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273" r:id="rId3"/>
    <p:sldId id="322" r:id="rId4"/>
    <p:sldId id="464" r:id="rId5"/>
    <p:sldId id="462" r:id="rId6"/>
    <p:sldId id="463" r:id="rId7"/>
    <p:sldId id="276" r:id="rId8"/>
    <p:sldId id="291" r:id="rId9"/>
    <p:sldId id="319" r:id="rId10"/>
    <p:sldId id="317" r:id="rId11"/>
    <p:sldId id="325" r:id="rId12"/>
    <p:sldId id="318" r:id="rId13"/>
    <p:sldId id="290" r:id="rId14"/>
    <p:sldId id="324" r:id="rId15"/>
    <p:sldId id="314" r:id="rId16"/>
    <p:sldId id="316" r:id="rId17"/>
    <p:sldId id="311" r:id="rId18"/>
    <p:sldId id="312" r:id="rId19"/>
    <p:sldId id="313" r:id="rId20"/>
    <p:sldId id="301" r:id="rId21"/>
    <p:sldId id="302" r:id="rId22"/>
    <p:sldId id="303" r:id="rId23"/>
    <p:sldId id="461" r:id="rId24"/>
    <p:sldId id="460" r:id="rId25"/>
    <p:sldId id="326" r:id="rId26"/>
    <p:sldId id="335" r:id="rId27"/>
    <p:sldId id="459" r:id="rId28"/>
    <p:sldId id="465" r:id="rId29"/>
    <p:sldId id="332" r:id="rId30"/>
    <p:sldId id="336" r:id="rId31"/>
    <p:sldId id="333" r:id="rId32"/>
    <p:sldId id="304" r:id="rId33"/>
  </p:sldIdLst>
  <p:sldSz cx="9144000" cy="5143500" type="screen16x9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17DA84-C487-4B72-B324-E421E3907306}">
          <p14:sldIdLst>
            <p14:sldId id="257"/>
            <p14:sldId id="273"/>
            <p14:sldId id="322"/>
            <p14:sldId id="464"/>
            <p14:sldId id="462"/>
            <p14:sldId id="463"/>
            <p14:sldId id="276"/>
          </p14:sldIdLst>
        </p14:section>
        <p14:section name="Untitled Section" id="{A34FC17E-FA8E-4C0E-BA71-271B33612712}">
          <p14:sldIdLst>
            <p14:sldId id="291"/>
            <p14:sldId id="319"/>
            <p14:sldId id="317"/>
            <p14:sldId id="325"/>
            <p14:sldId id="318"/>
            <p14:sldId id="290"/>
            <p14:sldId id="324"/>
            <p14:sldId id="314"/>
            <p14:sldId id="316"/>
            <p14:sldId id="311"/>
            <p14:sldId id="312"/>
            <p14:sldId id="313"/>
            <p14:sldId id="301"/>
            <p14:sldId id="302"/>
            <p14:sldId id="303"/>
            <p14:sldId id="461"/>
            <p14:sldId id="460"/>
            <p14:sldId id="326"/>
            <p14:sldId id="335"/>
            <p14:sldId id="459"/>
            <p14:sldId id="465"/>
            <p14:sldId id="332"/>
            <p14:sldId id="336"/>
            <p14:sldId id="333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04">
          <p15:clr>
            <a:srgbClr val="A4A3A4"/>
          </p15:clr>
        </p15:guide>
        <p15:guide id="4" pos="373">
          <p15:clr>
            <a:srgbClr val="A4A3A4"/>
          </p15:clr>
        </p15:guide>
        <p15:guide id="5" pos="583">
          <p15:clr>
            <a:srgbClr val="A4A3A4"/>
          </p15:clr>
        </p15:guide>
        <p15:guide id="6" pos="4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CDC"/>
    <a:srgbClr val="294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88124" autoAdjust="0"/>
  </p:normalViewPr>
  <p:slideViewPr>
    <p:cSldViewPr showGuides="1">
      <p:cViewPr varScale="1">
        <p:scale>
          <a:sx n="88" d="100"/>
          <a:sy n="88" d="100"/>
        </p:scale>
        <p:origin x="800" y="64"/>
      </p:cViewPr>
      <p:guideLst>
        <p:guide orient="horz" pos="1620"/>
        <p:guide pos="2880"/>
        <p:guide pos="204"/>
        <p:guide pos="373"/>
        <p:guide pos="583"/>
        <p:guide pos="4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44" d="100"/>
          <a:sy n="144" d="100"/>
        </p:scale>
        <p:origin x="5880" y="20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2020 EDM data - % of overflows monitored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Sheet1!$B$9</c:f>
              <c:strCache>
                <c:ptCount val="1"/>
                <c:pt idx="0">
                  <c:v>% of overflows monitored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F4-4DF0-BBF9-4877D819490D}"/>
              </c:ext>
            </c:extLst>
          </c:dPt>
          <c:cat>
            <c:strRef>
              <c:f>Sheet1!$C$6:$L$6</c:f>
              <c:strCache>
                <c:ptCount val="10"/>
                <c:pt idx="0">
                  <c:v>Anglian Water (AWS)</c:v>
                </c:pt>
                <c:pt idx="1">
                  <c:v>Dwr Cymru Welsh Water (DC/WW) (in England)</c:v>
                </c:pt>
                <c:pt idx="2">
                  <c:v>Northumbrian Water (NW )</c:v>
                </c:pt>
                <c:pt idx="3">
                  <c:v>Severn Trent Water (SvT)</c:v>
                </c:pt>
                <c:pt idx="4">
                  <c:v>South West Water (SWW)</c:v>
                </c:pt>
                <c:pt idx="5">
                  <c:v>Southern Water (SW)</c:v>
                </c:pt>
                <c:pt idx="6">
                  <c:v>Thames Water (TW)</c:v>
                </c:pt>
                <c:pt idx="7">
                  <c:v>United Utilities Water (UU)</c:v>
                </c:pt>
                <c:pt idx="8">
                  <c:v>Wessex Water (WSSX)</c:v>
                </c:pt>
                <c:pt idx="9">
                  <c:v>Yorkshire Water (YWS)</c:v>
                </c:pt>
              </c:strCache>
            </c:strRef>
          </c:cat>
          <c:val>
            <c:numRef>
              <c:f>Sheet1!$C$9:$L$9</c:f>
              <c:numCache>
                <c:formatCode>0%</c:formatCode>
                <c:ptCount val="10"/>
                <c:pt idx="0">
                  <c:v>0.45402298850574713</c:v>
                </c:pt>
                <c:pt idx="1">
                  <c:v>0.92063492063492058</c:v>
                </c:pt>
                <c:pt idx="2">
                  <c:v>0.97697368421052633</c:v>
                </c:pt>
                <c:pt idx="3">
                  <c:v>0.77048070412999325</c:v>
                </c:pt>
                <c:pt idx="4">
                  <c:v>0.90570719602977667</c:v>
                </c:pt>
                <c:pt idx="5">
                  <c:v>0.96923076923076923</c:v>
                </c:pt>
                <c:pt idx="6">
                  <c:v>0.98093220338983056</c:v>
                </c:pt>
                <c:pt idx="7">
                  <c:v>0.84689837219533659</c:v>
                </c:pt>
                <c:pt idx="8">
                  <c:v>0.75329712955779671</c:v>
                </c:pt>
                <c:pt idx="9">
                  <c:v>0.93931280678268625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F4-4DF0-BBF9-4877D81949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8119032"/>
        <c:axId val="298118248"/>
      </c:barChart>
      <c:catAx>
        <c:axId val="298119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118248"/>
        <c:crosses val="autoZero"/>
        <c:auto val="1"/>
        <c:lblAlgn val="ctr"/>
        <c:lblOffset val="100"/>
        <c:noMultiLvlLbl val="0"/>
      </c:catAx>
      <c:valAx>
        <c:axId val="298118248"/>
        <c:scaling>
          <c:orientation val="minMax"/>
          <c:max val="1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119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B6DB372-FA79-449F-8DB6-B85C26683502}" type="datetimeFigureOut">
              <a:rPr lang="en-GB" smtClean="0"/>
              <a:t>15/08/2024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DA2AEF0-DFD2-4BE5-BEA3-2C5C61F5D81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500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54EE501-8ADF-4E70-B5C3-1CC582233863}" type="datetimeFigureOut">
              <a:rPr lang="en-GB" smtClean="0"/>
              <a:t>15/08/2024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144A06F-D0A9-4E2E-A4D0-A48642F3EB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15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ansard.parliament.uk/commons/2021-11-02/debates/BEAFBF8A-3593-48B7-8C14-B5A35B19C4F2/Plastics(WetWipes)#:~:text=About%2090%25%20of%20wet%20wipe,volumes%2C%20the%20damage%20is%20devastating.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Plastics (Wet Wipes) - Hansard - UK Parliament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4A06F-D0A9-4E2E-A4D0-A48642F3EB7E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329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39700" y="860425"/>
            <a:ext cx="7632700" cy="42941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197EDA-2ED9-4D32-ACCE-5EDC33B5E026}" type="slidenum">
              <a:rPr lang="en-GB" altLang="en-US" smtClean="0"/>
              <a:pPr>
                <a:defRPr/>
              </a:pPr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87314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39700" y="860425"/>
            <a:ext cx="7632700" cy="42941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197EDA-2ED9-4D32-ACCE-5EDC33B5E026}" type="slidenum">
              <a:rPr lang="en-GB" altLang="en-US" smtClean="0"/>
              <a:pPr>
                <a:defRPr/>
              </a:pPr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9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39700" y="860425"/>
            <a:ext cx="7632700" cy="42941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C2600A-A4A7-49B7-B76B-BFDDA6EA17EA}" type="slidenum">
              <a:rPr lang="en-GB" altLang="en-US" smtClean="0"/>
              <a:pPr>
                <a:defRPr/>
              </a:pPr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00326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A06F-D0A9-4E2E-A4D0-A48642F3EB7E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424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A06F-D0A9-4E2E-A4D0-A48642F3EB7E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624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sz="1300" dirty="0"/>
              <a:t>Event Duration Monitoring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4A06F-D0A9-4E2E-A4D0-A48642F3EB7E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220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4A06F-D0A9-4E2E-A4D0-A48642F3EB7E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527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92001" y="684000"/>
            <a:ext cx="7883999" cy="1080120"/>
          </a:xfrm>
        </p:spPr>
        <p:txBody>
          <a:bodyPr anchor="b">
            <a:normAutofit/>
          </a:bodyPr>
          <a:lstStyle>
            <a:lvl1pPr algn="l">
              <a:lnSpc>
                <a:spcPts val="4200"/>
              </a:lnSpc>
              <a:defRPr sz="4000" b="0" i="0">
                <a:solidFill>
                  <a:schemeClr val="tx2"/>
                </a:solidFill>
                <a:latin typeface="+mj-lt"/>
                <a:cs typeface="Proxima Nova Soft Bold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8154" y="1804378"/>
            <a:ext cx="4842048" cy="504055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800"/>
              </a:lnSpc>
              <a:buNone/>
              <a:defRPr sz="1500" b="0" i="0">
                <a:solidFill>
                  <a:schemeClr val="bg2"/>
                </a:solidFill>
                <a:latin typeface="+mn-lt"/>
                <a:cs typeface="Proxima Nova Soft Regular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dirty="0"/>
              <a:t> Edit Master text styles    </a:t>
            </a:r>
          </a:p>
        </p:txBody>
      </p:sp>
    </p:spTree>
    <p:extLst>
      <p:ext uri="{BB962C8B-B14F-4D97-AF65-F5344CB8AC3E}">
        <p14:creationId xmlns:p14="http://schemas.microsoft.com/office/powerpoint/2010/main" val="177462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DA1DA-BF73-4371-8FD8-F595E83C86A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19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468000"/>
            <a:ext cx="8208456" cy="720000"/>
          </a:xfrm>
        </p:spPr>
        <p:txBody>
          <a:bodyPr lIns="90000"/>
          <a:lstStyle>
            <a:lvl1pPr>
              <a:defRPr sz="2600">
                <a:solidFill>
                  <a:srgbClr val="034EA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44CA9B3-D650-ED4C-86E7-46101AD13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548000"/>
            <a:ext cx="8208912" cy="2967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ts val="2000"/>
              </a:lnSpc>
              <a:spcBef>
                <a:spcPts val="600"/>
              </a:spcBef>
              <a:buClr>
                <a:schemeClr val="bg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ts val="1800"/>
              </a:lnSpc>
              <a:spcBef>
                <a:spcPts val="600"/>
              </a:spcBef>
              <a:buClr>
                <a:schemeClr val="bg2"/>
              </a:buClr>
              <a:defRPr>
                <a:solidFill>
                  <a:schemeClr val="tx1"/>
                </a:solidFill>
              </a:defRPr>
            </a:lvl2pPr>
            <a:lvl3pPr>
              <a:lnSpc>
                <a:spcPts val="1800"/>
              </a:lnSpc>
              <a:spcBef>
                <a:spcPts val="600"/>
              </a:spcBef>
              <a:buClr>
                <a:schemeClr val="bg2"/>
              </a:buClr>
              <a:defRPr>
                <a:solidFill>
                  <a:schemeClr val="tx1"/>
                </a:solidFill>
              </a:defRPr>
            </a:lvl3pPr>
            <a:lvl4pPr>
              <a:lnSpc>
                <a:spcPts val="1800"/>
              </a:lnSpc>
              <a:spcBef>
                <a:spcPts val="600"/>
              </a:spcBef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lnSpc>
                <a:spcPts val="1800"/>
              </a:lnSpc>
              <a:spcBef>
                <a:spcPts val="600"/>
              </a:spcBef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97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468000"/>
            <a:ext cx="8208000" cy="72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2863E-BA66-1243-B3FA-8A19F98750FA}"/>
              </a:ext>
            </a:extLst>
          </p:cNvPr>
          <p:cNvSpPr txBox="1"/>
          <p:nvPr userDrawn="1"/>
        </p:nvSpPr>
        <p:spPr>
          <a:xfrm>
            <a:off x="4718538" y="39741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8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2000" y="684000"/>
            <a:ext cx="7812448" cy="1080000"/>
          </a:xfrm>
        </p:spPr>
        <p:txBody>
          <a:bodyPr anchor="b"/>
          <a:lstStyle>
            <a:lvl1pPr>
              <a:lnSpc>
                <a:spcPts val="38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00000" y="1800000"/>
            <a:ext cx="7704448" cy="568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8940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92000" y="684000"/>
            <a:ext cx="5004136" cy="1080000"/>
          </a:xfrm>
        </p:spPr>
        <p:txBody>
          <a:bodyPr anchor="b"/>
          <a:lstStyle>
            <a:lvl1pPr>
              <a:lnSpc>
                <a:spcPts val="38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00368" y="1800000"/>
            <a:ext cx="3288144" cy="568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60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92000" y="684000"/>
            <a:ext cx="5004136" cy="1080000"/>
          </a:xfrm>
        </p:spPr>
        <p:txBody>
          <a:bodyPr anchor="b"/>
          <a:lstStyle>
            <a:lvl1pPr>
              <a:lnSpc>
                <a:spcPts val="38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00368" y="1800000"/>
            <a:ext cx="3288144" cy="568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14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92000" y="684000"/>
            <a:ext cx="5004136" cy="1080000"/>
          </a:xfrm>
        </p:spPr>
        <p:txBody>
          <a:bodyPr anchor="b"/>
          <a:lstStyle>
            <a:lvl1pPr>
              <a:lnSpc>
                <a:spcPts val="38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00368" y="1800000"/>
            <a:ext cx="3288144" cy="568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77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slide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92000" y="684000"/>
            <a:ext cx="5004136" cy="1080000"/>
          </a:xfrm>
        </p:spPr>
        <p:txBody>
          <a:bodyPr anchor="b"/>
          <a:lstStyle>
            <a:lvl1pPr>
              <a:lnSpc>
                <a:spcPts val="38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00368" y="1800000"/>
            <a:ext cx="3288144" cy="568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4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468000" y="1548001"/>
            <a:ext cx="3888000" cy="2967966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2000"/>
              </a:lnSpc>
              <a:spcBef>
                <a:spcPts val="600"/>
              </a:spcBef>
              <a:buFontTx/>
              <a:buNone/>
              <a:defRPr sz="1800">
                <a:solidFill>
                  <a:schemeClr val="bg2"/>
                </a:solidFill>
              </a:defRPr>
            </a:lvl1pPr>
            <a:lvl2pPr marL="0" indent="0">
              <a:lnSpc>
                <a:spcPts val="2000"/>
              </a:lnSpc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2pPr>
            <a:lvl3pPr>
              <a:defRPr>
                <a:solidFill>
                  <a:srgbClr val="53565A"/>
                </a:solidFill>
              </a:defRPr>
            </a:lvl3pPr>
            <a:lvl4pPr>
              <a:defRPr>
                <a:solidFill>
                  <a:srgbClr val="53565A"/>
                </a:solidFill>
              </a:defRPr>
            </a:lvl4pPr>
            <a:lvl5pPr>
              <a:defRPr>
                <a:solidFill>
                  <a:srgbClr val="53565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788024" y="1548001"/>
            <a:ext cx="3888000" cy="29679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000" y="468000"/>
            <a:ext cx="8208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821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468000"/>
            <a:ext cx="8208912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5442" y="4803998"/>
            <a:ext cx="4520654" cy="271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 b="0" i="0">
                <a:solidFill>
                  <a:schemeClr val="tx1"/>
                </a:solidFill>
                <a:latin typeface="+mn-lt"/>
                <a:ea typeface="+mn-ea"/>
                <a:cs typeface="Proxima Nova Soft Regular"/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67544" y="4803998"/>
            <a:ext cx="36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67544" y="1548000"/>
            <a:ext cx="8208912" cy="2967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30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74" r:id="rId8"/>
    <p:sldLayoutId id="2147483670" r:id="rId9"/>
    <p:sldLayoutId id="2147483676" r:id="rId10"/>
  </p:sldLayoutIdLst>
  <p:hf hdr="0" ft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lang="en-GB" sz="2500" kern="1200" dirty="0">
          <a:solidFill>
            <a:srgbClr val="0033A0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ts val="2000"/>
        </a:lnSpc>
        <a:spcBef>
          <a:spcPts val="600"/>
        </a:spcBef>
        <a:buClr>
          <a:schemeClr val="bg2"/>
        </a:buClr>
        <a:buFont typeface="Wingdings" panose="05000000000000000000" pitchFamily="2" charset="2"/>
        <a:buChar char="§"/>
        <a:tabLst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80975" algn="l" defTabSz="914400" rtl="0" eaLnBrk="1" latinLnBrk="0" hangingPunct="1">
        <a:lnSpc>
          <a:spcPts val="1800"/>
        </a:lnSpc>
        <a:spcBef>
          <a:spcPts val="600"/>
        </a:spcBef>
        <a:buClr>
          <a:schemeClr val="bg2"/>
        </a:buClr>
        <a:buFont typeface="Wingdings" panose="05000000000000000000" pitchFamily="2" charset="2"/>
        <a:buChar char="§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622300" indent="-174625" algn="l" defTabSz="914400" rtl="0" eaLnBrk="1" latinLnBrk="0" hangingPunct="1">
        <a:lnSpc>
          <a:spcPts val="1800"/>
        </a:lnSpc>
        <a:spcBef>
          <a:spcPts val="600"/>
        </a:spcBef>
        <a:buClr>
          <a:schemeClr val="bg2"/>
        </a:buClr>
        <a:buFont typeface="Wingdings" panose="05000000000000000000" pitchFamily="2" charset="2"/>
        <a:buChar char="§"/>
        <a:tabLst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03275" indent="-180975" algn="l" defTabSz="914400" rtl="0" eaLnBrk="1" latinLnBrk="0" hangingPunct="1">
        <a:lnSpc>
          <a:spcPts val="18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–"/>
        <a:tabLst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77900" indent="-174625" algn="l" defTabSz="914400" rtl="0" eaLnBrk="1" latinLnBrk="0" hangingPunct="1">
        <a:lnSpc>
          <a:spcPts val="18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»"/>
        <a:tabLst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19.JP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southernwater.co.uk/water-for-life/beachbuoy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Welcome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our new slide deck</a:t>
            </a:r>
          </a:p>
        </p:txBody>
      </p:sp>
      <p:pic>
        <p:nvPicPr>
          <p:cNvPr id="4" name="Picture 3" descr="http://cww.southernwater.co.uk/comms/18.12.18%20-%204762_FOG%20internal%20document_A4_v3.pdf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t="35369" r="33032" b="31798"/>
          <a:stretch/>
        </p:blipFill>
        <p:spPr>
          <a:xfrm>
            <a:off x="539552" y="195486"/>
            <a:ext cx="7704856" cy="269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0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F536FC-847A-432A-AD66-17A27F518C8C}" type="slidenum">
              <a:rPr lang="en-GB"/>
              <a:pPr>
                <a:defRPr/>
              </a:pPr>
              <a:t>10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74713" t="75348" r="8833" b="11398"/>
          <a:stretch/>
        </p:blipFill>
        <p:spPr>
          <a:xfrm>
            <a:off x="6876256" y="4155926"/>
            <a:ext cx="2239494" cy="942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5669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F536FC-847A-432A-AD66-17A27F518C8C}" type="slidenum">
              <a:rPr lang="en-GB"/>
              <a:pPr>
                <a:defRPr/>
              </a:pPr>
              <a:t>11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4713" t="75348" r="8833" b="11398"/>
          <a:stretch/>
        </p:blipFill>
        <p:spPr>
          <a:xfrm>
            <a:off x="6876256" y="4155926"/>
            <a:ext cx="2239494" cy="942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0538"/>
            <a:ext cx="30861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51" y="20538"/>
            <a:ext cx="30861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1470"/>
            <a:ext cx="310359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666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19060" r="13619"/>
          <a:stretch/>
        </p:blipFill>
        <p:spPr>
          <a:xfrm>
            <a:off x="54908" y="0"/>
            <a:ext cx="2716892" cy="5200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16800" r="24980" b="39101"/>
          <a:stretch/>
        </p:blipFill>
        <p:spPr bwMode="auto">
          <a:xfrm>
            <a:off x="6368902" y="-20538"/>
            <a:ext cx="2775098" cy="5297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56286E-4725-4414-B8B0-8C829C247ABD}" type="slidenum">
              <a:rPr lang="en-GB"/>
              <a:pPr>
                <a:defRPr/>
              </a:pPr>
              <a:t>12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74713" t="75348" r="8833" b="11398"/>
          <a:stretch/>
        </p:blipFill>
        <p:spPr>
          <a:xfrm>
            <a:off x="6876256" y="4155926"/>
            <a:ext cx="2239494" cy="942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20538"/>
            <a:ext cx="374698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3777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26" y="699542"/>
            <a:ext cx="5868232" cy="576064"/>
          </a:xfrm>
        </p:spPr>
        <p:txBody>
          <a:bodyPr/>
          <a:lstStyle/>
          <a:p>
            <a:r>
              <a:rPr lang="en-GB" b="1" dirty="0"/>
              <a:t>Fat Oil &amp; Grease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64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94284"/>
                </a:solidFill>
              </a:rPr>
              <a:t>Fat oil and grease facts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059582"/>
            <a:ext cx="8136904" cy="2967966"/>
          </a:xfrm>
        </p:spPr>
        <p:txBody>
          <a:bodyPr/>
          <a:lstStyle/>
          <a:p>
            <a:pPr>
              <a:buClr>
                <a:srgbClr val="429CDC"/>
              </a:buClr>
            </a:pPr>
            <a:r>
              <a:rPr lang="en-GB" sz="2200" dirty="0">
                <a:solidFill>
                  <a:srgbClr val="53565A"/>
                </a:solidFill>
              </a:rPr>
              <a:t>What percentage of the nation washes FOG down the drain? </a:t>
            </a:r>
            <a:br>
              <a:rPr lang="en-GB" sz="2200" dirty="0">
                <a:solidFill>
                  <a:srgbClr val="53565A"/>
                </a:solidFill>
              </a:rPr>
            </a:br>
            <a:endParaRPr lang="en-GB" sz="2200" dirty="0">
              <a:solidFill>
                <a:srgbClr val="53565A"/>
              </a:solidFill>
            </a:endParaRPr>
          </a:p>
          <a:p>
            <a:pPr marL="0" indent="0">
              <a:buClr>
                <a:srgbClr val="429CDC"/>
              </a:buClr>
              <a:buNone/>
            </a:pPr>
            <a:r>
              <a:rPr lang="en-GB" sz="2200" dirty="0">
                <a:solidFill>
                  <a:srgbClr val="53565A"/>
                </a:solidFill>
              </a:rPr>
              <a:t> A: 38% 	B: 48%		C: 68%</a:t>
            </a:r>
            <a:br>
              <a:rPr lang="en-GB" sz="2200" dirty="0">
                <a:solidFill>
                  <a:srgbClr val="53565A"/>
                </a:solidFill>
              </a:rPr>
            </a:br>
            <a:endParaRPr lang="en-GB" sz="2200" dirty="0">
              <a:solidFill>
                <a:srgbClr val="53565A"/>
              </a:solidFill>
            </a:endParaRPr>
          </a:p>
          <a:p>
            <a:pPr marL="0" indent="0">
              <a:buClr>
                <a:srgbClr val="429CDC"/>
              </a:buClr>
              <a:buNone/>
            </a:pPr>
            <a:br>
              <a:rPr lang="en-GB" sz="2200" dirty="0">
                <a:solidFill>
                  <a:srgbClr val="53565A"/>
                </a:solidFill>
              </a:rPr>
            </a:br>
            <a:endParaRPr lang="en-GB" sz="2200" dirty="0">
              <a:solidFill>
                <a:srgbClr val="53565A"/>
              </a:solidFill>
            </a:endParaRPr>
          </a:p>
          <a:p>
            <a:pPr marL="342900" indent="-342900">
              <a:buClr>
                <a:srgbClr val="429CDC"/>
              </a:buClr>
            </a:pPr>
            <a:r>
              <a:rPr lang="en-GB" sz="2200" dirty="0">
                <a:solidFill>
                  <a:srgbClr val="53565A"/>
                </a:solidFill>
              </a:rPr>
              <a:t>Does washing-up liquid dissolve FOG ?</a:t>
            </a:r>
            <a:br>
              <a:rPr lang="en-GB" sz="2200" dirty="0">
                <a:solidFill>
                  <a:srgbClr val="53565A"/>
                </a:solidFill>
              </a:rPr>
            </a:br>
            <a:endParaRPr lang="en-GB" sz="2200" dirty="0">
              <a:solidFill>
                <a:srgbClr val="53565A"/>
              </a:solidFill>
            </a:endParaRPr>
          </a:p>
          <a:p>
            <a:pPr marL="0" indent="0">
              <a:buClr>
                <a:srgbClr val="429CDC"/>
              </a:buClr>
              <a:buNone/>
            </a:pPr>
            <a:r>
              <a:rPr lang="en-GB" sz="2200" dirty="0">
                <a:solidFill>
                  <a:srgbClr val="53565A"/>
                </a:solidFill>
              </a:rPr>
              <a:t>Unfortunately not, it has a chemical reaction called saponification turning into a soap like material </a:t>
            </a:r>
            <a:br>
              <a:rPr lang="en-GB" sz="2200" dirty="0">
                <a:solidFill>
                  <a:srgbClr val="53565A"/>
                </a:solidFill>
              </a:rPr>
            </a:br>
            <a:endParaRPr lang="en-GB" sz="2200" dirty="0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5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5C27E-56FB-4BA6-8CC5-6773937D4B1F}" type="slidenum">
              <a:rPr lang="en-GB"/>
              <a:pPr>
                <a:defRPr/>
              </a:pPr>
              <a:t>15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4713" t="75348" r="8833" b="11398"/>
          <a:stretch/>
        </p:blipFill>
        <p:spPr>
          <a:xfrm>
            <a:off x="6876256" y="4155926"/>
            <a:ext cx="2239494" cy="942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1"/>
          <a:stretch/>
        </p:blipFill>
        <p:spPr>
          <a:xfrm>
            <a:off x="0" y="0"/>
            <a:ext cx="5364088" cy="307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87" y="20538"/>
            <a:ext cx="385762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4713" t="75348" r="8833" b="11398"/>
          <a:stretch/>
        </p:blipFill>
        <p:spPr>
          <a:xfrm>
            <a:off x="7028656" y="4308326"/>
            <a:ext cx="2239494" cy="942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18267" r="22000" b="22000"/>
          <a:stretch/>
        </p:blipFill>
        <p:spPr>
          <a:xfrm>
            <a:off x="50899" y="3011723"/>
            <a:ext cx="5271987" cy="2101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778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004048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4713" t="75348" r="8833" b="11398"/>
          <a:stretch/>
        </p:blipFill>
        <p:spPr>
          <a:xfrm>
            <a:off x="6876256" y="4155926"/>
            <a:ext cx="2239494" cy="942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1" r="32061"/>
          <a:stretch/>
        </p:blipFill>
        <p:spPr>
          <a:xfrm rot="5400000">
            <a:off x="-480899" y="543187"/>
            <a:ext cx="506523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10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9542"/>
            <a:ext cx="6048672" cy="632410"/>
          </a:xfrm>
        </p:spPr>
        <p:txBody>
          <a:bodyPr/>
          <a:lstStyle/>
          <a:p>
            <a:r>
              <a:rPr lang="en-GB" b="1" dirty="0"/>
              <a:t>When things go wrong…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4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32DA1DA-BF73-4371-8FD8-F595E83C86A3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96"/>
            <a:ext cx="4752527" cy="523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-34796"/>
            <a:ext cx="4518248" cy="5236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4713" t="75348" r="8833" b="11398"/>
          <a:stretch/>
        </p:blipFill>
        <p:spPr>
          <a:xfrm>
            <a:off x="6876256" y="4155926"/>
            <a:ext cx="2239494" cy="942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47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32DA1DA-BF73-4371-8FD8-F595E83C86A3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3518"/>
            <a:ext cx="3000617" cy="4000823"/>
          </a:xfrm>
          <a:prstGeom prst="rect">
            <a:avLst/>
          </a:prstGeom>
        </p:spPr>
      </p:pic>
      <p:pic>
        <p:nvPicPr>
          <p:cNvPr id="4" name="Picture 18" descr="Image result for DEAD FISH IN RI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18" y="-92547"/>
            <a:ext cx="9414138" cy="5390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4713" t="75348" r="8833" b="11398"/>
          <a:stretch/>
        </p:blipFill>
        <p:spPr>
          <a:xfrm>
            <a:off x="6876256" y="4155926"/>
            <a:ext cx="2239494" cy="942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59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713" t="75348" r="8833" b="11398"/>
          <a:stretch/>
        </p:blipFill>
        <p:spPr>
          <a:xfrm>
            <a:off x="6876256" y="4155926"/>
            <a:ext cx="2239494" cy="942227"/>
          </a:xfrm>
          <a:prstGeom prst="rect">
            <a:avLst/>
          </a:prstGeom>
        </p:spPr>
      </p:pic>
      <p:pic>
        <p:nvPicPr>
          <p:cNvPr id="1026" name="Picture 2" descr="Map of our are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t="2248"/>
          <a:stretch/>
        </p:blipFill>
        <p:spPr bwMode="auto">
          <a:xfrm>
            <a:off x="107505" y="411510"/>
            <a:ext cx="9001000" cy="360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ts and sta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2" t="54435"/>
          <a:stretch/>
        </p:blipFill>
        <p:spPr bwMode="auto">
          <a:xfrm>
            <a:off x="4572000" y="4017328"/>
            <a:ext cx="4499992" cy="107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acts and sta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0" r="2400" b="49016"/>
          <a:stretch/>
        </p:blipFill>
        <p:spPr bwMode="auto">
          <a:xfrm>
            <a:off x="107504" y="3870064"/>
            <a:ext cx="4464496" cy="120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rgbClr val="034EA2"/>
                </a:solidFill>
                <a:latin typeface="Calibri" panose="020F0502020204030204" pitchFamily="34" charset="0"/>
              </a:rPr>
              <a:t>Area of operation </a:t>
            </a:r>
          </a:p>
        </p:txBody>
      </p:sp>
    </p:spTree>
    <p:extLst>
      <p:ext uri="{BB962C8B-B14F-4D97-AF65-F5344CB8AC3E}">
        <p14:creationId xmlns:p14="http://schemas.microsoft.com/office/powerpoint/2010/main" val="14367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D2B5C-5645-3043-82C0-73C6A550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99542"/>
            <a:ext cx="5004136" cy="519598"/>
          </a:xfrm>
        </p:spPr>
        <p:txBody>
          <a:bodyPr/>
          <a:lstStyle/>
          <a:p>
            <a:r>
              <a:rPr lang="en-GB" b="1" dirty="0"/>
              <a:t>How can we all help ?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1782B-3595-7140-898B-EC9890D48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02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s://www.southernwater.co.uk/media/default/images/kitche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1"/>
          <a:stretch/>
        </p:blipFill>
        <p:spPr bwMode="auto">
          <a:xfrm>
            <a:off x="6695728" y="470406"/>
            <a:ext cx="2448272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323850" y="957398"/>
            <a:ext cx="8136582" cy="3643313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Pour excess fat into a container and dispose of it in the bin 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Make fat balls for birds by mixing it oats and seeds 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Mop up excess FOG from pans and plates with kitchen roll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Use a sink strainer to prevent food being washed down the sink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Never mix detergent with fat and pour down the drain “it make it worse”.</a:t>
            </a:r>
          </a:p>
          <a:p>
            <a:endParaRPr lang="en-GB" dirty="0"/>
          </a:p>
          <a:p>
            <a:r>
              <a:rPr lang="en-GB" dirty="0"/>
              <a:t>Oils, gravy, yoghurts &amp; milks should go in the bin 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the Kitchen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4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323850" y="957398"/>
            <a:ext cx="6768430" cy="3643313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Only flush the 3 P’s – </a:t>
            </a:r>
            <a:r>
              <a:rPr lang="en-GB" dirty="0">
                <a:solidFill>
                  <a:srgbClr val="009FDF"/>
                </a:solidFill>
              </a:rPr>
              <a:t>paper, pee</a:t>
            </a:r>
            <a:r>
              <a:rPr lang="en-GB" sz="1600" dirty="0">
                <a:solidFill>
                  <a:srgbClr val="009FDF"/>
                </a:solidFill>
              </a:rPr>
              <a:t> &amp; </a:t>
            </a:r>
            <a:r>
              <a:rPr lang="en-GB" dirty="0">
                <a:solidFill>
                  <a:srgbClr val="009FDF"/>
                </a:solidFill>
              </a:rPr>
              <a:t>poo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Items such as wipes, sanitary products, nappies and cotton pads or buds should go in the bin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Beware of  labels claiming to be  “Flushable” or “biodegradable” </a:t>
            </a:r>
            <a:br>
              <a:rPr lang="en-GB" dirty="0"/>
            </a:br>
            <a:endParaRPr lang="en-GB" dirty="0"/>
          </a:p>
          <a:p>
            <a:r>
              <a:rPr lang="en-GB" dirty="0"/>
              <a:t>Be mindful of shampoo and shower gels containing oil based products </a:t>
            </a:r>
            <a:br>
              <a:rPr lang="en-GB" dirty="0"/>
            </a:br>
            <a:endParaRPr lang="en-GB" dirty="0"/>
          </a:p>
          <a:p>
            <a:r>
              <a:rPr lang="en-GB" dirty="0"/>
              <a:t>Make sure you have a bin in the bathroom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the bathroom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7" name="Picture 6" descr="4437_3ps-01.jpg"/>
          <p:cNvPicPr>
            <a:picLocks noChangeAspect="1"/>
          </p:cNvPicPr>
          <p:nvPr/>
        </p:nvPicPr>
        <p:blipFill rotWithShape="1">
          <a:blip r:embed="rId2"/>
          <a:srcRect l="25031" r="25918"/>
          <a:stretch/>
        </p:blipFill>
        <p:spPr bwMode="auto">
          <a:xfrm>
            <a:off x="6812143" y="468000"/>
            <a:ext cx="233185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3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Waste Water Treatment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343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8"/>
            <a:ext cx="9144000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24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2" b="47169"/>
          <a:stretch/>
        </p:blipFill>
        <p:spPr>
          <a:xfrm>
            <a:off x="0" y="4011910"/>
            <a:ext cx="91440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4713" t="75348" r="8833" b="11398"/>
          <a:stretch/>
        </p:blipFill>
        <p:spPr>
          <a:xfrm>
            <a:off x="6876256" y="4155926"/>
            <a:ext cx="2239494" cy="942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 t="27796" b="38600"/>
          <a:stretch/>
        </p:blipFill>
        <p:spPr>
          <a:xfrm>
            <a:off x="50800" y="51471"/>
            <a:ext cx="905770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1" r="33463" b="52800"/>
          <a:stretch/>
        </p:blipFill>
        <p:spPr>
          <a:xfrm>
            <a:off x="7652" y="2787316"/>
            <a:ext cx="9144000" cy="1169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451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49BE92-0903-4569-82F9-3E38D6FAE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CC1384F6-BA16-4C88-A51C-671020C9F2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68B66A6-FD11-43D4-B666-F3E94C391CA6}" type="slidenum">
              <a:rPr lang="en-GB" smtClean="0"/>
              <a:pPr>
                <a:spcAft>
                  <a:spcPts val="600"/>
                </a:spcAft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7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3" y="684024"/>
            <a:ext cx="9036495" cy="80760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Nationally published data shows Southern Water has nearly all overflows monitored, and our relative performance is one of the best in the industry.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520" y="224366"/>
            <a:ext cx="8208456" cy="72000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>
            <a:defPPr>
              <a:defRPr lang="en-US"/>
            </a:defPPr>
            <a:lvl1pPr>
              <a:lnSpc>
                <a:spcPts val="3000"/>
              </a:lnSpc>
              <a:spcBef>
                <a:spcPct val="0"/>
              </a:spcBef>
              <a:buNone/>
              <a:defRPr sz="2600">
                <a:solidFill>
                  <a:srgbClr val="034EA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How often are they used?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43" y="1656000"/>
            <a:ext cx="4104456" cy="3487500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8635436"/>
              </p:ext>
            </p:extLst>
          </p:nvPr>
        </p:nvGraphicFramePr>
        <p:xfrm>
          <a:off x="197514" y="2247622"/>
          <a:ext cx="4842029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/>
          <p:cNvSpPr/>
          <p:nvPr/>
        </p:nvSpPr>
        <p:spPr>
          <a:xfrm>
            <a:off x="5580112" y="3651870"/>
            <a:ext cx="648072" cy="2160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1504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86335-4CB5-E080-A3BE-26293E18B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Live bathing water quality Southern Water website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FD168B-7597-DCB7-10AE-EE20E0BAD0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933183-12B6-EB32-3954-08B27399C1D3}"/>
              </a:ext>
            </a:extLst>
          </p:cNvPr>
          <p:cNvSpPr txBox="1"/>
          <p:nvPr/>
        </p:nvSpPr>
        <p:spPr>
          <a:xfrm>
            <a:off x="3982800" y="93963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hlinkClick r:id="rId2"/>
              </a:rPr>
              <a:t>Beachbuoy</a:t>
            </a:r>
            <a:r>
              <a:rPr lang="en-GB" dirty="0">
                <a:hlinkClick r:id="rId2"/>
              </a:rPr>
              <a:t> (southernwater.co.uk)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D7D720-4A16-B641-3E81-6E410F054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45621"/>
            <a:ext cx="7036162" cy="339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7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6F6D-C05A-4786-B259-FBFD1716B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267494"/>
            <a:ext cx="7883999" cy="1080120"/>
          </a:xfrm>
        </p:spPr>
        <p:txBody>
          <a:bodyPr>
            <a:normAutofit/>
          </a:bodyPr>
          <a:lstStyle/>
          <a:p>
            <a:r>
              <a:rPr lang="en-GB" sz="3600" b="1" dirty="0"/>
              <a:t>Changes we’re making</a:t>
            </a:r>
            <a:endParaRPr lang="en-GB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65659-2EF8-4BC4-8A27-30FB8CE6F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12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Calibri" panose="020F0502020204030204" pitchFamily="34" charset="0"/>
              </a:rPr>
              <a:t>Background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50400"/>
            <a:ext cx="6048672" cy="3643200"/>
          </a:xfrm>
        </p:spPr>
        <p:txBody>
          <a:bodyPr>
            <a:normAutofit/>
          </a:bodyPr>
          <a:lstStyle/>
          <a:p>
            <a:r>
              <a:rPr lang="en-GB" altLang="en-US" sz="2200" dirty="0">
                <a:latin typeface="Calibri" panose="020F0502020204030204" pitchFamily="34" charset="0"/>
              </a:rPr>
              <a:t>We were clearing over </a:t>
            </a:r>
            <a:r>
              <a:rPr lang="en-GB" altLang="en-US" sz="2200" dirty="0">
                <a:solidFill>
                  <a:srgbClr val="009FDF"/>
                </a:solidFill>
                <a:latin typeface="Calibri" panose="020F0502020204030204" pitchFamily="34" charset="0"/>
              </a:rPr>
              <a:t>23,000 </a:t>
            </a:r>
            <a:r>
              <a:rPr lang="en-GB" altLang="en-US" sz="2200" dirty="0">
                <a:latin typeface="Calibri" panose="020F0502020204030204" pitchFamily="34" charset="0"/>
              </a:rPr>
              <a:t>blockages a year</a:t>
            </a:r>
            <a:br>
              <a:rPr lang="en-GB" altLang="en-US" sz="2200" dirty="0">
                <a:latin typeface="Calibri" panose="020F0502020204030204" pitchFamily="34" charset="0"/>
              </a:rPr>
            </a:br>
            <a:endParaRPr lang="en-GB" altLang="en-US" sz="2200" dirty="0">
              <a:latin typeface="Calibri" panose="020F0502020204030204" pitchFamily="34" charset="0"/>
            </a:endParaRPr>
          </a:p>
          <a:p>
            <a:r>
              <a:rPr lang="en-GB" altLang="en-US" sz="2200" dirty="0">
                <a:solidFill>
                  <a:srgbClr val="009FDF"/>
                </a:solidFill>
                <a:latin typeface="Calibri" panose="020F0502020204030204" pitchFamily="34" charset="0"/>
              </a:rPr>
              <a:t>65-70% </a:t>
            </a:r>
            <a:r>
              <a:rPr lang="en-GB" altLang="en-US" sz="2200" dirty="0">
                <a:latin typeface="Calibri" panose="020F0502020204030204" pitchFamily="34" charset="0"/>
              </a:rPr>
              <a:t>of blockages are preventable </a:t>
            </a:r>
          </a:p>
          <a:p>
            <a:pPr>
              <a:buNone/>
            </a:pPr>
            <a:endParaRPr lang="en-GB" altLang="en-US" sz="2200" dirty="0">
              <a:latin typeface="Calibri" panose="020F0502020204030204" pitchFamily="34" charset="0"/>
            </a:endParaRPr>
          </a:p>
          <a:p>
            <a:r>
              <a:rPr lang="en-GB" sz="2200" dirty="0">
                <a:latin typeface="Calibri" panose="020F0502020204030204" pitchFamily="34" charset="0"/>
              </a:rPr>
              <a:t>Over </a:t>
            </a:r>
            <a:r>
              <a:rPr lang="en-GB" sz="2200" dirty="0">
                <a:solidFill>
                  <a:srgbClr val="009FDF"/>
                </a:solidFill>
                <a:latin typeface="Calibri" panose="020F0502020204030204" pitchFamily="34" charset="0"/>
              </a:rPr>
              <a:t>9,000</a:t>
            </a:r>
            <a:r>
              <a:rPr lang="en-GB" sz="2200" dirty="0">
                <a:latin typeface="Calibri" panose="020F0502020204030204" pitchFamily="34" charset="0"/>
              </a:rPr>
              <a:t> tons of wet wipes and unflushables were removed over </a:t>
            </a:r>
            <a:r>
              <a:rPr lang="en-GB" sz="2200" dirty="0">
                <a:solidFill>
                  <a:srgbClr val="009FDF"/>
                </a:solidFill>
                <a:latin typeface="Calibri" panose="020F0502020204030204" pitchFamily="34" charset="0"/>
              </a:rPr>
              <a:t>a year</a:t>
            </a:r>
            <a:br>
              <a:rPr lang="en-GB" altLang="en-US" sz="2200" dirty="0">
                <a:latin typeface="Calibri" panose="020F0502020204030204" pitchFamily="34" charset="0"/>
              </a:rPr>
            </a:br>
            <a:endParaRPr lang="en-GB" altLang="en-US" sz="2200" dirty="0">
              <a:latin typeface="Calibri" panose="020F0502020204030204" pitchFamily="34" charset="0"/>
            </a:endParaRPr>
          </a:p>
          <a:p>
            <a:r>
              <a:rPr lang="en-GB" altLang="en-US" sz="2200" dirty="0">
                <a:latin typeface="Calibri" panose="020F0502020204030204" pitchFamily="34" charset="0"/>
              </a:rPr>
              <a:t>In the UK each year, more than </a:t>
            </a:r>
            <a:r>
              <a:rPr lang="en-GB" altLang="en-US" sz="2200" dirty="0">
                <a:solidFill>
                  <a:srgbClr val="009FDF"/>
                </a:solidFill>
                <a:latin typeface="Calibri" panose="020F0502020204030204" pitchFamily="34" charset="0"/>
              </a:rPr>
              <a:t>3,000</a:t>
            </a:r>
            <a:r>
              <a:rPr lang="en-GB" altLang="en-US" sz="2200" dirty="0">
                <a:latin typeface="Calibri" panose="020F0502020204030204" pitchFamily="34" charset="0"/>
              </a:rPr>
              <a:t> homes are flooded because sewer misuse</a:t>
            </a:r>
            <a:br>
              <a:rPr lang="en-GB" altLang="en-US" sz="2200" dirty="0">
                <a:latin typeface="Calibri" panose="020F0502020204030204" pitchFamily="34" charset="0"/>
              </a:rPr>
            </a:br>
            <a:endParaRPr lang="en-GB" altLang="en-US" sz="2200" dirty="0">
              <a:latin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5" name="Picture 18" descr="Image result for overflowing manhol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16" y="627534"/>
            <a:ext cx="1944034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Image result for wet wipes in sewer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16" y="2355304"/>
            <a:ext cx="1944034" cy="1800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2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DD020C9-B88C-493D-BA6E-A93325E87B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-2"/>
          <a:stretch/>
        </p:blipFill>
        <p:spPr bwMode="auto">
          <a:xfrm>
            <a:off x="90487" y="50800"/>
            <a:ext cx="8963025" cy="5041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6E2E09D8-40D5-45E5-8876-C4C0D565AC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68B66A6-FD11-43D4-B666-F3E94C391CA6}" type="slidenum">
              <a:rPr lang="en-GB" smtClean="0"/>
              <a:pPr>
                <a:spcAft>
                  <a:spcPts val="600"/>
                </a:spcAft>
              </a:pPr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21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4D244-69E0-4FCF-A338-2FAA1218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BA0FC5-A8FE-4C96-82C5-3837A4E2C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AC736-B53C-4A6B-AD21-36A16888B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C1E63A-9F01-44DE-B5B4-C59A43D4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9"/>
            <a:ext cx="9144000" cy="510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154" y="1804378"/>
            <a:ext cx="5936094" cy="1559460"/>
          </a:xfrm>
        </p:spPr>
        <p:txBody>
          <a:bodyPr/>
          <a:lstStyle/>
          <a:p>
            <a:endParaRPr lang="en-GB" sz="2000" dirty="0"/>
          </a:p>
          <a:p>
            <a:r>
              <a:rPr lang="en-GB" sz="2000" dirty="0"/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209737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DF346D-8265-8388-BACE-C30843D22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3080CD-AE02-23F6-E410-820348CA2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" y="0"/>
            <a:ext cx="8911282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02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812AF-428C-D080-7366-53A702DC5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6" y="166813"/>
            <a:ext cx="8208456" cy="720000"/>
          </a:xfrm>
        </p:spPr>
        <p:txBody>
          <a:bodyPr/>
          <a:lstStyle/>
          <a:p>
            <a:r>
              <a:rPr lang="en-GB" dirty="0"/>
              <a:t>Reaching out to customers, our achievements: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822B2B-214C-992A-0DFA-2AFD9322AC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2EA6D-EC9B-956B-AD02-96401E30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06228"/>
            <a:ext cx="8064896" cy="45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2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E0EDD-64EB-296D-29A2-A9C67378B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975C2C-55F8-2129-CA59-EDB4552A0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4B359-8E5A-AB15-BC5D-DA3589174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292BA-8D7A-E025-9BDF-48C58E030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" y="0"/>
            <a:ext cx="91304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62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0000" tIns="45720" rIns="91440" bIns="45720" rtlCol="0" anchor="t" anchorCtr="0">
            <a:no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How big are our sewer pipes at home?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2439" t="21820" r="26615" b="16849"/>
          <a:stretch/>
        </p:blipFill>
        <p:spPr>
          <a:xfrm>
            <a:off x="588250" y="942032"/>
            <a:ext cx="3255102" cy="3347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79" y="942032"/>
            <a:ext cx="475207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B71B8E-F656-F0E7-1B49-7E9E0191E10D}"/>
              </a:ext>
            </a:extLst>
          </p:cNvPr>
          <p:cNvCxnSpPr/>
          <p:nvPr/>
        </p:nvCxnSpPr>
        <p:spPr>
          <a:xfrm>
            <a:off x="827584" y="1059582"/>
            <a:ext cx="2880320" cy="302433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C638C4-3E90-E33E-B620-3C98C1D8636F}"/>
              </a:ext>
            </a:extLst>
          </p:cNvPr>
          <p:cNvCxnSpPr/>
          <p:nvPr/>
        </p:nvCxnSpPr>
        <p:spPr>
          <a:xfrm flipH="1">
            <a:off x="683568" y="1070400"/>
            <a:ext cx="3024336" cy="3013518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B42936-8E83-14D6-4D30-D08075FDBBD8}"/>
              </a:ext>
            </a:extLst>
          </p:cNvPr>
          <p:cNvCxnSpPr/>
          <p:nvPr/>
        </p:nvCxnSpPr>
        <p:spPr>
          <a:xfrm>
            <a:off x="4067944" y="1059582"/>
            <a:ext cx="4392488" cy="302433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9E25DA-EF86-E3BF-9BAC-EC1BBF15418C}"/>
              </a:ext>
            </a:extLst>
          </p:cNvPr>
          <p:cNvCxnSpPr/>
          <p:nvPr/>
        </p:nvCxnSpPr>
        <p:spPr>
          <a:xfrm flipH="1">
            <a:off x="3883868" y="1059582"/>
            <a:ext cx="4576564" cy="3141886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224ED35-507A-B960-A9FC-DD1DF82B9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678" y="4337226"/>
            <a:ext cx="731475" cy="73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0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D2B5C-5645-3043-82C0-73C6A550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42" y="699542"/>
            <a:ext cx="5004136" cy="591606"/>
          </a:xfrm>
        </p:spPr>
        <p:txBody>
          <a:bodyPr/>
          <a:lstStyle/>
          <a:p>
            <a:r>
              <a:rPr lang="en-GB" b="1" dirty="0"/>
              <a:t>UnFlushables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1782B-3595-7140-898B-EC9890D48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49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94284"/>
                </a:solidFill>
              </a:rPr>
              <a:t>Plastic in products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1059582"/>
            <a:ext cx="8820472" cy="2967966"/>
          </a:xfrm>
        </p:spPr>
        <p:txBody>
          <a:bodyPr/>
          <a:lstStyle/>
          <a:p>
            <a:pPr marL="0" indent="0">
              <a:buClr>
                <a:srgbClr val="429CDC"/>
              </a:buClr>
              <a:buNone/>
            </a:pPr>
            <a:r>
              <a:rPr lang="en-GB" sz="2200" dirty="0">
                <a:solidFill>
                  <a:srgbClr val="53565A"/>
                </a:solidFill>
              </a:rPr>
              <a:t>What percentage of wet wipe products contain some form of plastic?</a:t>
            </a:r>
            <a:br>
              <a:rPr lang="en-GB" sz="2200" dirty="0">
                <a:solidFill>
                  <a:srgbClr val="53565A"/>
                </a:solidFill>
              </a:rPr>
            </a:br>
            <a:endParaRPr lang="en-GB" sz="2200" dirty="0">
              <a:solidFill>
                <a:srgbClr val="53565A"/>
              </a:solidFill>
            </a:endParaRPr>
          </a:p>
          <a:p>
            <a:pPr marL="0" indent="0">
              <a:buClr>
                <a:srgbClr val="429CDC"/>
              </a:buClr>
              <a:buNone/>
            </a:pPr>
            <a:r>
              <a:rPr lang="en-GB" sz="2200" dirty="0">
                <a:solidFill>
                  <a:srgbClr val="53565A"/>
                </a:solidFill>
              </a:rPr>
              <a:t> A: 55% 	B: 75%		C: 90%</a:t>
            </a:r>
            <a:br>
              <a:rPr lang="en-GB" sz="2200" dirty="0">
                <a:solidFill>
                  <a:srgbClr val="53565A"/>
                </a:solidFill>
              </a:rPr>
            </a:br>
            <a:endParaRPr lang="en-GB" sz="2200" dirty="0">
              <a:solidFill>
                <a:srgbClr val="53565A"/>
              </a:solidFill>
            </a:endParaRPr>
          </a:p>
          <a:p>
            <a:pPr marL="0" indent="0">
              <a:buClr>
                <a:srgbClr val="429CDC"/>
              </a:buClr>
              <a:buNone/>
            </a:pPr>
            <a:br>
              <a:rPr lang="en-GB" sz="2200" dirty="0">
                <a:solidFill>
                  <a:srgbClr val="53565A"/>
                </a:solidFill>
              </a:rPr>
            </a:br>
            <a:endParaRPr lang="en-GB" sz="2200" dirty="0">
              <a:solidFill>
                <a:srgbClr val="53565A"/>
              </a:solidFill>
            </a:endParaRPr>
          </a:p>
          <a:p>
            <a:pPr marL="0" indent="0">
              <a:buClr>
                <a:srgbClr val="429CDC"/>
              </a:buClr>
              <a:buNone/>
            </a:pPr>
            <a:r>
              <a:rPr lang="en-GB" sz="2200" dirty="0">
                <a:solidFill>
                  <a:srgbClr val="53565A"/>
                </a:solidFill>
              </a:rPr>
              <a:t>Would you flush a plastic Bag? </a:t>
            </a:r>
            <a:br>
              <a:rPr lang="en-GB" sz="2200" dirty="0">
                <a:solidFill>
                  <a:srgbClr val="53565A"/>
                </a:solidFill>
              </a:rPr>
            </a:br>
            <a:endParaRPr lang="en-GB" sz="2200" dirty="0">
              <a:solidFill>
                <a:srgbClr val="53565A"/>
              </a:solidFill>
            </a:endParaRPr>
          </a:p>
          <a:p>
            <a:pPr marL="0" indent="0">
              <a:buClr>
                <a:srgbClr val="429CDC"/>
              </a:buClr>
              <a:buNone/>
            </a:pPr>
            <a:r>
              <a:rPr lang="en-GB" sz="2200" dirty="0">
                <a:solidFill>
                  <a:srgbClr val="53565A"/>
                </a:solidFill>
              </a:rPr>
              <a:t> Sanitary pads can contain up to 5 plastic bags in one towel </a:t>
            </a:r>
          </a:p>
        </p:txBody>
      </p:sp>
    </p:spTree>
    <p:extLst>
      <p:ext uri="{BB962C8B-B14F-4D97-AF65-F5344CB8AC3E}">
        <p14:creationId xmlns:p14="http://schemas.microsoft.com/office/powerpoint/2010/main" val="223699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Southern Water">
  <a:themeElements>
    <a:clrScheme name="Custom 6">
      <a:dk1>
        <a:srgbClr val="53565A"/>
      </a:dk1>
      <a:lt1>
        <a:srgbClr val="FFFFFF"/>
      </a:lt1>
      <a:dk2>
        <a:srgbClr val="174190"/>
      </a:dk2>
      <a:lt2>
        <a:srgbClr val="009FDF"/>
      </a:lt2>
      <a:accent1>
        <a:srgbClr val="FAB31A"/>
      </a:accent1>
      <a:accent2>
        <a:srgbClr val="779A49"/>
      </a:accent2>
      <a:accent3>
        <a:srgbClr val="00AAC6"/>
      </a:accent3>
      <a:accent4>
        <a:srgbClr val="3C92D0"/>
      </a:accent4>
      <a:accent5>
        <a:srgbClr val="A15499"/>
      </a:accent5>
      <a:accent6>
        <a:srgbClr val="DF4613"/>
      </a:accent6>
      <a:hlink>
        <a:srgbClr val="009FE3"/>
      </a:hlink>
      <a:folHlink>
        <a:srgbClr val="174172"/>
      </a:folHlink>
    </a:clrScheme>
    <a:fontScheme name="Southern Water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ENT PRESENTATION.potx" id="{456D3538-F9A8-4A96-98D9-625FCC7D9E72}" vid="{ED1AE2EC-2C0D-4E72-AE48-C98E59CBE8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6">
    <a:dk1>
      <a:srgbClr val="53565A"/>
    </a:dk1>
    <a:lt1>
      <a:srgbClr val="FFFFFF"/>
    </a:lt1>
    <a:dk2>
      <a:srgbClr val="174190"/>
    </a:dk2>
    <a:lt2>
      <a:srgbClr val="009FDF"/>
    </a:lt2>
    <a:accent1>
      <a:srgbClr val="FAB31A"/>
    </a:accent1>
    <a:accent2>
      <a:srgbClr val="779A49"/>
    </a:accent2>
    <a:accent3>
      <a:srgbClr val="00AAC6"/>
    </a:accent3>
    <a:accent4>
      <a:srgbClr val="3C92D0"/>
    </a:accent4>
    <a:accent5>
      <a:srgbClr val="A15499"/>
    </a:accent5>
    <a:accent6>
      <a:srgbClr val="DF4613"/>
    </a:accent6>
    <a:hlink>
      <a:srgbClr val="009FE3"/>
    </a:hlink>
    <a:folHlink>
      <a:srgbClr val="174172"/>
    </a:folHlink>
  </a:clrScheme>
</a:themeOverride>
</file>

<file path=ppt/theme/themeOverride2.xml><?xml version="1.0" encoding="utf-8"?>
<a:themeOverride xmlns:a="http://schemas.openxmlformats.org/drawingml/2006/main">
  <a:clrScheme name="Custom 6">
    <a:dk1>
      <a:srgbClr val="53565A"/>
    </a:dk1>
    <a:lt1>
      <a:srgbClr val="FFFFFF"/>
    </a:lt1>
    <a:dk2>
      <a:srgbClr val="174190"/>
    </a:dk2>
    <a:lt2>
      <a:srgbClr val="009FDF"/>
    </a:lt2>
    <a:accent1>
      <a:srgbClr val="FAB31A"/>
    </a:accent1>
    <a:accent2>
      <a:srgbClr val="779A49"/>
    </a:accent2>
    <a:accent3>
      <a:srgbClr val="00AAC6"/>
    </a:accent3>
    <a:accent4>
      <a:srgbClr val="3C92D0"/>
    </a:accent4>
    <a:accent5>
      <a:srgbClr val="A15499"/>
    </a:accent5>
    <a:accent6>
      <a:srgbClr val="DF4613"/>
    </a:accent6>
    <a:hlink>
      <a:srgbClr val="009FE3"/>
    </a:hlink>
    <a:folHlink>
      <a:srgbClr val="1741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1783</TotalTime>
  <Words>469</Words>
  <Application>Microsoft Office PowerPoint</Application>
  <PresentationFormat>On-screen Show (16:9)</PresentationFormat>
  <Paragraphs>91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Southern Water</vt:lpstr>
      <vt:lpstr>Welcome</vt:lpstr>
      <vt:lpstr>Area of operation </vt:lpstr>
      <vt:lpstr>Background </vt:lpstr>
      <vt:lpstr>PowerPoint Presentation</vt:lpstr>
      <vt:lpstr>Reaching out to customers, our achievements:</vt:lpstr>
      <vt:lpstr>PowerPoint Presentation</vt:lpstr>
      <vt:lpstr>How big are our sewer pipes at home?</vt:lpstr>
      <vt:lpstr>UnFlushables</vt:lpstr>
      <vt:lpstr>Plastic in products </vt:lpstr>
      <vt:lpstr>PowerPoint Presentation</vt:lpstr>
      <vt:lpstr>PowerPoint Presentation</vt:lpstr>
      <vt:lpstr>PowerPoint Presentation</vt:lpstr>
      <vt:lpstr>Fat Oil &amp; Grease</vt:lpstr>
      <vt:lpstr>Fat oil and grease facts</vt:lpstr>
      <vt:lpstr>PowerPoint Presentation</vt:lpstr>
      <vt:lpstr>PowerPoint Presentation</vt:lpstr>
      <vt:lpstr>When things go wrong… </vt:lpstr>
      <vt:lpstr>PowerPoint Presentation</vt:lpstr>
      <vt:lpstr>PowerPoint Presentation</vt:lpstr>
      <vt:lpstr>How can we all help ?</vt:lpstr>
      <vt:lpstr>In the Kitchen </vt:lpstr>
      <vt:lpstr>In the bathroom </vt:lpstr>
      <vt:lpstr>Waste Water Treatment </vt:lpstr>
      <vt:lpstr>PowerPoint Presentation</vt:lpstr>
      <vt:lpstr>PowerPoint Presentation</vt:lpstr>
      <vt:lpstr>PowerPoint Presentation</vt:lpstr>
      <vt:lpstr>Nationally published data shows Southern Water has nearly all overflows monitored, and our relative performance is one of the best in the industry.</vt:lpstr>
      <vt:lpstr>Live bathing water quality Southern Water website</vt:lpstr>
      <vt:lpstr>Changes we’re making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Rodrigues, Daniel</dc:creator>
  <cp:lastModifiedBy>Eaton, Tim</cp:lastModifiedBy>
  <cp:revision>135</cp:revision>
  <cp:lastPrinted>2022-03-15T14:06:20Z</cp:lastPrinted>
  <dcterms:created xsi:type="dcterms:W3CDTF">2019-09-12T10:52:15Z</dcterms:created>
  <dcterms:modified xsi:type="dcterms:W3CDTF">2024-08-15T12:05:15Z</dcterms:modified>
</cp:coreProperties>
</file>