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8"/>
  </p:notesMasterIdLst>
  <p:sldIdLst>
    <p:sldId id="256" r:id="rId2"/>
    <p:sldId id="350" r:id="rId3"/>
    <p:sldId id="341" r:id="rId4"/>
    <p:sldId id="364" r:id="rId5"/>
    <p:sldId id="357" r:id="rId6"/>
    <p:sldId id="359" r:id="rId7"/>
    <p:sldId id="358" r:id="rId8"/>
    <p:sldId id="265" r:id="rId9"/>
    <p:sldId id="259" r:id="rId10"/>
    <p:sldId id="367" r:id="rId11"/>
    <p:sldId id="281" r:id="rId12"/>
    <p:sldId id="268" r:id="rId13"/>
    <p:sldId id="366" r:id="rId14"/>
    <p:sldId id="336" r:id="rId15"/>
    <p:sldId id="335" r:id="rId16"/>
    <p:sldId id="337" r:id="rId17"/>
    <p:sldId id="261" r:id="rId18"/>
    <p:sldId id="372" r:id="rId19"/>
    <p:sldId id="285" r:id="rId20"/>
    <p:sldId id="283" r:id="rId21"/>
    <p:sldId id="338" r:id="rId22"/>
    <p:sldId id="288" r:id="rId23"/>
    <p:sldId id="287" r:id="rId24"/>
    <p:sldId id="369" r:id="rId25"/>
    <p:sldId id="368" r:id="rId26"/>
    <p:sldId id="293" r:id="rId27"/>
    <p:sldId id="343" r:id="rId28"/>
    <p:sldId id="321" r:id="rId29"/>
    <p:sldId id="370" r:id="rId30"/>
    <p:sldId id="371" r:id="rId31"/>
    <p:sldId id="344" r:id="rId32"/>
    <p:sldId id="351" r:id="rId33"/>
    <p:sldId id="352" r:id="rId34"/>
    <p:sldId id="353" r:id="rId35"/>
    <p:sldId id="389" r:id="rId36"/>
    <p:sldId id="361" r:id="rId37"/>
    <p:sldId id="362" r:id="rId38"/>
    <p:sldId id="363" r:id="rId39"/>
    <p:sldId id="340" r:id="rId40"/>
    <p:sldId id="342" r:id="rId41"/>
    <p:sldId id="346" r:id="rId42"/>
    <p:sldId id="355" r:id="rId43"/>
    <p:sldId id="390" r:id="rId44"/>
    <p:sldId id="391" r:id="rId45"/>
    <p:sldId id="393" r:id="rId46"/>
    <p:sldId id="392" r:id="rId47"/>
    <p:sldId id="386" r:id="rId48"/>
    <p:sldId id="387" r:id="rId49"/>
    <p:sldId id="388" r:id="rId50"/>
    <p:sldId id="373" r:id="rId51"/>
    <p:sldId id="374" r:id="rId52"/>
    <p:sldId id="375" r:id="rId53"/>
    <p:sldId id="376" r:id="rId54"/>
    <p:sldId id="356" r:id="rId55"/>
    <p:sldId id="377" r:id="rId56"/>
    <p:sldId id="378" r:id="rId57"/>
    <p:sldId id="382" r:id="rId58"/>
    <p:sldId id="379" r:id="rId59"/>
    <p:sldId id="381" r:id="rId60"/>
    <p:sldId id="349" r:id="rId61"/>
    <p:sldId id="365" r:id="rId62"/>
    <p:sldId id="354" r:id="rId63"/>
    <p:sldId id="277" r:id="rId64"/>
    <p:sldId id="278" r:id="rId65"/>
    <p:sldId id="272" r:id="rId66"/>
    <p:sldId id="280" r:id="rId6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34587" autoAdjust="0"/>
    <p:restoredTop sz="94713" autoAdjust="0"/>
  </p:normalViewPr>
  <p:slideViewPr>
    <p:cSldViewPr>
      <p:cViewPr varScale="1">
        <p:scale>
          <a:sx n="110" d="100"/>
          <a:sy n="110" d="100"/>
        </p:scale>
        <p:origin x="-164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06283B-961A-4613-A7E2-25A82EE16A04}" type="datetimeFigureOut">
              <a:rPr lang="en-US" smtClean="0"/>
              <a:pPr/>
              <a:t>2/12/2024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6D928B-4768-4C27-8EBE-D1117A4DD6F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F6D928B-4768-4C27-8EBE-D1117A4DD6FA}"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D96A88D-B4B8-4672-9410-DACF0E48AF3F}" type="datetimeFigureOut">
              <a:rPr lang="en-US" smtClean="0"/>
              <a:pPr/>
              <a:t>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B0A5A9-C80F-40DE-9816-7688D5F48BE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96A88D-B4B8-4672-9410-DACF0E48AF3F}" type="datetimeFigureOut">
              <a:rPr lang="en-US" smtClean="0"/>
              <a:pPr/>
              <a:t>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B0A5A9-C80F-40DE-9816-7688D5F48BE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96A88D-B4B8-4672-9410-DACF0E48AF3F}" type="datetimeFigureOut">
              <a:rPr lang="en-US" smtClean="0"/>
              <a:pPr/>
              <a:t>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B0A5A9-C80F-40DE-9816-7688D5F48BE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96A88D-B4B8-4672-9410-DACF0E48AF3F}" type="datetimeFigureOut">
              <a:rPr lang="en-US" smtClean="0"/>
              <a:pPr/>
              <a:t>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B0A5A9-C80F-40DE-9816-7688D5F48BE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96A88D-B4B8-4672-9410-DACF0E48AF3F}" type="datetimeFigureOut">
              <a:rPr lang="en-US" smtClean="0"/>
              <a:pPr/>
              <a:t>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B0A5A9-C80F-40DE-9816-7688D5F48BE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D96A88D-B4B8-4672-9410-DACF0E48AF3F}" type="datetimeFigureOut">
              <a:rPr lang="en-US" smtClean="0"/>
              <a:pPr/>
              <a:t>2/12/2024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B0A5A9-C80F-40DE-9816-7688D5F48BE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D96A88D-B4B8-4672-9410-DACF0E48AF3F}" type="datetimeFigureOut">
              <a:rPr lang="en-US" smtClean="0"/>
              <a:pPr/>
              <a:t>2/12/2024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B0A5A9-C80F-40DE-9816-7688D5F48BE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D96A88D-B4B8-4672-9410-DACF0E48AF3F}" type="datetimeFigureOut">
              <a:rPr lang="en-US" smtClean="0"/>
              <a:pPr/>
              <a:t>2/12/2024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B0A5A9-C80F-40DE-9816-7688D5F48BE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96A88D-B4B8-4672-9410-DACF0E48AF3F}" type="datetimeFigureOut">
              <a:rPr lang="en-US" smtClean="0"/>
              <a:pPr/>
              <a:t>2/12/2024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B0A5A9-C80F-40DE-9816-7688D5F48BE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96A88D-B4B8-4672-9410-DACF0E48AF3F}" type="datetimeFigureOut">
              <a:rPr lang="en-US" smtClean="0"/>
              <a:pPr/>
              <a:t>2/12/2024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B0A5A9-C80F-40DE-9816-7688D5F48BE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96A88D-B4B8-4672-9410-DACF0E48AF3F}" type="datetimeFigureOut">
              <a:rPr lang="en-US" smtClean="0"/>
              <a:pPr/>
              <a:t>2/12/2024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B0A5A9-C80F-40DE-9816-7688D5F48BE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96A88D-B4B8-4672-9410-DACF0E48AF3F}" type="datetimeFigureOut">
              <a:rPr lang="en-US" smtClean="0"/>
              <a:pPr/>
              <a:t>2/12/2024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B0A5A9-C80F-40DE-9816-7688D5F48BE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www.hants.gov.uk/transport/transportschemes/tcf-redbridge-eling-improvements" TargetMode="External"/><Relationship Id="rId7" Type="http://schemas.openxmlformats.org/officeDocument/2006/relationships/hyperlink" Target="https://www.hants.gov.uk/transport/transportschemes/tcfbishopstokeroadimprovements" TargetMode="External"/><Relationship Id="rId2" Type="http://schemas.openxmlformats.org/officeDocument/2006/relationships/hyperlink" Target="https://www.hants.gov.uk/transport/transportschemes/tcfa27providencehillimprovement" TargetMode="External"/><Relationship Id="rId1" Type="http://schemas.openxmlformats.org/officeDocument/2006/relationships/slideLayout" Target="../slideLayouts/slideLayout2.xml"/><Relationship Id="rId6" Type="http://schemas.openxmlformats.org/officeDocument/2006/relationships/hyperlink" Target="https://www.hants.gov.uk/transport/transportschemes/tcfeastleighmobilityhub" TargetMode="External"/><Relationship Id="rId5" Type="http://schemas.openxmlformats.org/officeDocument/2006/relationships/hyperlink" Target="https://www.hants.gov.uk/transport/transportschemes/tcfairportparkwaytravelhub" TargetMode="External"/><Relationship Id="rId4" Type="http://schemas.openxmlformats.org/officeDocument/2006/relationships/hyperlink" Target="https://www.hants.gov.uk/transport/transportschemes/tcfjunctionroadtottonimprovement" TargetMode="External"/></Relationships>
</file>

<file path=ppt/slides/_rels/slide39.xml.rels><?xml version="1.0" encoding="UTF-8" standalone="yes"?>
<Relationships xmlns="http://schemas.openxmlformats.org/package/2006/relationships"><Relationship Id="rId2" Type="http://schemas.openxmlformats.org/officeDocument/2006/relationships/hyperlink" Target="https://www.bing.com/ck/a?!&amp;&amp;p=f8519b321401e5b5JmltdHM9MTcwMjc3MTIwMCZpZ3VpZD0yOTZhMzc1OS1hYzA2LTZhZDctMzE4NC0yNjdkYWQ0YjZiNzcmaW5zaWQ9NTcwNg&amp;ptn=3&amp;ver=2&amp;hsh=3&amp;fclid=296a3759-ac06-6ad7-3184-267dad4b6b77&amp;psq=active+travel+wales+act+2013&amp;u=a1aHR0cHM6Ly9lbi53aWtpcGVkaWEub3JnL3dpa2kvQWN0aXZlX1RyYXZlbF8oV2FsZXMpX0FjdF8yMDEz&amp;ntb=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www.gov.uk/government/topical-events/budget-2018" TargetMode="External"/><Relationship Id="rId2" Type="http://schemas.openxmlformats.org/officeDocument/2006/relationships/hyperlink" Target="https://www.gov.uk/government/topical-events/autumn-budget-2017" TargetMode="External"/><Relationship Id="rId1" Type="http://schemas.openxmlformats.org/officeDocument/2006/relationships/slideLayout" Target="../slideLayouts/slideLayout2.xml"/><Relationship Id="rId5" Type="http://schemas.openxmlformats.org/officeDocument/2006/relationships/hyperlink" Target="https://www.gov.uk/government/publications/industrial-strategy-building-a-britain-fit-for-the-future" TargetMode="External"/><Relationship Id="rId4" Type="http://schemas.openxmlformats.org/officeDocument/2006/relationships/hyperlink" Target="https://www.gov.uk/government/publications/industrial-strategy-the-grand-challenges/industrial-strategy-the-grand-challenges"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en.wikipedia.org/wiki/Iran" TargetMode="External"/><Relationship Id="rId13" Type="http://schemas.openxmlformats.org/officeDocument/2006/relationships/hyperlink" Target="https://en.wikipedia.org/wiki/Canada" TargetMode="External"/><Relationship Id="rId18" Type="http://schemas.openxmlformats.org/officeDocument/2006/relationships/hyperlink" Target="https://en.wikipedia.org/wiki/Australia" TargetMode="External"/><Relationship Id="rId3" Type="http://schemas.openxmlformats.org/officeDocument/2006/relationships/hyperlink" Target="https://en.wikipedia.org/wiki/United_States" TargetMode="External"/><Relationship Id="rId7" Type="http://schemas.openxmlformats.org/officeDocument/2006/relationships/hyperlink" Target="https://en.wikipedia.org/wiki/Japan" TargetMode="External"/><Relationship Id="rId12" Type="http://schemas.openxmlformats.org/officeDocument/2006/relationships/hyperlink" Target="https://en.wikipedia.org/wiki/Saudi_Arabia" TargetMode="External"/><Relationship Id="rId17" Type="http://schemas.openxmlformats.org/officeDocument/2006/relationships/hyperlink" Target="https://en.wikipedia.org/wiki/Mexico" TargetMode="External"/><Relationship Id="rId2" Type="http://schemas.openxmlformats.org/officeDocument/2006/relationships/hyperlink" Target="https://en.wikipedia.org/wiki/China" TargetMode="External"/><Relationship Id="rId16" Type="http://schemas.openxmlformats.org/officeDocument/2006/relationships/hyperlink" Target="https://en.wikipedia.org/wiki/South_Africa" TargetMode="External"/><Relationship Id="rId1" Type="http://schemas.openxmlformats.org/officeDocument/2006/relationships/slideLayout" Target="../slideLayouts/slideLayout7.xml"/><Relationship Id="rId6" Type="http://schemas.openxmlformats.org/officeDocument/2006/relationships/hyperlink" Target="https://en.wikipedia.org/wiki/Russia" TargetMode="External"/><Relationship Id="rId11" Type="http://schemas.openxmlformats.org/officeDocument/2006/relationships/hyperlink" Target="https://en.wikipedia.org/wiki/Indonesia" TargetMode="External"/><Relationship Id="rId5" Type="http://schemas.openxmlformats.org/officeDocument/2006/relationships/hyperlink" Target="https://en.wikipedia.org/wiki/India" TargetMode="External"/><Relationship Id="rId15" Type="http://schemas.openxmlformats.org/officeDocument/2006/relationships/hyperlink" Target="https://en.wikipedia.org/wiki/Turkey" TargetMode="External"/><Relationship Id="rId10" Type="http://schemas.openxmlformats.org/officeDocument/2006/relationships/hyperlink" Target="https://en.wikipedia.org/wiki/South_Korea" TargetMode="External"/><Relationship Id="rId19" Type="http://schemas.openxmlformats.org/officeDocument/2006/relationships/hyperlink" Target="https://en.wikipedia.org/wiki/United_Kingdom" TargetMode="External"/><Relationship Id="rId4" Type="http://schemas.openxmlformats.org/officeDocument/2006/relationships/hyperlink" Target="https://en.wikipedia.org/wiki/European_Union" TargetMode="External"/><Relationship Id="rId9" Type="http://schemas.openxmlformats.org/officeDocument/2006/relationships/hyperlink" Target="https://en.wikipedia.org/wiki/Germany" TargetMode="External"/><Relationship Id="rId14" Type="http://schemas.openxmlformats.org/officeDocument/2006/relationships/hyperlink" Target="https://en.wikipedia.org/wiki/Brazil" TargetMode="External"/></Relationships>
</file>

<file path=ppt/slides/_rels/slide50.xml.rels><?xml version="1.0" encoding="UTF-8" standalone="yes"?>
<Relationships xmlns="http://schemas.openxmlformats.org/package/2006/relationships"><Relationship Id="rId3" Type="http://schemas.openxmlformats.org/officeDocument/2006/relationships/hyperlink" Target="https://www.gov.uk/government/statistical-data-sets/reported-road-accidents-vehicles-and-casualties-tables-for-great-britain" TargetMode="External"/><Relationship Id="rId2" Type="http://schemas.openxmlformats.org/officeDocument/2006/relationships/hyperlink" Target="https://www.gov.uk/government/statistics/reported-road-casualties-great-britain-annual-report-2022"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hyperlink" Target="https://en.wikipedia.org/wiki/Iran" TargetMode="External"/><Relationship Id="rId3" Type="http://schemas.openxmlformats.org/officeDocument/2006/relationships/hyperlink" Target="https://en.wikipedia.org/wiki/United_States" TargetMode="External"/><Relationship Id="rId7" Type="http://schemas.openxmlformats.org/officeDocument/2006/relationships/hyperlink" Target="https://en.wikipedia.org/wiki/Japan" TargetMode="External"/><Relationship Id="rId2" Type="http://schemas.openxmlformats.org/officeDocument/2006/relationships/hyperlink" Target="https://en.wikipedia.org/wiki/China" TargetMode="External"/><Relationship Id="rId1" Type="http://schemas.openxmlformats.org/officeDocument/2006/relationships/slideLayout" Target="../slideLayouts/slideLayout7.xml"/><Relationship Id="rId6" Type="http://schemas.openxmlformats.org/officeDocument/2006/relationships/hyperlink" Target="https://en.wikipedia.org/wiki/Russia" TargetMode="External"/><Relationship Id="rId11" Type="http://schemas.openxmlformats.org/officeDocument/2006/relationships/hyperlink" Target="https://en.wikipedia.org/wiki/Indonesia" TargetMode="External"/><Relationship Id="rId5" Type="http://schemas.openxmlformats.org/officeDocument/2006/relationships/hyperlink" Target="https://en.wikipedia.org/wiki/India" TargetMode="External"/><Relationship Id="rId10" Type="http://schemas.openxmlformats.org/officeDocument/2006/relationships/hyperlink" Target="https://en.wikipedia.org/wiki/South_Korea" TargetMode="External"/><Relationship Id="rId4" Type="http://schemas.openxmlformats.org/officeDocument/2006/relationships/hyperlink" Target="https://en.wikipedia.org/wiki/European_Union" TargetMode="External"/><Relationship Id="rId9" Type="http://schemas.openxmlformats.org/officeDocument/2006/relationships/hyperlink" Target="https://en.wikipedia.org/wiki/Germany"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www.bing.com/ck/a?!&amp;&amp;p=fe84b2d651d2fe05JmltdHM9MTcwMjc3MTIwMCZpZ3VpZD0yOTZhMzc1OS1hYzA2LTZhZDctMzE4NC0yNjdkYWQ0YjZiNzcmaW5zaWQ9NTcxMg&amp;ptn=3&amp;ver=2&amp;hsh=3&amp;fclid=296a3759-ac06-6ad7-3184-267dad4b6b77&amp;psq=active+travel+wales+act+2013&amp;u=a1aHR0cHM6Ly93d3cuc3dhbnNlYS5nb3YudWsvYWN0aXZldHJhdmVsYWN0&amp;ntb=1" TargetMode="External"/><Relationship Id="rId2" Type="http://schemas.openxmlformats.org/officeDocument/2006/relationships/hyperlink" Target="https://www.bing.com/ck/a?!&amp;&amp;p=f8519b321401e5b5JmltdHM9MTcwMjc3MTIwMCZpZ3VpZD0yOTZhMzc1OS1hYzA2LTZhZDctMzE4NC0yNjdkYWQ0YjZiNzcmaW5zaWQ9NTcwNg&amp;ptn=3&amp;ver=2&amp;hsh=3&amp;fclid=296a3759-ac06-6ad7-3184-267dad4b6b77&amp;psq=active+travel+wales+act+2013&amp;u=a1aHR0cHM6Ly9lbi53aWtpcGVkaWEub3JnL3dpa2kvQWN0aXZlX1RyYXZlbF8oV2FsZXMpX0FjdF8yMDEz&amp;ntb=1" TargetMode="External"/><Relationship Id="rId1" Type="http://schemas.openxmlformats.org/officeDocument/2006/relationships/slideLayout" Target="../slideLayouts/slideLayout2.xml"/><Relationship Id="rId5" Type="http://schemas.openxmlformats.org/officeDocument/2006/relationships/hyperlink" Target="https://www.bing.com/ck/a?!&amp;&amp;p=c97d24ce42dc152eJmltdHM9MTcwMjc3MTIwMCZpZ3VpZD0yOTZhMzc1OS1hYzA2LTZhZDctMzE4NC0yNjdkYWQ0YjZiNzcmaW5zaWQ9NTcxNA&amp;ptn=3&amp;ver=2&amp;hsh=3&amp;fclid=296a3759-ac06-6ad7-3184-267dad4b6b77&amp;psq=active+travel+wales+act+2013&amp;u=a1aHR0cHM6Ly93d3cuc3dhbnNlYS5nb3YudWsvYWN0aXZldHJhdmVsYWN0&amp;ntb=1" TargetMode="External"/><Relationship Id="rId4" Type="http://schemas.openxmlformats.org/officeDocument/2006/relationships/hyperlink" Target="https://www.bing.com/ck/a?!&amp;&amp;p=13603dac52a9d356JmltdHM9MTcwMjc3MTIwMCZpZ3VpZD0yOTZhMzc1OS1hYzA2LTZhZDctMzE4NC0yNjdkYWQ0YjZiNzcmaW5zaWQ9NTcxMw&amp;ptn=3&amp;ver=2&amp;hsh=3&amp;fclid=296a3759-ac06-6ad7-3184-267dad4b6b77&amp;psq=active+travel+wales+act+2013&amp;u=a1aHR0cHM6Ly93d3cuc3dhbnNlYS5nb3YudWsvYWN0aXZldHJhdmVsYWN0&amp;ntb=1" TargetMode="External"/></Relationships>
</file>

<file path=ppt/slides/_rels/slide61.xml.rels><?xml version="1.0" encoding="UTF-8" standalone="yes"?>
<Relationships xmlns="http://schemas.openxmlformats.org/package/2006/relationships"><Relationship Id="rId2" Type="http://schemas.openxmlformats.org/officeDocument/2006/relationships/hyperlink" Target="https://www.iea.org/"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www.gov.uk/government/statistics/vehicle-licensing-statistics-2021/vehicle-licensing-statistics-2021"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en.wikipedia.org/wiki/Australia" TargetMode="External"/><Relationship Id="rId3" Type="http://schemas.openxmlformats.org/officeDocument/2006/relationships/hyperlink" Target="https://en.wikipedia.org/wiki/Canada" TargetMode="External"/><Relationship Id="rId7" Type="http://schemas.openxmlformats.org/officeDocument/2006/relationships/hyperlink" Target="https://en.wikipedia.org/wiki/Mexico" TargetMode="External"/><Relationship Id="rId2" Type="http://schemas.openxmlformats.org/officeDocument/2006/relationships/hyperlink" Target="https://en.wikipedia.org/wiki/Saudi_Arabia" TargetMode="External"/><Relationship Id="rId1" Type="http://schemas.openxmlformats.org/officeDocument/2006/relationships/slideLayout" Target="../slideLayouts/slideLayout7.xml"/><Relationship Id="rId6" Type="http://schemas.openxmlformats.org/officeDocument/2006/relationships/hyperlink" Target="https://en.wikipedia.org/wiki/South_Africa" TargetMode="External"/><Relationship Id="rId5" Type="http://schemas.openxmlformats.org/officeDocument/2006/relationships/hyperlink" Target="https://en.wikipedia.org/wiki/Turkey" TargetMode="External"/><Relationship Id="rId4" Type="http://schemas.openxmlformats.org/officeDocument/2006/relationships/hyperlink" Target="https://en.wikipedia.org/wiki/Brazil" TargetMode="External"/><Relationship Id="rId9" Type="http://schemas.openxmlformats.org/officeDocument/2006/relationships/hyperlink" Target="https://en.wikipedia.org/wiki/United_Kingdom"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THE NEED FOR </a:t>
            </a:r>
            <a:r>
              <a:rPr lang="en-US" b="1" smtClean="0"/>
              <a:t>ACTIVE TRAVEL AND ITS BENEFITS </a:t>
            </a:r>
            <a:endParaRPr lang="en-US" b="1"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8125045" cy="1692674"/>
          </a:xfrm>
          <a:prstGeom prst="rect">
            <a:avLst/>
          </a:prstGeom>
          <a:solidFill>
            <a:srgbClr val="FFFFFF"/>
          </a:solidFill>
          <a:ln w="9525">
            <a:noFill/>
            <a:miter lim="800000"/>
            <a:headEnd/>
            <a:tailEnd/>
          </a:ln>
          <a:effectLst/>
        </p:spPr>
        <p:txBody>
          <a:bodyPr vert="horz" wrap="none" lIns="91440" tIns="304704"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dirty="0" smtClean="0">
                <a:ln>
                  <a:noFill/>
                </a:ln>
                <a:solidFill>
                  <a:schemeClr val="tx1"/>
                </a:solidFill>
                <a:effectLst/>
                <a:ea typeface="Times New Roman" pitchFamily="18" charset="0"/>
                <a:cs typeface="Times New Roman" pitchFamily="18" charset="0"/>
              </a:rPr>
              <a:t>National statistics</a:t>
            </a:r>
            <a:endParaRPr kumimoji="0" lang="en-GB" sz="2400" b="1" i="0" u="none" strike="noStrike" cap="none" normalizeH="0" baseline="0" dirty="0" smtClean="0">
              <a:ln>
                <a:noFill/>
              </a:ln>
              <a:solidFill>
                <a:srgbClr val="2F5496"/>
              </a:solidFill>
              <a:effectLst/>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400" b="1" i="0" u="none" strike="noStrike" cap="none" normalizeH="0" baseline="0" dirty="0" smtClean="0">
                <a:ln>
                  <a:noFill/>
                </a:ln>
                <a:solidFill>
                  <a:srgbClr val="0B0C0C"/>
                </a:solidFill>
                <a:effectLst/>
                <a:ea typeface="Times New Roman" pitchFamily="18" charset="0"/>
                <a:cs typeface="Arial" pitchFamily="34" charset="0"/>
              </a:rPr>
              <a:t>Provisional road traffic estimates, Great Britain: October 2022 </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400" b="1" i="0" u="none" strike="noStrike" cap="none" normalizeH="0" baseline="0" dirty="0" smtClean="0">
                <a:ln>
                  <a:noFill/>
                </a:ln>
                <a:solidFill>
                  <a:srgbClr val="0B0C0C"/>
                </a:solidFill>
                <a:effectLst/>
                <a:ea typeface="Times New Roman" pitchFamily="18" charset="0"/>
                <a:cs typeface="Arial" pitchFamily="34" charset="0"/>
              </a:rPr>
              <a:t>to September 2023</a:t>
            </a:r>
            <a:endParaRPr kumimoji="0" lang="en-GB" sz="2400" b="1" i="0" u="none" strike="noStrike" cap="none" normalizeH="0" baseline="0" dirty="0" smtClean="0">
              <a:ln>
                <a:noFill/>
              </a:ln>
              <a:solidFill>
                <a:srgbClr val="2F5496"/>
              </a:solidFill>
              <a:effectLst/>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4" name="Table 3"/>
          <p:cNvGraphicFramePr>
            <a:graphicFrameLocks noGrp="1"/>
          </p:cNvGraphicFramePr>
          <p:nvPr/>
        </p:nvGraphicFramePr>
        <p:xfrm>
          <a:off x="1637665" y="1588770"/>
          <a:ext cx="5868670" cy="5047488"/>
        </p:xfrm>
        <a:graphic>
          <a:graphicData uri="http://schemas.openxmlformats.org/drawingml/2006/table">
            <a:tbl>
              <a:tblPr/>
              <a:tblGrid>
                <a:gridCol w="1415415"/>
                <a:gridCol w="2070100"/>
                <a:gridCol w="2383155"/>
              </a:tblGrid>
              <a:tr h="0">
                <a:tc gridSpan="2">
                  <a:txBody>
                    <a:bodyPr/>
                    <a:lstStyle/>
                    <a:p>
                      <a:pPr>
                        <a:lnSpc>
                          <a:spcPct val="115000"/>
                        </a:lnSpc>
                        <a:spcAft>
                          <a:spcPts val="1000"/>
                        </a:spcAft>
                      </a:pPr>
                      <a:r>
                        <a:rPr lang="en-GB" sz="1800" b="1" kern="100" dirty="0">
                          <a:latin typeface="Garamond"/>
                          <a:ea typeface="Calibri"/>
                          <a:cs typeface="Times New Roman"/>
                        </a:rPr>
                        <a:t>Increase in Road Traffic Mileages 2022 - 2023 </a:t>
                      </a:r>
                      <a:endParaRPr lang="en-US" sz="1800" kern="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nSpc>
                          <a:spcPct val="115000"/>
                        </a:lnSpc>
                        <a:spcAft>
                          <a:spcPts val="1000"/>
                        </a:spcAft>
                      </a:pPr>
                      <a:endParaRPr lang="en-US" sz="1800" kern="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1000"/>
                        </a:spcAft>
                      </a:pPr>
                      <a:r>
                        <a:rPr lang="en-GB" sz="1800" b="1" kern="100">
                          <a:latin typeface="Garamond"/>
                          <a:ea typeface="Calibri"/>
                          <a:cs typeface="Times New Roman"/>
                        </a:rPr>
                        <a:t>Vehicle Type </a:t>
                      </a:r>
                      <a:endParaRPr lang="en-US" sz="1800" kern="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endParaRPr lang="en-US" sz="1800" kern="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800" b="1" kern="100">
                          <a:latin typeface="Garamond"/>
                          <a:ea typeface="Calibri"/>
                          <a:cs typeface="Times New Roman"/>
                        </a:rPr>
                        <a:t>Percentage Increase/Decrease</a:t>
                      </a:r>
                      <a:endParaRPr lang="en-US" sz="1800" kern="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1000"/>
                        </a:spcAft>
                      </a:pPr>
                      <a:r>
                        <a:rPr lang="en-GB" sz="1800" kern="100">
                          <a:solidFill>
                            <a:srgbClr val="0B0C0C"/>
                          </a:solidFill>
                          <a:latin typeface="Garamond"/>
                          <a:ea typeface="Times New Roman"/>
                          <a:cs typeface="Arial"/>
                        </a:rPr>
                        <a:t>Car Traffic</a:t>
                      </a:r>
                      <a:endParaRPr lang="en-US" sz="1800" kern="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endParaRPr lang="en-GB" sz="1800" kern="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800" kern="100">
                          <a:solidFill>
                            <a:srgbClr val="0B0C0C"/>
                          </a:solidFill>
                          <a:latin typeface="Garamond"/>
                          <a:ea typeface="Times New Roman"/>
                          <a:cs typeface="Arial"/>
                        </a:rPr>
                        <a:t>+2.2%</a:t>
                      </a:r>
                      <a:endParaRPr lang="en-US" sz="1800" kern="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1000"/>
                        </a:spcAft>
                      </a:pPr>
                      <a:r>
                        <a:rPr lang="en-GB" sz="1800" kern="100">
                          <a:solidFill>
                            <a:srgbClr val="0B0C0C"/>
                          </a:solidFill>
                          <a:latin typeface="Garamond"/>
                          <a:ea typeface="Times New Roman"/>
                          <a:cs typeface="Arial"/>
                        </a:rPr>
                        <a:t>Van Traffic </a:t>
                      </a:r>
                      <a:endParaRPr lang="en-US" sz="1800" kern="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endParaRPr lang="en-GB" sz="1800" kern="100" dirty="0">
                        <a:solidFill>
                          <a:srgbClr val="0B0C0C"/>
                        </a:solidFill>
                        <a:latin typeface="Garamond"/>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800" kern="100">
                          <a:solidFill>
                            <a:srgbClr val="0B0C0C"/>
                          </a:solidFill>
                          <a:latin typeface="Garamond"/>
                          <a:ea typeface="Times New Roman"/>
                          <a:cs typeface="Arial"/>
                        </a:rPr>
                        <a:t>+3.9%</a:t>
                      </a:r>
                      <a:endParaRPr lang="en-US" sz="1800" kern="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1000"/>
                        </a:spcAft>
                      </a:pPr>
                      <a:r>
                        <a:rPr lang="en-GB" sz="1800" kern="100">
                          <a:solidFill>
                            <a:srgbClr val="0B0C0C"/>
                          </a:solidFill>
                          <a:latin typeface="Garamond"/>
                          <a:ea typeface="Times New Roman"/>
                          <a:cs typeface="Arial"/>
                        </a:rPr>
                        <a:t>Lorry Traffic </a:t>
                      </a:r>
                      <a:endParaRPr lang="en-US" sz="1800" kern="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endParaRPr lang="en-GB" sz="1800" kern="100" dirty="0">
                        <a:solidFill>
                          <a:srgbClr val="0B0C0C"/>
                        </a:solidFill>
                        <a:latin typeface="Garamond"/>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800" kern="100">
                          <a:solidFill>
                            <a:srgbClr val="0B0C0C"/>
                          </a:solidFill>
                          <a:latin typeface="Garamond"/>
                          <a:ea typeface="Times New Roman"/>
                          <a:cs typeface="Arial"/>
                        </a:rPr>
                        <a:t> -2.3%</a:t>
                      </a:r>
                      <a:endParaRPr lang="en-US" sz="1800" kern="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1000"/>
                        </a:spcAft>
                      </a:pPr>
                      <a:r>
                        <a:rPr lang="en-GB" sz="1800" b="1" kern="100">
                          <a:solidFill>
                            <a:srgbClr val="0B0C0C"/>
                          </a:solidFill>
                          <a:latin typeface="Garamond"/>
                          <a:ea typeface="Times New Roman"/>
                          <a:cs typeface="Arial"/>
                        </a:rPr>
                        <a:t>Road Type</a:t>
                      </a:r>
                      <a:endParaRPr lang="en-US" sz="1800" kern="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800" b="1" kern="100" dirty="0">
                          <a:solidFill>
                            <a:srgbClr val="0B0C0C"/>
                          </a:solidFill>
                          <a:latin typeface="Garamond"/>
                          <a:ea typeface="Times New Roman"/>
                          <a:cs typeface="Arial"/>
                        </a:rPr>
                        <a:t>Percentage of overall mileage driven</a:t>
                      </a:r>
                      <a:endParaRPr lang="en-US" sz="1800" kern="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800" b="1" kern="100" dirty="0">
                          <a:latin typeface="Garamond"/>
                          <a:ea typeface="Calibri"/>
                          <a:cs typeface="Times New Roman"/>
                        </a:rPr>
                        <a:t>Percentage Increase</a:t>
                      </a:r>
                      <a:endParaRPr lang="en-US" sz="1800" kern="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1000"/>
                        </a:spcAft>
                      </a:pPr>
                      <a:r>
                        <a:rPr lang="en-GB" sz="1800" kern="100">
                          <a:solidFill>
                            <a:srgbClr val="0B0C0C"/>
                          </a:solidFill>
                          <a:latin typeface="Garamond"/>
                          <a:ea typeface="Times New Roman"/>
                          <a:cs typeface="Arial"/>
                        </a:rPr>
                        <a:t>Traffic on Motorways </a:t>
                      </a:r>
                      <a:endParaRPr lang="en-US" sz="1800" kern="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800" kern="100">
                          <a:latin typeface="Garamond"/>
                          <a:ea typeface="Calibri"/>
                          <a:cs typeface="Times New Roman"/>
                        </a:rPr>
                        <a:t>21%</a:t>
                      </a:r>
                      <a:endParaRPr lang="en-US" sz="1800" kern="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800" kern="100" dirty="0">
                          <a:solidFill>
                            <a:srgbClr val="0B0C0C"/>
                          </a:solidFill>
                          <a:latin typeface="Garamond"/>
                          <a:ea typeface="Times New Roman"/>
                          <a:cs typeface="Arial"/>
                        </a:rPr>
                        <a:t>+3.2%</a:t>
                      </a:r>
                      <a:endParaRPr lang="en-US" sz="1800" kern="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1000"/>
                        </a:spcAft>
                      </a:pPr>
                      <a:r>
                        <a:rPr lang="en-GB" sz="1800" kern="100">
                          <a:solidFill>
                            <a:srgbClr val="0B0C0C"/>
                          </a:solidFill>
                          <a:latin typeface="Garamond"/>
                          <a:ea typeface="Times New Roman"/>
                          <a:cs typeface="Arial"/>
                        </a:rPr>
                        <a:t>Traffic on ‘A’ Roads </a:t>
                      </a:r>
                      <a:endParaRPr lang="en-US" sz="1800" kern="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800" kern="100">
                          <a:latin typeface="Garamond"/>
                          <a:ea typeface="Calibri"/>
                          <a:cs typeface="Times New Roman"/>
                        </a:rPr>
                        <a:t>44%</a:t>
                      </a:r>
                      <a:endParaRPr lang="en-US" sz="1800" kern="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800" kern="100" dirty="0">
                          <a:solidFill>
                            <a:srgbClr val="0B0C0C"/>
                          </a:solidFill>
                          <a:latin typeface="Garamond"/>
                          <a:ea typeface="Times New Roman"/>
                          <a:cs typeface="Arial"/>
                        </a:rPr>
                        <a:t>+2.8%</a:t>
                      </a:r>
                      <a:endParaRPr lang="en-US" sz="1800" kern="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1000"/>
                        </a:spcAft>
                      </a:pPr>
                      <a:r>
                        <a:rPr lang="en-GB" sz="1800" kern="100">
                          <a:solidFill>
                            <a:srgbClr val="0B0C0C"/>
                          </a:solidFill>
                          <a:latin typeface="Garamond"/>
                          <a:ea typeface="Times New Roman"/>
                          <a:cs typeface="Arial"/>
                        </a:rPr>
                        <a:t>Traffic on Minor Roads </a:t>
                      </a:r>
                      <a:endParaRPr lang="en-US" sz="1800" kern="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800" kern="100">
                          <a:latin typeface="Garamond"/>
                          <a:ea typeface="Calibri"/>
                          <a:cs typeface="Times New Roman"/>
                        </a:rPr>
                        <a:t>35%</a:t>
                      </a:r>
                      <a:endParaRPr lang="en-US" sz="1800" kern="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800" kern="100" dirty="0">
                          <a:solidFill>
                            <a:srgbClr val="0B0C0C"/>
                          </a:solidFill>
                          <a:latin typeface="Garamond"/>
                          <a:ea typeface="Times New Roman"/>
                          <a:cs typeface="Arial"/>
                        </a:rPr>
                        <a:t>+1.0%</a:t>
                      </a:r>
                      <a:endParaRPr lang="en-US" sz="1800" kern="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smtClean="0"/>
              <a:t>Domestic and international CO2 emissions from transport</a:t>
            </a:r>
            <a:endParaRPr lang="en-US" sz="3200" dirty="0"/>
          </a:p>
        </p:txBody>
      </p:sp>
      <p:sp>
        <p:nvSpPr>
          <p:cNvPr id="3" name="Content Placeholder 2"/>
          <p:cNvSpPr>
            <a:spLocks noGrp="1"/>
          </p:cNvSpPr>
          <p:nvPr>
            <p:ph idx="1"/>
          </p:nvPr>
        </p:nvSpPr>
        <p:spPr>
          <a:xfrm>
            <a:off x="457200" y="1357298"/>
            <a:ext cx="8229600" cy="5500702"/>
          </a:xfrm>
        </p:spPr>
        <p:txBody>
          <a:bodyPr>
            <a:normAutofit/>
          </a:bodyPr>
          <a:lstStyle/>
          <a:p>
            <a:r>
              <a:rPr lang="en-GB" dirty="0" smtClean="0"/>
              <a:t>Cars accounted for </a:t>
            </a:r>
            <a:r>
              <a:rPr lang="en-GB" b="1" dirty="0" smtClean="0"/>
              <a:t>75%</a:t>
            </a:r>
            <a:r>
              <a:rPr lang="en-GB" dirty="0" smtClean="0"/>
              <a:t> of all motor vehicle traffic on the UK’s roads over the year ending June 2023. </a:t>
            </a:r>
            <a:endParaRPr lang="en-US" dirty="0" smtClean="0"/>
          </a:p>
          <a:p>
            <a:r>
              <a:rPr lang="en-GB" dirty="0" smtClean="0"/>
              <a:t>Van traffic accounted for </a:t>
            </a:r>
            <a:r>
              <a:rPr lang="en-GB" b="1" dirty="0" smtClean="0"/>
              <a:t>18%</a:t>
            </a:r>
            <a:r>
              <a:rPr lang="en-GB" dirty="0" smtClean="0"/>
              <a:t> of all motor vehicle traffic in this 12 month period.</a:t>
            </a:r>
            <a:endParaRPr lang="en-US" dirty="0" smtClean="0"/>
          </a:p>
          <a:p>
            <a:r>
              <a:rPr lang="en-GB" dirty="0" smtClean="0"/>
              <a:t>Lorries accounted for </a:t>
            </a:r>
            <a:r>
              <a:rPr lang="en-GB" b="1" dirty="0" smtClean="0"/>
              <a:t>5%</a:t>
            </a:r>
            <a:r>
              <a:rPr lang="en-GB" dirty="0" smtClean="0"/>
              <a:t> of all motor vehicle traffic. </a:t>
            </a:r>
          </a:p>
          <a:p>
            <a:r>
              <a:rPr lang="en-GB" b="1" dirty="0" smtClean="0"/>
              <a:t>1%</a:t>
            </a:r>
            <a:r>
              <a:rPr lang="en-GB" dirty="0" smtClean="0"/>
              <a:t> of traffic came from other motor vehicles including motorcycles and buses.</a:t>
            </a: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smtClean="0"/>
              <a:t>UK </a:t>
            </a:r>
            <a:r>
              <a:rPr lang="en-GB" sz="4000" b="1" dirty="0" smtClean="0"/>
              <a:t>Climate change – transport statistics </a:t>
            </a:r>
            <a:br>
              <a:rPr lang="en-GB" sz="4000" b="1" dirty="0" smtClean="0"/>
            </a:br>
            <a:r>
              <a:rPr lang="en-US" b="1" dirty="0" smtClean="0"/>
              <a:t/>
            </a:r>
            <a:br>
              <a:rPr lang="en-US" b="1" dirty="0" smtClean="0"/>
            </a:br>
            <a:endParaRPr lang="en-US" dirty="0"/>
          </a:p>
        </p:txBody>
      </p:sp>
      <p:sp>
        <p:nvSpPr>
          <p:cNvPr id="3" name="Content Placeholder 2"/>
          <p:cNvSpPr>
            <a:spLocks noGrp="1"/>
          </p:cNvSpPr>
          <p:nvPr>
            <p:ph idx="1"/>
          </p:nvPr>
        </p:nvSpPr>
        <p:spPr>
          <a:xfrm>
            <a:off x="457200" y="785794"/>
            <a:ext cx="8229600" cy="6072206"/>
          </a:xfrm>
        </p:spPr>
        <p:txBody>
          <a:bodyPr>
            <a:normAutofit fontScale="92500" lnSpcReduction="10000"/>
          </a:bodyPr>
          <a:lstStyle/>
          <a:p>
            <a:pPr lvl="0"/>
            <a:r>
              <a:rPr lang="en-US" dirty="0" smtClean="0"/>
              <a:t>In 2020, over half (</a:t>
            </a:r>
            <a:r>
              <a:rPr lang="en-US" b="1" dirty="0" smtClean="0"/>
              <a:t>52%</a:t>
            </a:r>
            <a:r>
              <a:rPr lang="en-US" dirty="0" smtClean="0"/>
              <a:t>) of all domestic (travel within the UK) transport emissions came from cars</a:t>
            </a:r>
          </a:p>
          <a:p>
            <a:endParaRPr lang="en-US" b="1" dirty="0" smtClean="0"/>
          </a:p>
          <a:p>
            <a:r>
              <a:rPr lang="en-US" b="1" dirty="0" smtClean="0"/>
              <a:t>60%</a:t>
            </a:r>
            <a:r>
              <a:rPr lang="en-US" dirty="0" smtClean="0"/>
              <a:t> of all car journeys in England are less than </a:t>
            </a:r>
            <a:r>
              <a:rPr lang="en-US" b="1" dirty="0" smtClean="0"/>
              <a:t>5 miles</a:t>
            </a:r>
          </a:p>
          <a:p>
            <a:pPr lvl="0"/>
            <a:endParaRPr lang="en-US" dirty="0" smtClean="0"/>
          </a:p>
          <a:p>
            <a:pPr lvl="0"/>
            <a:r>
              <a:rPr lang="en-US" dirty="0" smtClean="0"/>
              <a:t>The Government predicts that the numbers of cars on the roads on England and Wales will increase by as much as </a:t>
            </a:r>
            <a:r>
              <a:rPr lang="en-US" b="1" dirty="0" smtClean="0"/>
              <a:t>54%</a:t>
            </a:r>
            <a:r>
              <a:rPr lang="en-US" dirty="0" smtClean="0"/>
              <a:t> by 2060 (</a:t>
            </a:r>
            <a:r>
              <a:rPr lang="en-US" b="1" dirty="0" smtClean="0"/>
              <a:t>Cycling UK)</a:t>
            </a:r>
          </a:p>
          <a:p>
            <a:endParaRPr lang="en-US" dirty="0" smtClean="0"/>
          </a:p>
          <a:p>
            <a:r>
              <a:rPr lang="en-US" dirty="0" smtClean="0"/>
              <a:t>Between 1990 and 2019 International aviation more than doubled (increase of </a:t>
            </a:r>
            <a:r>
              <a:rPr lang="en-US" b="1" dirty="0" smtClean="0"/>
              <a:t>137%</a:t>
            </a:r>
            <a:r>
              <a:rPr lang="en-US" dirty="0" smtClean="0"/>
              <a:t>). </a:t>
            </a:r>
          </a:p>
          <a:p>
            <a:pPr lvl="0"/>
            <a:endParaRPr lang="en-US" b="1"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Where carbon emissions come from in Hampshire 2022</a:t>
            </a:r>
            <a:br>
              <a:rPr lang="en-US" b="1" dirty="0" smtClean="0"/>
            </a:br>
            <a:endParaRPr lang="en-US" dirty="0"/>
          </a:p>
        </p:txBody>
      </p:sp>
      <p:sp>
        <p:nvSpPr>
          <p:cNvPr id="3" name="Content Placeholder 2"/>
          <p:cNvSpPr>
            <a:spLocks noGrp="1"/>
          </p:cNvSpPr>
          <p:nvPr>
            <p:ph idx="1"/>
          </p:nvPr>
        </p:nvSpPr>
        <p:spPr>
          <a:xfrm>
            <a:off x="428596" y="2000240"/>
            <a:ext cx="8229600" cy="4000528"/>
          </a:xfrm>
        </p:spPr>
        <p:txBody>
          <a:bodyPr>
            <a:normAutofit/>
          </a:bodyPr>
          <a:lstStyle/>
          <a:p>
            <a:endParaRPr lang="en-GB" b="1"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US" dirty="0"/>
          </a:p>
        </p:txBody>
      </p:sp>
      <p:graphicFrame>
        <p:nvGraphicFramePr>
          <p:cNvPr id="4" name="Table 3"/>
          <p:cNvGraphicFramePr>
            <a:graphicFrameLocks noGrp="1"/>
          </p:cNvGraphicFramePr>
          <p:nvPr/>
        </p:nvGraphicFramePr>
        <p:xfrm>
          <a:off x="1428728" y="1643050"/>
          <a:ext cx="6096000" cy="3769324"/>
        </p:xfrm>
        <a:graphic>
          <a:graphicData uri="http://schemas.openxmlformats.org/drawingml/2006/table">
            <a:tbl>
              <a:tblPr firstRow="1" bandRow="1">
                <a:tableStyleId>{5C22544A-7EE6-4342-B048-85BDC9FD1C3A}</a:tableStyleId>
              </a:tblPr>
              <a:tblGrid>
                <a:gridCol w="3048000"/>
                <a:gridCol w="3048000"/>
              </a:tblGrid>
              <a:tr h="20132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b="1" dirty="0" smtClean="0"/>
                        <a:t>Sector</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b="1" dirty="0" smtClean="0"/>
                        <a:t>Percentage</a:t>
                      </a:r>
                      <a:endParaRPr lang="en-US" sz="2400" dirty="0"/>
                    </a:p>
                  </a:txBody>
                  <a:tcPr/>
                </a:tc>
              </a:tr>
              <a:tr h="4870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dirty="0" smtClean="0"/>
                        <a:t>Transport</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dirty="0" smtClean="0"/>
                        <a:t>47.04%</a:t>
                      </a:r>
                      <a:endParaRPr lang="en-US" sz="2400" dirty="0"/>
                    </a:p>
                  </a:txBody>
                  <a:tcPr/>
                </a:tc>
              </a:tr>
              <a:tr h="4870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dirty="0" smtClean="0"/>
                        <a:t>Household (Domestic)</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dirty="0" smtClean="0"/>
                        <a:t>32.54%</a:t>
                      </a:r>
                      <a:endParaRPr lang="en-US" sz="2400" dirty="0"/>
                    </a:p>
                  </a:txBody>
                  <a:tcPr/>
                </a:tc>
              </a:tr>
              <a:tr h="87673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dirty="0" smtClean="0"/>
                        <a:t>Industrial and Commercial</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dirty="0" smtClean="0"/>
                        <a:t>19.46%</a:t>
                      </a:r>
                      <a:endParaRPr lang="en-US" sz="2400" dirty="0"/>
                    </a:p>
                  </a:txBody>
                  <a:tcPr/>
                </a:tc>
              </a:tr>
              <a:tr h="4870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dirty="0" smtClean="0"/>
                        <a:t>Public Sector</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dirty="0" smtClean="0"/>
                        <a:t>3.75%</a:t>
                      </a:r>
                      <a:endParaRPr lang="en-US" sz="2400" dirty="0"/>
                    </a:p>
                  </a:txBody>
                  <a:tcPr/>
                </a:tc>
              </a:tr>
              <a:tr h="4870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dirty="0" smtClean="0"/>
                        <a:t>Agricultural</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dirty="0" smtClean="0"/>
                        <a:t>2.27%</a:t>
                      </a:r>
                      <a:endParaRPr lang="en-US" sz="2400" dirty="0"/>
                    </a:p>
                  </a:txBody>
                  <a:tcPr/>
                </a:tc>
              </a:tr>
              <a:tr h="4870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dirty="0" smtClean="0"/>
                        <a:t>Waste Management</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dirty="0" smtClean="0"/>
                        <a:t>0.99%</a:t>
                      </a:r>
                      <a:endParaRPr lang="en-US" sz="2400"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1071546"/>
          <a:ext cx="8858312" cy="4100601"/>
        </p:xfrm>
        <a:graphic>
          <a:graphicData uri="http://schemas.openxmlformats.org/drawingml/2006/table">
            <a:tbl>
              <a:tblPr/>
              <a:tblGrid>
                <a:gridCol w="1071570"/>
                <a:gridCol w="785818"/>
                <a:gridCol w="1143008"/>
                <a:gridCol w="714380"/>
                <a:gridCol w="928694"/>
                <a:gridCol w="1071570"/>
                <a:gridCol w="714380"/>
                <a:gridCol w="642942"/>
                <a:gridCol w="857256"/>
                <a:gridCol w="928694"/>
              </a:tblGrid>
              <a:tr h="714380">
                <a:tc>
                  <a:txBody>
                    <a:bodyPr/>
                    <a:lstStyle/>
                    <a:p>
                      <a:pPr>
                        <a:lnSpc>
                          <a:spcPct val="107000"/>
                        </a:lnSpc>
                      </a:pPr>
                      <a:endParaRPr lang="en-US" sz="1400" dirty="0">
                        <a:latin typeface="Garamond" pitchFamily="18" charset="0"/>
                        <a:ea typeface="Times New Roman"/>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400" b="1" kern="100" dirty="0">
                          <a:solidFill>
                            <a:srgbClr val="000000"/>
                          </a:solidFill>
                          <a:latin typeface="Garamond" pitchFamily="18" charset="0"/>
                          <a:ea typeface="Calibri"/>
                          <a:cs typeface="Times New Roman"/>
                        </a:rPr>
                        <a:t>Industry</a:t>
                      </a:r>
                      <a:r>
                        <a:rPr lang="en-GB" sz="1400" kern="100" dirty="0">
                          <a:solidFill>
                            <a:srgbClr val="000000"/>
                          </a:solidFill>
                          <a:latin typeface="Garamond" pitchFamily="18" charset="0"/>
                          <a:ea typeface="Calibri"/>
                          <a:cs typeface="Times New Roman"/>
                        </a:rPr>
                        <a:t> </a:t>
                      </a:r>
                      <a:endParaRPr lang="en-US" sz="1400"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400" b="1" kern="100" dirty="0">
                          <a:solidFill>
                            <a:srgbClr val="000000"/>
                          </a:solidFill>
                          <a:latin typeface="Garamond" pitchFamily="18" charset="0"/>
                          <a:ea typeface="Calibri"/>
                          <a:cs typeface="Times New Roman"/>
                        </a:rPr>
                        <a:t>Commercial</a:t>
                      </a:r>
                      <a:r>
                        <a:rPr lang="en-GB" sz="1400" kern="100" dirty="0">
                          <a:solidFill>
                            <a:srgbClr val="000000"/>
                          </a:solidFill>
                          <a:latin typeface="Garamond" pitchFamily="18" charset="0"/>
                          <a:ea typeface="Calibri"/>
                          <a:cs typeface="Times New Roman"/>
                        </a:rPr>
                        <a:t> </a:t>
                      </a:r>
                      <a:endParaRPr lang="en-US" sz="1400"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400" b="1" kern="100" dirty="0">
                          <a:solidFill>
                            <a:srgbClr val="000000"/>
                          </a:solidFill>
                          <a:latin typeface="Garamond" pitchFamily="18" charset="0"/>
                          <a:ea typeface="Calibri"/>
                          <a:cs typeface="Times New Roman"/>
                        </a:rPr>
                        <a:t>Public sector</a:t>
                      </a:r>
                      <a:r>
                        <a:rPr lang="en-GB" sz="1400" kern="100" dirty="0">
                          <a:solidFill>
                            <a:srgbClr val="000000"/>
                          </a:solidFill>
                          <a:latin typeface="Garamond" pitchFamily="18" charset="0"/>
                          <a:ea typeface="Calibri"/>
                          <a:cs typeface="Times New Roman"/>
                        </a:rPr>
                        <a:t> </a:t>
                      </a:r>
                      <a:endParaRPr lang="en-US" sz="1400"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400" b="1" kern="100" dirty="0">
                          <a:solidFill>
                            <a:srgbClr val="000000"/>
                          </a:solidFill>
                          <a:latin typeface="Garamond" pitchFamily="18" charset="0"/>
                          <a:ea typeface="Calibri"/>
                          <a:cs typeface="Times New Roman"/>
                        </a:rPr>
                        <a:t>Domestic</a:t>
                      </a:r>
                      <a:r>
                        <a:rPr lang="en-GB" sz="1400" kern="100" dirty="0">
                          <a:solidFill>
                            <a:srgbClr val="000000"/>
                          </a:solidFill>
                          <a:latin typeface="Garamond" pitchFamily="18" charset="0"/>
                          <a:ea typeface="Calibri"/>
                          <a:cs typeface="Times New Roman"/>
                        </a:rPr>
                        <a:t> </a:t>
                      </a:r>
                      <a:endParaRPr lang="en-US" sz="1400"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400" b="1" kern="100" dirty="0">
                          <a:solidFill>
                            <a:srgbClr val="000000"/>
                          </a:solidFill>
                          <a:latin typeface="Garamond" pitchFamily="18" charset="0"/>
                          <a:ea typeface="Calibri"/>
                          <a:cs typeface="Times New Roman"/>
                        </a:rPr>
                        <a:t>Transport </a:t>
                      </a:r>
                      <a:endParaRPr lang="en-US" sz="1400" b="1"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400" b="1" kern="100" dirty="0">
                          <a:solidFill>
                            <a:srgbClr val="000000"/>
                          </a:solidFill>
                          <a:latin typeface="Garamond" pitchFamily="18" charset="0"/>
                          <a:ea typeface="Calibri"/>
                          <a:cs typeface="Times New Roman"/>
                        </a:rPr>
                        <a:t>Land use</a:t>
                      </a:r>
                      <a:r>
                        <a:rPr lang="en-GB" sz="1400" kern="100" dirty="0">
                          <a:solidFill>
                            <a:srgbClr val="000000"/>
                          </a:solidFill>
                          <a:latin typeface="Garamond" pitchFamily="18" charset="0"/>
                          <a:ea typeface="Calibri"/>
                          <a:cs typeface="Times New Roman"/>
                        </a:rPr>
                        <a:t> </a:t>
                      </a:r>
                      <a:endParaRPr lang="en-US" sz="1400"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400" b="1" kern="100" dirty="0">
                          <a:solidFill>
                            <a:srgbClr val="000000"/>
                          </a:solidFill>
                          <a:latin typeface="Garamond" pitchFamily="18" charset="0"/>
                          <a:ea typeface="Calibri"/>
                          <a:cs typeface="Times New Roman"/>
                        </a:rPr>
                        <a:t>Per capita</a:t>
                      </a:r>
                      <a:r>
                        <a:rPr lang="en-GB" sz="1400" kern="100" dirty="0">
                          <a:solidFill>
                            <a:srgbClr val="000000"/>
                          </a:solidFill>
                          <a:latin typeface="Garamond" pitchFamily="18" charset="0"/>
                          <a:ea typeface="Calibri"/>
                          <a:cs typeface="Times New Roman"/>
                        </a:rPr>
                        <a:t> </a:t>
                      </a:r>
                      <a:endParaRPr lang="en-US" sz="1400"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400" b="1" kern="100" dirty="0">
                          <a:solidFill>
                            <a:srgbClr val="000000"/>
                          </a:solidFill>
                          <a:latin typeface="Garamond" pitchFamily="18" charset="0"/>
                          <a:ea typeface="Calibri"/>
                          <a:cs typeface="Times New Roman"/>
                        </a:rPr>
                        <a:t>Per km2</a:t>
                      </a:r>
                      <a:r>
                        <a:rPr lang="en-GB" sz="1400" kern="100" dirty="0">
                          <a:solidFill>
                            <a:srgbClr val="000000"/>
                          </a:solidFill>
                          <a:latin typeface="Garamond" pitchFamily="18" charset="0"/>
                          <a:ea typeface="Calibri"/>
                          <a:cs typeface="Times New Roman"/>
                        </a:rPr>
                        <a:t> </a:t>
                      </a:r>
                      <a:endParaRPr lang="en-US" sz="1400"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400" b="1" kern="100" dirty="0">
                          <a:solidFill>
                            <a:srgbClr val="000000"/>
                          </a:solidFill>
                          <a:latin typeface="Garamond" pitchFamily="18" charset="0"/>
                          <a:ea typeface="Calibri"/>
                          <a:cs typeface="Times New Roman"/>
                        </a:rPr>
                        <a:t>TOTAL</a:t>
                      </a:r>
                      <a:r>
                        <a:rPr lang="en-GB" sz="1400" kern="100" dirty="0">
                          <a:solidFill>
                            <a:srgbClr val="000000"/>
                          </a:solidFill>
                          <a:latin typeface="Garamond" pitchFamily="18" charset="0"/>
                          <a:ea typeface="Calibri"/>
                          <a:cs typeface="Times New Roman"/>
                        </a:rPr>
                        <a:t> </a:t>
                      </a:r>
                      <a:endParaRPr lang="en-US" sz="1400"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2992">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Basingstoke and Deane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dirty="0">
                          <a:solidFill>
                            <a:srgbClr val="000000"/>
                          </a:solidFill>
                          <a:latin typeface="Garamond" pitchFamily="18" charset="0"/>
                          <a:ea typeface="Calibri"/>
                          <a:cs typeface="Times New Roman"/>
                        </a:rPr>
                        <a:t>141.3 </a:t>
                      </a:r>
                      <a:endParaRPr lang="en-US" sz="1600"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b="1" kern="100" dirty="0">
                          <a:solidFill>
                            <a:srgbClr val="000000"/>
                          </a:solidFill>
                          <a:highlight>
                            <a:srgbClr val="00FFFF"/>
                          </a:highlight>
                          <a:latin typeface="Garamond" pitchFamily="18" charset="0"/>
                          <a:ea typeface="Calibri"/>
                          <a:cs typeface="Times New Roman"/>
                        </a:rPr>
                        <a:t>80.9 </a:t>
                      </a:r>
                      <a:endParaRPr lang="en-US" sz="1600"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dirty="0">
                          <a:solidFill>
                            <a:srgbClr val="000000"/>
                          </a:solidFill>
                          <a:latin typeface="Garamond" pitchFamily="18" charset="0"/>
                          <a:ea typeface="Calibri"/>
                          <a:cs typeface="Times New Roman"/>
                        </a:rPr>
                        <a:t>19.6 </a:t>
                      </a:r>
                      <a:endParaRPr lang="en-US" sz="1600"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dirty="0">
                          <a:solidFill>
                            <a:srgbClr val="000000"/>
                          </a:solidFill>
                          <a:latin typeface="Garamond" pitchFamily="18" charset="0"/>
                          <a:ea typeface="Calibri"/>
                          <a:cs typeface="Times New Roman"/>
                        </a:rPr>
                        <a:t>253.7 </a:t>
                      </a:r>
                      <a:endParaRPr lang="en-US" sz="1600"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b="1" kern="100">
                          <a:solidFill>
                            <a:srgbClr val="000000"/>
                          </a:solidFill>
                          <a:highlight>
                            <a:srgbClr val="00FFFF"/>
                          </a:highlight>
                          <a:latin typeface="Garamond" pitchFamily="18" charset="0"/>
                          <a:ea typeface="Calibri"/>
                          <a:cs typeface="Times New Roman"/>
                        </a:rPr>
                        <a:t>511.4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-62.4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5.3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1.5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b="1" kern="100" dirty="0">
                          <a:solidFill>
                            <a:srgbClr val="000000"/>
                          </a:solidFill>
                          <a:highlight>
                            <a:srgbClr val="00FFFF"/>
                          </a:highlight>
                          <a:latin typeface="Garamond" pitchFamily="18" charset="0"/>
                          <a:ea typeface="Calibri"/>
                          <a:cs typeface="Times New Roman"/>
                        </a:rPr>
                        <a:t>944.5 </a:t>
                      </a:r>
                      <a:endParaRPr lang="en-US" sz="1600" b="1"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4175">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East Hampshire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78.3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29.8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9.6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dirty="0">
                          <a:solidFill>
                            <a:srgbClr val="000000"/>
                          </a:solidFill>
                          <a:latin typeface="Garamond" pitchFamily="18" charset="0"/>
                          <a:ea typeface="Calibri"/>
                          <a:cs typeface="Times New Roman"/>
                        </a:rPr>
                        <a:t>198.7 </a:t>
                      </a:r>
                      <a:endParaRPr lang="en-US" sz="1600"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dirty="0">
                          <a:solidFill>
                            <a:srgbClr val="000000"/>
                          </a:solidFill>
                          <a:latin typeface="Garamond" pitchFamily="18" charset="0"/>
                          <a:ea typeface="Calibri"/>
                          <a:cs typeface="Times New Roman"/>
                        </a:rPr>
                        <a:t>327.6 </a:t>
                      </a:r>
                      <a:endParaRPr lang="en-US" sz="1600"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dirty="0">
                          <a:solidFill>
                            <a:srgbClr val="000000"/>
                          </a:solidFill>
                          <a:latin typeface="Garamond" pitchFamily="18" charset="0"/>
                          <a:ea typeface="Calibri"/>
                          <a:cs typeface="Times New Roman"/>
                        </a:rPr>
                        <a:t>-55.2 </a:t>
                      </a:r>
                      <a:endParaRPr lang="en-US" sz="1600"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4.8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b="1" kern="100">
                          <a:solidFill>
                            <a:srgbClr val="000000"/>
                          </a:solidFill>
                          <a:highlight>
                            <a:srgbClr val="00FF00"/>
                          </a:highlight>
                          <a:latin typeface="Garamond" pitchFamily="18" charset="0"/>
                          <a:ea typeface="Calibri"/>
                          <a:cs typeface="Times New Roman"/>
                        </a:rPr>
                        <a:t>1.1</a:t>
                      </a:r>
                      <a:r>
                        <a:rPr lang="en-GB" sz="1600" b="1" kern="100">
                          <a:solidFill>
                            <a:srgbClr val="000000"/>
                          </a:solidFill>
                          <a:latin typeface="Garamond" pitchFamily="18" charset="0"/>
                          <a:ea typeface="Calibri"/>
                          <a:cs typeface="Times New Roman"/>
                        </a:rPr>
                        <a:t>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b="1" kern="100" dirty="0">
                          <a:solidFill>
                            <a:srgbClr val="000000"/>
                          </a:solidFill>
                          <a:latin typeface="Garamond" pitchFamily="18" charset="0"/>
                          <a:ea typeface="Calibri"/>
                          <a:cs typeface="Times New Roman"/>
                        </a:rPr>
                        <a:t>588.8 </a:t>
                      </a:r>
                      <a:endParaRPr lang="en-US" sz="1600" b="1"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8193">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Eastleigh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54.2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51.1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15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171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272.6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dirty="0">
                          <a:solidFill>
                            <a:srgbClr val="000000"/>
                          </a:solidFill>
                          <a:latin typeface="Garamond" pitchFamily="18" charset="0"/>
                          <a:ea typeface="Calibri"/>
                          <a:cs typeface="Times New Roman"/>
                        </a:rPr>
                        <a:t>-2.7 </a:t>
                      </a:r>
                      <a:endParaRPr lang="en-US" sz="1600"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dirty="0">
                          <a:solidFill>
                            <a:srgbClr val="000000"/>
                          </a:solidFill>
                          <a:latin typeface="Garamond" pitchFamily="18" charset="0"/>
                          <a:ea typeface="Calibri"/>
                          <a:cs typeface="Times New Roman"/>
                        </a:rPr>
                        <a:t>4.2 </a:t>
                      </a:r>
                      <a:endParaRPr lang="en-US" sz="1600"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6.6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b="1" kern="100" dirty="0">
                          <a:solidFill>
                            <a:srgbClr val="000000"/>
                          </a:solidFill>
                          <a:latin typeface="Garamond" pitchFamily="18" charset="0"/>
                          <a:ea typeface="Calibri"/>
                          <a:cs typeface="Times New Roman"/>
                        </a:rPr>
                        <a:t>561.1 </a:t>
                      </a:r>
                      <a:endParaRPr lang="en-US" sz="1600" b="1"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8193">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Fareham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47.3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41.2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19.8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153.7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202.9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-6.3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dirty="0">
                          <a:solidFill>
                            <a:srgbClr val="000000"/>
                          </a:solidFill>
                          <a:latin typeface="Garamond" pitchFamily="18" charset="0"/>
                          <a:ea typeface="Calibri"/>
                          <a:cs typeface="Times New Roman"/>
                        </a:rPr>
                        <a:t>3.9 </a:t>
                      </a:r>
                      <a:endParaRPr lang="en-US" sz="1600"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dirty="0">
                          <a:solidFill>
                            <a:srgbClr val="000000"/>
                          </a:solidFill>
                          <a:latin typeface="Garamond" pitchFamily="18" charset="0"/>
                          <a:ea typeface="Calibri"/>
                          <a:cs typeface="Times New Roman"/>
                        </a:rPr>
                        <a:t>5.9 </a:t>
                      </a:r>
                      <a:endParaRPr lang="en-US" sz="1600"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b="1" kern="100" dirty="0">
                          <a:solidFill>
                            <a:srgbClr val="000000"/>
                          </a:solidFill>
                          <a:latin typeface="Garamond" pitchFamily="18" charset="0"/>
                          <a:ea typeface="Calibri"/>
                          <a:cs typeface="Times New Roman"/>
                        </a:rPr>
                        <a:t>458.5 </a:t>
                      </a:r>
                      <a:endParaRPr lang="en-US" sz="1600" b="1"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8193">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Gosport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b="1" kern="100">
                          <a:solidFill>
                            <a:srgbClr val="000000"/>
                          </a:solidFill>
                          <a:highlight>
                            <a:srgbClr val="00FF00"/>
                          </a:highlight>
                          <a:latin typeface="Garamond" pitchFamily="18" charset="0"/>
                          <a:ea typeface="Calibri"/>
                          <a:cs typeface="Times New Roman"/>
                        </a:rPr>
                        <a:t>22.4</a:t>
                      </a:r>
                      <a:r>
                        <a:rPr lang="en-GB" sz="1600" b="1" kern="100">
                          <a:solidFill>
                            <a:srgbClr val="000000"/>
                          </a:solidFill>
                          <a:latin typeface="Garamond" pitchFamily="18" charset="0"/>
                          <a:ea typeface="Calibri"/>
                          <a:cs typeface="Times New Roman"/>
                        </a:rPr>
                        <a:t>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b="1" kern="100">
                          <a:solidFill>
                            <a:srgbClr val="000000"/>
                          </a:solidFill>
                          <a:highlight>
                            <a:srgbClr val="00FF00"/>
                          </a:highlight>
                          <a:latin typeface="Garamond" pitchFamily="18" charset="0"/>
                          <a:ea typeface="Calibri"/>
                          <a:cs typeface="Times New Roman"/>
                        </a:rPr>
                        <a:t>21.5</a:t>
                      </a:r>
                      <a:r>
                        <a:rPr lang="en-GB" sz="1600" b="1" kern="100">
                          <a:solidFill>
                            <a:srgbClr val="000000"/>
                          </a:solidFill>
                          <a:latin typeface="Garamond" pitchFamily="18" charset="0"/>
                          <a:ea typeface="Calibri"/>
                          <a:cs typeface="Times New Roman"/>
                        </a:rPr>
                        <a:t>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b="1" kern="100">
                          <a:solidFill>
                            <a:srgbClr val="000000"/>
                          </a:solidFill>
                          <a:highlight>
                            <a:srgbClr val="00FF00"/>
                          </a:highlight>
                          <a:latin typeface="Garamond" pitchFamily="18" charset="0"/>
                          <a:ea typeface="Calibri"/>
                          <a:cs typeface="Times New Roman"/>
                        </a:rPr>
                        <a:t>9.4</a:t>
                      </a:r>
                      <a:r>
                        <a:rPr lang="en-GB" sz="1600" b="1" kern="100">
                          <a:solidFill>
                            <a:srgbClr val="000000"/>
                          </a:solidFill>
                          <a:latin typeface="Garamond" pitchFamily="18" charset="0"/>
                          <a:ea typeface="Calibri"/>
                          <a:cs typeface="Times New Roman"/>
                        </a:rPr>
                        <a:t>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b="1" kern="100">
                          <a:solidFill>
                            <a:srgbClr val="000000"/>
                          </a:solidFill>
                          <a:highlight>
                            <a:srgbClr val="00FF00"/>
                          </a:highlight>
                          <a:latin typeface="Garamond" pitchFamily="18" charset="0"/>
                          <a:ea typeface="Calibri"/>
                          <a:cs typeface="Times New Roman"/>
                        </a:rPr>
                        <a:t>94.4</a:t>
                      </a:r>
                      <a:r>
                        <a:rPr lang="en-GB" sz="1600" b="1" kern="100">
                          <a:solidFill>
                            <a:srgbClr val="000000"/>
                          </a:solidFill>
                          <a:latin typeface="Garamond" pitchFamily="18" charset="0"/>
                          <a:ea typeface="Calibri"/>
                          <a:cs typeface="Times New Roman"/>
                        </a:rPr>
                        <a:t>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b="1" kern="100">
                          <a:solidFill>
                            <a:srgbClr val="000000"/>
                          </a:solidFill>
                          <a:highlight>
                            <a:srgbClr val="00FF00"/>
                          </a:highlight>
                          <a:latin typeface="Garamond" pitchFamily="18" charset="0"/>
                          <a:ea typeface="Calibri"/>
                          <a:cs typeface="Times New Roman"/>
                        </a:rPr>
                        <a:t>56.4</a:t>
                      </a:r>
                      <a:r>
                        <a:rPr lang="en-GB" sz="1600" b="1" kern="100">
                          <a:solidFill>
                            <a:srgbClr val="000000"/>
                          </a:solidFill>
                          <a:latin typeface="Garamond" pitchFamily="18" charset="0"/>
                          <a:ea typeface="Calibri"/>
                          <a:cs typeface="Times New Roman"/>
                        </a:rPr>
                        <a:t>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b="1" kern="100">
                          <a:solidFill>
                            <a:srgbClr val="000000"/>
                          </a:solidFill>
                          <a:highlight>
                            <a:srgbClr val="00FFFF"/>
                          </a:highlight>
                          <a:latin typeface="Garamond" pitchFamily="18" charset="0"/>
                          <a:ea typeface="Calibri"/>
                          <a:cs typeface="Times New Roman"/>
                        </a:rPr>
                        <a:t>-1.9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b="1" kern="100">
                          <a:solidFill>
                            <a:srgbClr val="000000"/>
                          </a:solidFill>
                          <a:highlight>
                            <a:srgbClr val="00FF00"/>
                          </a:highlight>
                          <a:latin typeface="Garamond" pitchFamily="18" charset="0"/>
                          <a:ea typeface="Calibri"/>
                          <a:cs typeface="Times New Roman"/>
                        </a:rPr>
                        <a:t>2.4</a:t>
                      </a:r>
                      <a:r>
                        <a:rPr lang="en-GB" sz="1600" b="1" kern="100">
                          <a:solidFill>
                            <a:srgbClr val="000000"/>
                          </a:solidFill>
                          <a:latin typeface="Garamond" pitchFamily="18" charset="0"/>
                          <a:ea typeface="Calibri"/>
                          <a:cs typeface="Times New Roman"/>
                        </a:rPr>
                        <a:t>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dirty="0">
                          <a:solidFill>
                            <a:srgbClr val="000000"/>
                          </a:solidFill>
                          <a:latin typeface="Garamond" pitchFamily="18" charset="0"/>
                          <a:ea typeface="Calibri"/>
                          <a:cs typeface="Times New Roman"/>
                        </a:rPr>
                        <a:t>7.3 </a:t>
                      </a:r>
                      <a:endParaRPr lang="en-US" sz="1600"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b="1" kern="100" dirty="0">
                          <a:solidFill>
                            <a:srgbClr val="000000"/>
                          </a:solidFill>
                          <a:highlight>
                            <a:srgbClr val="00FF00"/>
                          </a:highlight>
                          <a:latin typeface="Garamond" pitchFamily="18" charset="0"/>
                          <a:ea typeface="Calibri"/>
                          <a:cs typeface="Times New Roman"/>
                        </a:rPr>
                        <a:t>202.2</a:t>
                      </a:r>
                      <a:r>
                        <a:rPr lang="en-GB" sz="1600" b="1" kern="100" dirty="0">
                          <a:solidFill>
                            <a:srgbClr val="000000"/>
                          </a:solidFill>
                          <a:latin typeface="Garamond" pitchFamily="18" charset="0"/>
                          <a:ea typeface="Calibri"/>
                          <a:cs typeface="Times New Roman"/>
                        </a:rPr>
                        <a:t> </a:t>
                      </a:r>
                      <a:endParaRPr lang="en-US" sz="1600" b="1"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425">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Hart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47.1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51.4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13.1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153.6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234.3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-27.2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4.9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2.2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b="1" kern="100" dirty="0">
                          <a:solidFill>
                            <a:srgbClr val="000000"/>
                          </a:solidFill>
                          <a:latin typeface="Garamond" pitchFamily="18" charset="0"/>
                          <a:ea typeface="Calibri"/>
                          <a:cs typeface="Times New Roman"/>
                        </a:rPr>
                        <a:t>472.3 </a:t>
                      </a:r>
                      <a:endParaRPr lang="en-US" sz="1600" b="1"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8193">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Havant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40.9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29.1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9.7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164.3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164.8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-4.7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3.2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5.1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b="1" kern="100" dirty="0">
                          <a:solidFill>
                            <a:srgbClr val="000000"/>
                          </a:solidFill>
                          <a:latin typeface="Garamond" pitchFamily="18" charset="0"/>
                          <a:ea typeface="Calibri"/>
                          <a:cs typeface="Times New Roman"/>
                        </a:rPr>
                        <a:t>404.2 </a:t>
                      </a:r>
                      <a:endParaRPr lang="en-US" sz="1600" b="1"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4041">
                <a:tc>
                  <a:txBody>
                    <a:bodyPr/>
                    <a:lstStyle/>
                    <a:p>
                      <a:pPr>
                        <a:lnSpc>
                          <a:spcPct val="106000"/>
                        </a:lnSpc>
                        <a:spcAft>
                          <a:spcPts val="0"/>
                        </a:spcAft>
                      </a:pPr>
                      <a:r>
                        <a:rPr lang="en-GB" sz="1600" kern="100">
                          <a:solidFill>
                            <a:srgbClr val="000000"/>
                          </a:solidFill>
                          <a:highlight>
                            <a:srgbClr val="FFFF00"/>
                          </a:highlight>
                          <a:latin typeface="Garamond" pitchFamily="18" charset="0"/>
                          <a:ea typeface="Calibri"/>
                          <a:cs typeface="Times New Roman"/>
                        </a:rPr>
                        <a:t>New Forest</a:t>
                      </a:r>
                      <a:r>
                        <a:rPr lang="en-GB" sz="1600" kern="100">
                          <a:solidFill>
                            <a:srgbClr val="000000"/>
                          </a:solidFill>
                          <a:latin typeface="Garamond" pitchFamily="18" charset="0"/>
                          <a:ea typeface="Calibri"/>
                          <a:cs typeface="Times New Roman"/>
                        </a:rPr>
                        <a:t>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b="1" kern="100">
                          <a:solidFill>
                            <a:srgbClr val="000000"/>
                          </a:solidFill>
                          <a:highlight>
                            <a:srgbClr val="00FFFF"/>
                          </a:highlight>
                          <a:latin typeface="Garamond" pitchFamily="18" charset="0"/>
                          <a:ea typeface="Calibri"/>
                          <a:cs typeface="Times New Roman"/>
                        </a:rPr>
                        <a:t>230.3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b="1" kern="100">
                          <a:solidFill>
                            <a:srgbClr val="000000"/>
                          </a:solidFill>
                          <a:highlight>
                            <a:srgbClr val="FFFF00"/>
                          </a:highlight>
                          <a:latin typeface="Garamond" pitchFamily="18" charset="0"/>
                          <a:ea typeface="Calibri"/>
                          <a:cs typeface="Times New Roman"/>
                        </a:rPr>
                        <a:t>66.4</a:t>
                      </a:r>
                      <a:r>
                        <a:rPr lang="en-GB" sz="1600" b="1" kern="100">
                          <a:solidFill>
                            <a:srgbClr val="000000"/>
                          </a:solidFill>
                          <a:latin typeface="Garamond" pitchFamily="18" charset="0"/>
                          <a:ea typeface="Calibri"/>
                          <a:cs typeface="Times New Roman"/>
                        </a:rPr>
                        <a:t>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b="1" kern="100">
                          <a:solidFill>
                            <a:srgbClr val="000000"/>
                          </a:solidFill>
                          <a:highlight>
                            <a:srgbClr val="FFFF00"/>
                          </a:highlight>
                          <a:latin typeface="Garamond" pitchFamily="18" charset="0"/>
                          <a:ea typeface="Calibri"/>
                          <a:cs typeface="Times New Roman"/>
                        </a:rPr>
                        <a:t>17.2</a:t>
                      </a:r>
                      <a:r>
                        <a:rPr lang="en-GB" sz="1600" b="1" kern="100">
                          <a:solidFill>
                            <a:srgbClr val="000000"/>
                          </a:solidFill>
                          <a:latin typeface="Garamond" pitchFamily="18" charset="0"/>
                          <a:ea typeface="Calibri"/>
                          <a:cs typeface="Times New Roman"/>
                        </a:rPr>
                        <a:t>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b="1" kern="100">
                          <a:solidFill>
                            <a:srgbClr val="000000"/>
                          </a:solidFill>
                          <a:highlight>
                            <a:srgbClr val="00FFFF"/>
                          </a:highlight>
                          <a:latin typeface="Garamond" pitchFamily="18" charset="0"/>
                          <a:ea typeface="Calibri"/>
                          <a:cs typeface="Times New Roman"/>
                        </a:rPr>
                        <a:t>270.6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b="1" kern="100">
                          <a:solidFill>
                            <a:srgbClr val="000000"/>
                          </a:solidFill>
                          <a:highlight>
                            <a:srgbClr val="FFFF00"/>
                          </a:highlight>
                          <a:latin typeface="Garamond" pitchFamily="18" charset="0"/>
                          <a:ea typeface="Calibri"/>
                          <a:cs typeface="Times New Roman"/>
                        </a:rPr>
                        <a:t>463.3</a:t>
                      </a:r>
                      <a:r>
                        <a:rPr lang="en-GB" sz="1600" b="1" kern="100">
                          <a:solidFill>
                            <a:srgbClr val="000000"/>
                          </a:solidFill>
                          <a:latin typeface="Garamond" pitchFamily="18" charset="0"/>
                          <a:ea typeface="Calibri"/>
                          <a:cs typeface="Times New Roman"/>
                        </a:rPr>
                        <a:t>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b="1" kern="100">
                          <a:solidFill>
                            <a:srgbClr val="000000"/>
                          </a:solidFill>
                          <a:highlight>
                            <a:srgbClr val="00FF00"/>
                          </a:highlight>
                          <a:latin typeface="Garamond" pitchFamily="18" charset="0"/>
                          <a:ea typeface="Calibri"/>
                          <a:cs typeface="Times New Roman"/>
                        </a:rPr>
                        <a:t>-119.7</a:t>
                      </a:r>
                      <a:r>
                        <a:rPr lang="en-GB" sz="1600" b="1" kern="100">
                          <a:solidFill>
                            <a:srgbClr val="000000"/>
                          </a:solidFill>
                          <a:latin typeface="Garamond" pitchFamily="18" charset="0"/>
                          <a:ea typeface="Calibri"/>
                          <a:cs typeface="Times New Roman"/>
                        </a:rPr>
                        <a:t>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b="1" kern="100">
                          <a:solidFill>
                            <a:srgbClr val="000000"/>
                          </a:solidFill>
                          <a:highlight>
                            <a:srgbClr val="FFFF00"/>
                          </a:highlight>
                          <a:latin typeface="Garamond" pitchFamily="18" charset="0"/>
                          <a:ea typeface="Calibri"/>
                          <a:cs typeface="Times New Roman"/>
                        </a:rPr>
                        <a:t>5.2</a:t>
                      </a:r>
                      <a:r>
                        <a:rPr lang="en-GB" sz="1600" b="1" kern="100">
                          <a:solidFill>
                            <a:srgbClr val="000000"/>
                          </a:solidFill>
                          <a:latin typeface="Garamond" pitchFamily="18" charset="0"/>
                          <a:ea typeface="Calibri"/>
                          <a:cs typeface="Times New Roman"/>
                        </a:rPr>
                        <a:t>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b="1" kern="100">
                          <a:solidFill>
                            <a:srgbClr val="000000"/>
                          </a:solidFill>
                          <a:highlight>
                            <a:srgbClr val="FFFF00"/>
                          </a:highlight>
                          <a:latin typeface="Garamond" pitchFamily="18" charset="0"/>
                          <a:ea typeface="Calibri"/>
                          <a:cs typeface="Times New Roman"/>
                        </a:rPr>
                        <a:t>1.2</a:t>
                      </a:r>
                      <a:r>
                        <a:rPr lang="en-GB" sz="1600" b="1" kern="100">
                          <a:solidFill>
                            <a:srgbClr val="000000"/>
                          </a:solidFill>
                          <a:latin typeface="Garamond" pitchFamily="18" charset="0"/>
                          <a:ea typeface="Calibri"/>
                          <a:cs typeface="Times New Roman"/>
                        </a:rPr>
                        <a:t>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b="1" kern="100" dirty="0">
                          <a:solidFill>
                            <a:srgbClr val="000000"/>
                          </a:solidFill>
                          <a:highlight>
                            <a:srgbClr val="FFFF00"/>
                          </a:highlight>
                          <a:latin typeface="Garamond" pitchFamily="18" charset="0"/>
                          <a:ea typeface="Calibri"/>
                          <a:cs typeface="Times New Roman"/>
                        </a:rPr>
                        <a:t>928</a:t>
                      </a:r>
                      <a:r>
                        <a:rPr lang="en-GB" sz="1600" kern="100" dirty="0">
                          <a:solidFill>
                            <a:srgbClr val="000000"/>
                          </a:solidFill>
                          <a:latin typeface="Garamond" pitchFamily="18" charset="0"/>
                          <a:ea typeface="Calibri"/>
                          <a:cs typeface="Times New Roman"/>
                        </a:rPr>
                        <a:t> </a:t>
                      </a:r>
                      <a:endParaRPr lang="en-US" sz="1600"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8193">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Rushmoor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36.9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52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13.3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119.3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135.3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-7.6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kern="100">
                          <a:solidFill>
                            <a:srgbClr val="000000"/>
                          </a:solidFill>
                          <a:latin typeface="Garamond" pitchFamily="18" charset="0"/>
                          <a:ea typeface="Calibri"/>
                          <a:cs typeface="Times New Roman"/>
                        </a:rPr>
                        <a:t>3.7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b="1" kern="100">
                          <a:solidFill>
                            <a:srgbClr val="000000"/>
                          </a:solidFill>
                          <a:highlight>
                            <a:srgbClr val="00FFFF"/>
                          </a:highlight>
                          <a:latin typeface="Garamond" pitchFamily="18" charset="0"/>
                          <a:ea typeface="Calibri"/>
                          <a:cs typeface="Times New Roman"/>
                        </a:rPr>
                        <a:t>8.9 </a:t>
                      </a:r>
                      <a:endParaRPr lang="en-US" sz="16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600" b="1" kern="100" dirty="0">
                          <a:solidFill>
                            <a:srgbClr val="000000"/>
                          </a:solidFill>
                          <a:latin typeface="Garamond" pitchFamily="18" charset="0"/>
                          <a:ea typeface="Calibri"/>
                          <a:cs typeface="Times New Roman"/>
                        </a:rPr>
                        <a:t>349.3 </a:t>
                      </a:r>
                      <a:endParaRPr lang="en-US" sz="1600" b="1"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1541">
                <a:tc>
                  <a:txBody>
                    <a:bodyPr/>
                    <a:lstStyle/>
                    <a:p>
                      <a:pPr>
                        <a:lnSpc>
                          <a:spcPts val="1745"/>
                        </a:lnSpc>
                        <a:spcAft>
                          <a:spcPts val="0"/>
                        </a:spcAft>
                      </a:pPr>
                      <a:r>
                        <a:rPr lang="en-GB" sz="1600" kern="100" dirty="0">
                          <a:solidFill>
                            <a:srgbClr val="000000"/>
                          </a:solidFill>
                          <a:latin typeface="Garamond"/>
                          <a:ea typeface="Calibri"/>
                          <a:cs typeface="Times New Roman"/>
                        </a:rPr>
                        <a:t>Test Valley </a:t>
                      </a:r>
                      <a:endParaRPr lang="en-US" sz="1100" kern="100" dirty="0">
                        <a:latin typeface="Calibri"/>
                        <a:ea typeface="Calibri"/>
                        <a:cs typeface="Times New Roman"/>
                      </a:endParaRPr>
                    </a:p>
                  </a:txBody>
                  <a:tcPr marL="60325" marR="603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745"/>
                        </a:lnSpc>
                        <a:spcAft>
                          <a:spcPts val="0"/>
                        </a:spcAft>
                      </a:pPr>
                      <a:r>
                        <a:rPr lang="en-GB" sz="1600" kern="100">
                          <a:solidFill>
                            <a:srgbClr val="000000"/>
                          </a:solidFill>
                          <a:latin typeface="Garamond"/>
                          <a:ea typeface="Calibri"/>
                          <a:cs typeface="Times New Roman"/>
                        </a:rPr>
                        <a:t>114 </a:t>
                      </a:r>
                      <a:endParaRPr lang="en-US" sz="1100" kern="100">
                        <a:latin typeface="Calibri"/>
                        <a:ea typeface="Calibri"/>
                        <a:cs typeface="Times New Roman"/>
                      </a:endParaRPr>
                    </a:p>
                  </a:txBody>
                  <a:tcPr marL="60325" marR="603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745"/>
                        </a:lnSpc>
                        <a:spcAft>
                          <a:spcPts val="0"/>
                        </a:spcAft>
                      </a:pPr>
                      <a:r>
                        <a:rPr lang="en-GB" sz="1600" kern="100">
                          <a:solidFill>
                            <a:srgbClr val="000000"/>
                          </a:solidFill>
                          <a:latin typeface="Garamond"/>
                          <a:ea typeface="Calibri"/>
                          <a:cs typeface="Times New Roman"/>
                        </a:rPr>
                        <a:t>55.8 </a:t>
                      </a:r>
                      <a:endParaRPr lang="en-US" sz="1100" kern="100">
                        <a:latin typeface="Calibri"/>
                        <a:ea typeface="Calibri"/>
                        <a:cs typeface="Times New Roman"/>
                      </a:endParaRPr>
                    </a:p>
                  </a:txBody>
                  <a:tcPr marL="60325" marR="603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745"/>
                        </a:lnSpc>
                        <a:spcAft>
                          <a:spcPts val="0"/>
                        </a:spcAft>
                      </a:pPr>
                      <a:r>
                        <a:rPr lang="en-GB" sz="1600" kern="100">
                          <a:solidFill>
                            <a:srgbClr val="000000"/>
                          </a:solidFill>
                          <a:latin typeface="Garamond"/>
                          <a:ea typeface="Calibri"/>
                          <a:cs typeface="Times New Roman"/>
                        </a:rPr>
                        <a:t>20.4 </a:t>
                      </a:r>
                      <a:endParaRPr lang="en-US" sz="1100" kern="100">
                        <a:latin typeface="Calibri"/>
                        <a:ea typeface="Calibri"/>
                        <a:cs typeface="Times New Roman"/>
                      </a:endParaRPr>
                    </a:p>
                  </a:txBody>
                  <a:tcPr marL="60325" marR="603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745"/>
                        </a:lnSpc>
                        <a:spcAft>
                          <a:spcPts val="0"/>
                        </a:spcAft>
                      </a:pPr>
                      <a:r>
                        <a:rPr lang="en-GB" sz="1600" kern="100">
                          <a:solidFill>
                            <a:srgbClr val="000000"/>
                          </a:solidFill>
                          <a:latin typeface="Garamond"/>
                          <a:ea typeface="Calibri"/>
                          <a:cs typeface="Times New Roman"/>
                        </a:rPr>
                        <a:t>188.6 </a:t>
                      </a:r>
                      <a:endParaRPr lang="en-US" sz="1100" kern="100">
                        <a:latin typeface="Calibri"/>
                        <a:ea typeface="Calibri"/>
                        <a:cs typeface="Times New Roman"/>
                      </a:endParaRPr>
                    </a:p>
                  </a:txBody>
                  <a:tcPr marL="60325" marR="603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745"/>
                        </a:lnSpc>
                        <a:spcAft>
                          <a:spcPts val="0"/>
                        </a:spcAft>
                      </a:pPr>
                      <a:r>
                        <a:rPr lang="en-GB" sz="1600" kern="100">
                          <a:solidFill>
                            <a:srgbClr val="000000"/>
                          </a:solidFill>
                          <a:latin typeface="Garamond"/>
                          <a:ea typeface="Calibri"/>
                          <a:cs typeface="Times New Roman"/>
                        </a:rPr>
                        <a:t>454.2 </a:t>
                      </a:r>
                      <a:endParaRPr lang="en-US" sz="1100" kern="100">
                        <a:latin typeface="Calibri"/>
                        <a:ea typeface="Calibri"/>
                        <a:cs typeface="Times New Roman"/>
                      </a:endParaRPr>
                    </a:p>
                  </a:txBody>
                  <a:tcPr marL="60325" marR="603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745"/>
                        </a:lnSpc>
                        <a:spcAft>
                          <a:spcPts val="0"/>
                        </a:spcAft>
                      </a:pPr>
                      <a:r>
                        <a:rPr lang="en-GB" sz="1600" kern="100">
                          <a:solidFill>
                            <a:srgbClr val="000000"/>
                          </a:solidFill>
                          <a:latin typeface="Garamond"/>
                          <a:ea typeface="Calibri"/>
                          <a:cs typeface="Times New Roman"/>
                        </a:rPr>
                        <a:t>-40.1 </a:t>
                      </a:r>
                      <a:endParaRPr lang="en-US" sz="1100" kern="100">
                        <a:latin typeface="Calibri"/>
                        <a:ea typeface="Calibri"/>
                        <a:cs typeface="Times New Roman"/>
                      </a:endParaRPr>
                    </a:p>
                  </a:txBody>
                  <a:tcPr marL="60325" marR="603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745"/>
                        </a:lnSpc>
                        <a:spcAft>
                          <a:spcPts val="0"/>
                        </a:spcAft>
                      </a:pPr>
                      <a:r>
                        <a:rPr lang="en-GB" sz="1600" b="1" kern="100">
                          <a:solidFill>
                            <a:srgbClr val="000000"/>
                          </a:solidFill>
                          <a:highlight>
                            <a:srgbClr val="00FFFF"/>
                          </a:highlight>
                          <a:latin typeface="Garamond"/>
                          <a:ea typeface="Calibri"/>
                          <a:cs typeface="Times New Roman"/>
                        </a:rPr>
                        <a:t>6.3 </a:t>
                      </a:r>
                      <a:endParaRPr lang="en-US" sz="1100" kern="100">
                        <a:latin typeface="Calibri"/>
                        <a:ea typeface="Calibri"/>
                        <a:cs typeface="Times New Roman"/>
                      </a:endParaRPr>
                    </a:p>
                  </a:txBody>
                  <a:tcPr marL="60325" marR="603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745"/>
                        </a:lnSpc>
                        <a:spcAft>
                          <a:spcPts val="0"/>
                        </a:spcAft>
                      </a:pPr>
                      <a:r>
                        <a:rPr lang="en-GB" sz="1600" kern="100">
                          <a:solidFill>
                            <a:srgbClr val="000000"/>
                          </a:solidFill>
                          <a:latin typeface="Garamond"/>
                          <a:ea typeface="Calibri"/>
                          <a:cs typeface="Times New Roman"/>
                        </a:rPr>
                        <a:t>1.3 </a:t>
                      </a:r>
                      <a:endParaRPr lang="en-US" sz="1100" kern="100">
                        <a:latin typeface="Calibri"/>
                        <a:ea typeface="Calibri"/>
                        <a:cs typeface="Times New Roman"/>
                      </a:endParaRPr>
                    </a:p>
                  </a:txBody>
                  <a:tcPr marL="60325" marR="603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745"/>
                        </a:lnSpc>
                        <a:spcAft>
                          <a:spcPts val="0"/>
                        </a:spcAft>
                      </a:pPr>
                      <a:r>
                        <a:rPr lang="en-GB" sz="1600" b="1" kern="100">
                          <a:solidFill>
                            <a:srgbClr val="000000"/>
                          </a:solidFill>
                          <a:latin typeface="Garamond"/>
                          <a:ea typeface="Calibri"/>
                          <a:cs typeface="Times New Roman"/>
                        </a:rPr>
                        <a:t>792.8 </a:t>
                      </a:r>
                      <a:endParaRPr lang="en-US" sz="1100" kern="100">
                        <a:latin typeface="Calibri"/>
                        <a:ea typeface="Calibri"/>
                        <a:cs typeface="Times New Roman"/>
                      </a:endParaRPr>
                    </a:p>
                  </a:txBody>
                  <a:tcPr marL="60325" marR="603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117">
                <a:tc>
                  <a:txBody>
                    <a:bodyPr/>
                    <a:lstStyle/>
                    <a:p>
                      <a:pPr>
                        <a:lnSpc>
                          <a:spcPct val="105000"/>
                        </a:lnSpc>
                        <a:spcAft>
                          <a:spcPts val="0"/>
                        </a:spcAft>
                      </a:pPr>
                      <a:r>
                        <a:rPr lang="en-GB" sz="1600" kern="100">
                          <a:solidFill>
                            <a:srgbClr val="000000"/>
                          </a:solidFill>
                          <a:latin typeface="Garamond"/>
                          <a:ea typeface="Calibri"/>
                          <a:cs typeface="Times New Roman"/>
                        </a:rPr>
                        <a:t>Winchester </a:t>
                      </a:r>
                      <a:endParaRPr lang="en-US" sz="1100" kern="100">
                        <a:latin typeface="Calibri"/>
                        <a:ea typeface="Calibri"/>
                        <a:cs typeface="Times New Roman"/>
                      </a:endParaRPr>
                    </a:p>
                  </a:txBody>
                  <a:tcPr marL="60325" marR="603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GB" sz="1600" kern="100">
                          <a:solidFill>
                            <a:srgbClr val="000000"/>
                          </a:solidFill>
                          <a:latin typeface="Garamond"/>
                          <a:ea typeface="Calibri"/>
                          <a:cs typeface="Times New Roman"/>
                        </a:rPr>
                        <a:t>96.8 </a:t>
                      </a:r>
                      <a:endParaRPr lang="en-US" sz="1100" kern="100">
                        <a:latin typeface="Calibri"/>
                        <a:ea typeface="Calibri"/>
                        <a:cs typeface="Times New Roman"/>
                      </a:endParaRPr>
                    </a:p>
                  </a:txBody>
                  <a:tcPr marL="60325" marR="603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GB" sz="1600" kern="100">
                          <a:solidFill>
                            <a:srgbClr val="000000"/>
                          </a:solidFill>
                          <a:latin typeface="Garamond"/>
                          <a:ea typeface="Calibri"/>
                          <a:cs typeface="Times New Roman"/>
                        </a:rPr>
                        <a:t>62.4 </a:t>
                      </a:r>
                      <a:endParaRPr lang="en-US" sz="1100" kern="100">
                        <a:latin typeface="Calibri"/>
                        <a:ea typeface="Calibri"/>
                        <a:cs typeface="Times New Roman"/>
                      </a:endParaRPr>
                    </a:p>
                  </a:txBody>
                  <a:tcPr marL="60325" marR="603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GB" sz="1600" b="1" kern="100">
                          <a:solidFill>
                            <a:srgbClr val="000000"/>
                          </a:solidFill>
                          <a:highlight>
                            <a:srgbClr val="00FFFF"/>
                          </a:highlight>
                          <a:latin typeface="Garamond"/>
                          <a:ea typeface="Calibri"/>
                          <a:cs typeface="Times New Roman"/>
                        </a:rPr>
                        <a:t>27.2</a:t>
                      </a:r>
                      <a:r>
                        <a:rPr lang="en-GB" sz="1600" b="1" kern="100">
                          <a:solidFill>
                            <a:srgbClr val="000000"/>
                          </a:solidFill>
                          <a:latin typeface="Garamond"/>
                          <a:ea typeface="Calibri"/>
                          <a:cs typeface="Times New Roman"/>
                        </a:rPr>
                        <a:t> </a:t>
                      </a:r>
                      <a:endParaRPr lang="en-US" sz="1100" kern="100">
                        <a:latin typeface="Calibri"/>
                        <a:ea typeface="Calibri"/>
                        <a:cs typeface="Times New Roman"/>
                      </a:endParaRPr>
                    </a:p>
                  </a:txBody>
                  <a:tcPr marL="60325" marR="603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GB" sz="1600" kern="100">
                          <a:solidFill>
                            <a:srgbClr val="000000"/>
                          </a:solidFill>
                          <a:latin typeface="Garamond"/>
                          <a:ea typeface="Calibri"/>
                          <a:cs typeface="Times New Roman"/>
                        </a:rPr>
                        <a:t>189.8 </a:t>
                      </a:r>
                      <a:endParaRPr lang="en-US" sz="1100" kern="100">
                        <a:latin typeface="Calibri"/>
                        <a:ea typeface="Calibri"/>
                        <a:cs typeface="Times New Roman"/>
                      </a:endParaRPr>
                    </a:p>
                  </a:txBody>
                  <a:tcPr marL="60325" marR="603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GB" sz="1600" kern="100">
                          <a:solidFill>
                            <a:srgbClr val="000000"/>
                          </a:solidFill>
                          <a:latin typeface="Garamond"/>
                          <a:ea typeface="Calibri"/>
                          <a:cs typeface="Times New Roman"/>
                        </a:rPr>
                        <a:t>455.1 </a:t>
                      </a:r>
                      <a:endParaRPr lang="en-US" sz="1100" kern="100">
                        <a:latin typeface="Calibri"/>
                        <a:ea typeface="Calibri"/>
                        <a:cs typeface="Times New Roman"/>
                      </a:endParaRPr>
                    </a:p>
                  </a:txBody>
                  <a:tcPr marL="60325" marR="603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GB" sz="1600" kern="100">
                          <a:solidFill>
                            <a:srgbClr val="000000"/>
                          </a:solidFill>
                          <a:latin typeface="Garamond"/>
                          <a:ea typeface="Calibri"/>
                          <a:cs typeface="Times New Roman"/>
                        </a:rPr>
                        <a:t>-49.3 </a:t>
                      </a:r>
                      <a:endParaRPr lang="en-US" sz="1100" kern="100">
                        <a:latin typeface="Calibri"/>
                        <a:ea typeface="Calibri"/>
                        <a:cs typeface="Times New Roman"/>
                      </a:endParaRPr>
                    </a:p>
                  </a:txBody>
                  <a:tcPr marL="60325" marR="603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GB" sz="1600" b="1" kern="100">
                          <a:solidFill>
                            <a:srgbClr val="000000"/>
                          </a:solidFill>
                          <a:highlight>
                            <a:srgbClr val="00FFFF"/>
                          </a:highlight>
                          <a:latin typeface="Garamond"/>
                          <a:ea typeface="Calibri"/>
                          <a:cs typeface="Times New Roman"/>
                        </a:rPr>
                        <a:t>6.3 </a:t>
                      </a:r>
                      <a:endParaRPr lang="en-US" sz="1100" kern="100">
                        <a:latin typeface="Calibri"/>
                        <a:ea typeface="Calibri"/>
                        <a:cs typeface="Times New Roman"/>
                      </a:endParaRPr>
                    </a:p>
                  </a:txBody>
                  <a:tcPr marL="60325" marR="603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GB" sz="1600" kern="100">
                          <a:solidFill>
                            <a:srgbClr val="000000"/>
                          </a:solidFill>
                          <a:latin typeface="Garamond"/>
                          <a:ea typeface="Calibri"/>
                          <a:cs typeface="Times New Roman"/>
                        </a:rPr>
                        <a:t>1.2 </a:t>
                      </a:r>
                      <a:endParaRPr lang="en-US" sz="1100" kern="100">
                        <a:latin typeface="Calibri"/>
                        <a:ea typeface="Calibri"/>
                        <a:cs typeface="Times New Roman"/>
                      </a:endParaRPr>
                    </a:p>
                  </a:txBody>
                  <a:tcPr marL="60325" marR="603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GB" sz="1600" b="1" kern="100" dirty="0">
                          <a:solidFill>
                            <a:srgbClr val="000000"/>
                          </a:solidFill>
                          <a:latin typeface="Garamond"/>
                          <a:ea typeface="Calibri"/>
                          <a:cs typeface="Times New Roman"/>
                        </a:rPr>
                        <a:t>782 </a:t>
                      </a:r>
                      <a:endParaRPr lang="en-US" sz="1100" kern="100" dirty="0">
                        <a:latin typeface="Calibri"/>
                        <a:ea typeface="Calibri"/>
                        <a:cs typeface="Times New Roman"/>
                      </a:endParaRPr>
                    </a:p>
                  </a:txBody>
                  <a:tcPr marL="60325" marR="60325" marT="444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Rectangle 3"/>
          <p:cNvSpPr/>
          <p:nvPr/>
        </p:nvSpPr>
        <p:spPr>
          <a:xfrm>
            <a:off x="857224" y="349161"/>
            <a:ext cx="7786742" cy="830997"/>
          </a:xfrm>
          <a:prstGeom prst="rect">
            <a:avLst/>
          </a:prstGeom>
        </p:spPr>
        <p:txBody>
          <a:bodyPr wrap="square">
            <a:spAutoFit/>
          </a:bodyPr>
          <a:lstStyle/>
          <a:p>
            <a:pPr lvl="0" algn="ctr" fontAlgn="base">
              <a:spcBef>
                <a:spcPct val="0"/>
              </a:spcBef>
              <a:spcAft>
                <a:spcPct val="0"/>
              </a:spcAft>
            </a:pPr>
            <a:r>
              <a:rPr lang="en-GB" sz="2400" b="1" dirty="0" smtClean="0">
                <a:solidFill>
                  <a:prstClr val="black"/>
                </a:solidFill>
                <a:latin typeface="Garamond" pitchFamily="18" charset="0"/>
                <a:ea typeface="Calibri" pitchFamily="34" charset="0"/>
                <a:cs typeface="Times New Roman" pitchFamily="18" charset="0"/>
              </a:rPr>
              <a:t>Hampshire District Council Areas’ Emissions by sector 2019</a:t>
            </a:r>
            <a:endParaRPr lang="en-GB" sz="2400" dirty="0" smtClean="0">
              <a:solidFill>
                <a:prstClr val="black"/>
              </a:solidFill>
              <a:latin typeface="Garamond" pitchFamily="18"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57158" y="1071546"/>
          <a:ext cx="8358246" cy="5675604"/>
        </p:xfrm>
        <a:graphic>
          <a:graphicData uri="http://schemas.openxmlformats.org/drawingml/2006/table">
            <a:tbl>
              <a:tblPr/>
              <a:tblGrid>
                <a:gridCol w="1714512"/>
                <a:gridCol w="1714512"/>
                <a:gridCol w="1571636"/>
                <a:gridCol w="785818"/>
                <a:gridCol w="1285884"/>
                <a:gridCol w="1285884"/>
              </a:tblGrid>
              <a:tr h="222099">
                <a:tc>
                  <a:txBody>
                    <a:bodyPr/>
                    <a:lstStyle/>
                    <a:p>
                      <a:pPr>
                        <a:lnSpc>
                          <a:spcPct val="107000"/>
                        </a:lnSpc>
                      </a:pPr>
                      <a:endParaRPr lang="en-US" sz="2400" dirty="0">
                        <a:latin typeface="Garamond" pitchFamily="18" charset="0"/>
                        <a:ea typeface="Times New Roman"/>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800" b="1" kern="100" dirty="0">
                          <a:solidFill>
                            <a:srgbClr val="000000"/>
                          </a:solidFill>
                          <a:latin typeface="Garamond" pitchFamily="18" charset="0"/>
                          <a:ea typeface="Calibri"/>
                          <a:cs typeface="Times New Roman"/>
                        </a:rPr>
                        <a:t>Industry</a:t>
                      </a:r>
                      <a:r>
                        <a:rPr lang="en-GB" sz="1800" kern="100" dirty="0">
                          <a:solidFill>
                            <a:srgbClr val="000000"/>
                          </a:solidFill>
                          <a:latin typeface="Garamond" pitchFamily="18" charset="0"/>
                          <a:ea typeface="Calibri"/>
                          <a:cs typeface="Times New Roman"/>
                        </a:rPr>
                        <a:t> </a:t>
                      </a:r>
                      <a:endParaRPr lang="en-US" sz="1800"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800" b="1" kern="100" dirty="0">
                          <a:solidFill>
                            <a:srgbClr val="000000"/>
                          </a:solidFill>
                          <a:latin typeface="Garamond" pitchFamily="18" charset="0"/>
                          <a:ea typeface="Calibri"/>
                          <a:cs typeface="Times New Roman"/>
                        </a:rPr>
                        <a:t>Commercial</a:t>
                      </a:r>
                      <a:r>
                        <a:rPr lang="en-GB" sz="1800" kern="100" dirty="0">
                          <a:solidFill>
                            <a:srgbClr val="000000"/>
                          </a:solidFill>
                          <a:latin typeface="Garamond" pitchFamily="18" charset="0"/>
                          <a:ea typeface="Calibri"/>
                          <a:cs typeface="Times New Roman"/>
                        </a:rPr>
                        <a:t> </a:t>
                      </a:r>
                      <a:endParaRPr lang="en-US" sz="1800"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800" b="1" kern="100" dirty="0">
                          <a:solidFill>
                            <a:srgbClr val="000000"/>
                          </a:solidFill>
                          <a:latin typeface="Garamond" pitchFamily="18" charset="0"/>
                          <a:ea typeface="Calibri"/>
                          <a:cs typeface="Times New Roman"/>
                        </a:rPr>
                        <a:t>Public sector</a:t>
                      </a:r>
                      <a:r>
                        <a:rPr lang="en-GB" sz="1800" kern="100" dirty="0">
                          <a:solidFill>
                            <a:srgbClr val="000000"/>
                          </a:solidFill>
                          <a:latin typeface="Garamond" pitchFamily="18" charset="0"/>
                          <a:ea typeface="Calibri"/>
                          <a:cs typeface="Times New Roman"/>
                        </a:rPr>
                        <a:t> </a:t>
                      </a:r>
                      <a:endParaRPr lang="en-US" sz="1800"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800" b="1" kern="100" dirty="0">
                          <a:solidFill>
                            <a:srgbClr val="000000"/>
                          </a:solidFill>
                          <a:latin typeface="Garamond" pitchFamily="18" charset="0"/>
                          <a:ea typeface="Calibri"/>
                          <a:cs typeface="Times New Roman"/>
                        </a:rPr>
                        <a:t>Domestic</a:t>
                      </a:r>
                      <a:r>
                        <a:rPr lang="en-GB" sz="1800" kern="100" dirty="0">
                          <a:solidFill>
                            <a:srgbClr val="000000"/>
                          </a:solidFill>
                          <a:latin typeface="Garamond" pitchFamily="18" charset="0"/>
                          <a:ea typeface="Calibri"/>
                          <a:cs typeface="Times New Roman"/>
                        </a:rPr>
                        <a:t> </a:t>
                      </a:r>
                      <a:endParaRPr lang="en-US" sz="1800"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1800" b="1" kern="100" dirty="0">
                          <a:solidFill>
                            <a:srgbClr val="000000"/>
                          </a:solidFill>
                          <a:latin typeface="Garamond" pitchFamily="18" charset="0"/>
                          <a:ea typeface="Calibri"/>
                          <a:cs typeface="Times New Roman"/>
                        </a:rPr>
                        <a:t>Transport</a:t>
                      </a:r>
                      <a:r>
                        <a:rPr lang="en-GB" sz="1800" kern="100" dirty="0">
                          <a:solidFill>
                            <a:srgbClr val="000000"/>
                          </a:solidFill>
                          <a:latin typeface="Garamond" pitchFamily="18" charset="0"/>
                          <a:ea typeface="Calibri"/>
                          <a:cs typeface="Times New Roman"/>
                        </a:rPr>
                        <a:t> </a:t>
                      </a:r>
                      <a:endParaRPr lang="en-US" sz="1800"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2992">
                <a:tc>
                  <a:txBody>
                    <a:bodyPr/>
                    <a:lstStyle/>
                    <a:p>
                      <a:pPr>
                        <a:lnSpc>
                          <a:spcPct val="106000"/>
                        </a:lnSpc>
                        <a:spcAft>
                          <a:spcPts val="0"/>
                        </a:spcAft>
                      </a:pPr>
                      <a:r>
                        <a:rPr lang="en-GB" sz="2400" b="1" kern="100" dirty="0">
                          <a:solidFill>
                            <a:srgbClr val="000000"/>
                          </a:solidFill>
                          <a:latin typeface="Garamond" pitchFamily="18" charset="0"/>
                          <a:ea typeface="Calibri"/>
                          <a:cs typeface="Times New Roman"/>
                        </a:rPr>
                        <a:t>Basingstoke and Deane </a:t>
                      </a:r>
                      <a:endParaRPr lang="en-US" sz="2400" b="1"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141.3 </a:t>
                      </a:r>
                      <a:endParaRPr lang="en-US" sz="24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b="1" kern="100" dirty="0">
                          <a:solidFill>
                            <a:srgbClr val="000000"/>
                          </a:solidFill>
                          <a:highlight>
                            <a:srgbClr val="00FFFF"/>
                          </a:highlight>
                          <a:latin typeface="Garamond" pitchFamily="18" charset="0"/>
                          <a:ea typeface="Calibri"/>
                          <a:cs typeface="Times New Roman"/>
                        </a:rPr>
                        <a:t>80.9 </a:t>
                      </a:r>
                      <a:endParaRPr lang="en-US" sz="2400"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dirty="0">
                          <a:solidFill>
                            <a:srgbClr val="000000"/>
                          </a:solidFill>
                          <a:latin typeface="Garamond" pitchFamily="18" charset="0"/>
                          <a:ea typeface="Calibri"/>
                          <a:cs typeface="Times New Roman"/>
                        </a:rPr>
                        <a:t>19.6 </a:t>
                      </a:r>
                      <a:endParaRPr lang="en-US" sz="2400"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dirty="0">
                          <a:solidFill>
                            <a:srgbClr val="000000"/>
                          </a:solidFill>
                          <a:latin typeface="Garamond" pitchFamily="18" charset="0"/>
                          <a:ea typeface="Calibri"/>
                          <a:cs typeface="Times New Roman"/>
                        </a:rPr>
                        <a:t>253.7 </a:t>
                      </a:r>
                      <a:endParaRPr lang="en-US" sz="2400"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b="1" kern="100" dirty="0">
                          <a:solidFill>
                            <a:srgbClr val="000000"/>
                          </a:solidFill>
                          <a:highlight>
                            <a:srgbClr val="00FFFF"/>
                          </a:highlight>
                          <a:latin typeface="Garamond" pitchFamily="18" charset="0"/>
                          <a:ea typeface="Calibri"/>
                          <a:cs typeface="Times New Roman"/>
                        </a:rPr>
                        <a:t>511.4 </a:t>
                      </a:r>
                      <a:endParaRPr lang="en-US" sz="2400"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4175">
                <a:tc>
                  <a:txBody>
                    <a:bodyPr/>
                    <a:lstStyle/>
                    <a:p>
                      <a:pPr>
                        <a:lnSpc>
                          <a:spcPct val="106000"/>
                        </a:lnSpc>
                        <a:spcAft>
                          <a:spcPts val="0"/>
                        </a:spcAft>
                      </a:pPr>
                      <a:r>
                        <a:rPr lang="en-GB" sz="2400" b="1" kern="100" dirty="0">
                          <a:solidFill>
                            <a:srgbClr val="000000"/>
                          </a:solidFill>
                          <a:latin typeface="Garamond" pitchFamily="18" charset="0"/>
                          <a:ea typeface="Calibri"/>
                          <a:cs typeface="Times New Roman"/>
                        </a:rPr>
                        <a:t>East Hampshire </a:t>
                      </a:r>
                      <a:endParaRPr lang="en-US" sz="2400" b="1"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78.3 </a:t>
                      </a:r>
                      <a:endParaRPr lang="en-US" sz="24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29.8 </a:t>
                      </a:r>
                      <a:endParaRPr lang="en-US" sz="24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9.6 </a:t>
                      </a:r>
                      <a:endParaRPr lang="en-US" sz="24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dirty="0">
                          <a:solidFill>
                            <a:srgbClr val="000000"/>
                          </a:solidFill>
                          <a:latin typeface="Garamond" pitchFamily="18" charset="0"/>
                          <a:ea typeface="Calibri"/>
                          <a:cs typeface="Times New Roman"/>
                        </a:rPr>
                        <a:t>198.7 </a:t>
                      </a:r>
                      <a:endParaRPr lang="en-US" sz="2400"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dirty="0">
                          <a:solidFill>
                            <a:srgbClr val="000000"/>
                          </a:solidFill>
                          <a:latin typeface="Garamond" pitchFamily="18" charset="0"/>
                          <a:ea typeface="Calibri"/>
                          <a:cs typeface="Times New Roman"/>
                        </a:rPr>
                        <a:t>327.6 </a:t>
                      </a:r>
                      <a:endParaRPr lang="en-US" sz="2400"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8193">
                <a:tc>
                  <a:txBody>
                    <a:bodyPr/>
                    <a:lstStyle/>
                    <a:p>
                      <a:pPr>
                        <a:lnSpc>
                          <a:spcPct val="106000"/>
                        </a:lnSpc>
                        <a:spcAft>
                          <a:spcPts val="0"/>
                        </a:spcAft>
                      </a:pPr>
                      <a:r>
                        <a:rPr lang="en-GB" sz="2400" b="1" kern="100" dirty="0">
                          <a:solidFill>
                            <a:srgbClr val="000000"/>
                          </a:solidFill>
                          <a:latin typeface="Garamond" pitchFamily="18" charset="0"/>
                          <a:ea typeface="Calibri"/>
                          <a:cs typeface="Times New Roman"/>
                        </a:rPr>
                        <a:t>Eastleigh </a:t>
                      </a:r>
                      <a:endParaRPr lang="en-US" sz="2400" b="1"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54.2 </a:t>
                      </a:r>
                      <a:endParaRPr lang="en-US" sz="24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51.1 </a:t>
                      </a:r>
                      <a:endParaRPr lang="en-US" sz="24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15 </a:t>
                      </a:r>
                      <a:endParaRPr lang="en-US" sz="24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dirty="0">
                          <a:solidFill>
                            <a:srgbClr val="000000"/>
                          </a:solidFill>
                          <a:latin typeface="Garamond" pitchFamily="18" charset="0"/>
                          <a:ea typeface="Calibri"/>
                          <a:cs typeface="Times New Roman"/>
                        </a:rPr>
                        <a:t>171 </a:t>
                      </a:r>
                      <a:endParaRPr lang="en-US" sz="2400"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dirty="0">
                          <a:solidFill>
                            <a:srgbClr val="000000"/>
                          </a:solidFill>
                          <a:latin typeface="Garamond" pitchFamily="18" charset="0"/>
                          <a:ea typeface="Calibri"/>
                          <a:cs typeface="Times New Roman"/>
                        </a:rPr>
                        <a:t>272.6 </a:t>
                      </a:r>
                      <a:endParaRPr lang="en-US" sz="2400"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8193">
                <a:tc>
                  <a:txBody>
                    <a:bodyPr/>
                    <a:lstStyle/>
                    <a:p>
                      <a:pPr>
                        <a:lnSpc>
                          <a:spcPct val="106000"/>
                        </a:lnSpc>
                        <a:spcAft>
                          <a:spcPts val="0"/>
                        </a:spcAft>
                      </a:pPr>
                      <a:r>
                        <a:rPr lang="en-GB" sz="2400" b="1" kern="100" dirty="0">
                          <a:solidFill>
                            <a:srgbClr val="000000"/>
                          </a:solidFill>
                          <a:latin typeface="Garamond" pitchFamily="18" charset="0"/>
                          <a:ea typeface="Calibri"/>
                          <a:cs typeface="Times New Roman"/>
                        </a:rPr>
                        <a:t>Fareham </a:t>
                      </a:r>
                      <a:endParaRPr lang="en-US" sz="2400" b="1"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47.3 </a:t>
                      </a:r>
                      <a:endParaRPr lang="en-US" sz="24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41.2 </a:t>
                      </a:r>
                      <a:endParaRPr lang="en-US" sz="24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19.8 </a:t>
                      </a:r>
                      <a:endParaRPr lang="en-US" sz="24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153.7 </a:t>
                      </a:r>
                      <a:endParaRPr lang="en-US" sz="24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dirty="0">
                          <a:solidFill>
                            <a:srgbClr val="000000"/>
                          </a:solidFill>
                          <a:latin typeface="Garamond" pitchFamily="18" charset="0"/>
                          <a:ea typeface="Calibri"/>
                          <a:cs typeface="Times New Roman"/>
                        </a:rPr>
                        <a:t>202.9 </a:t>
                      </a:r>
                      <a:endParaRPr lang="en-US" sz="2400"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8193">
                <a:tc>
                  <a:txBody>
                    <a:bodyPr/>
                    <a:lstStyle/>
                    <a:p>
                      <a:pPr>
                        <a:lnSpc>
                          <a:spcPct val="106000"/>
                        </a:lnSpc>
                        <a:spcAft>
                          <a:spcPts val="0"/>
                        </a:spcAft>
                      </a:pPr>
                      <a:r>
                        <a:rPr lang="en-GB" sz="2400" b="1" kern="100" dirty="0">
                          <a:solidFill>
                            <a:srgbClr val="000000"/>
                          </a:solidFill>
                          <a:latin typeface="Garamond" pitchFamily="18" charset="0"/>
                          <a:ea typeface="Calibri"/>
                          <a:cs typeface="Times New Roman"/>
                        </a:rPr>
                        <a:t>Gosport </a:t>
                      </a:r>
                      <a:endParaRPr lang="en-US" sz="2400" b="1"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b="1" kern="100">
                          <a:solidFill>
                            <a:srgbClr val="000000"/>
                          </a:solidFill>
                          <a:highlight>
                            <a:srgbClr val="00FF00"/>
                          </a:highlight>
                          <a:latin typeface="Garamond" pitchFamily="18" charset="0"/>
                          <a:ea typeface="Calibri"/>
                          <a:cs typeface="Times New Roman"/>
                        </a:rPr>
                        <a:t>22.4</a:t>
                      </a:r>
                      <a:r>
                        <a:rPr lang="en-GB" sz="2400" b="1" kern="100">
                          <a:solidFill>
                            <a:srgbClr val="000000"/>
                          </a:solidFill>
                          <a:latin typeface="Garamond" pitchFamily="18" charset="0"/>
                          <a:ea typeface="Calibri"/>
                          <a:cs typeface="Times New Roman"/>
                        </a:rPr>
                        <a:t> </a:t>
                      </a:r>
                      <a:endParaRPr lang="en-US" sz="24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b="1" kern="100">
                          <a:solidFill>
                            <a:srgbClr val="000000"/>
                          </a:solidFill>
                          <a:highlight>
                            <a:srgbClr val="00FF00"/>
                          </a:highlight>
                          <a:latin typeface="Garamond" pitchFamily="18" charset="0"/>
                          <a:ea typeface="Calibri"/>
                          <a:cs typeface="Times New Roman"/>
                        </a:rPr>
                        <a:t>21.5</a:t>
                      </a:r>
                      <a:r>
                        <a:rPr lang="en-GB" sz="2400" b="1" kern="100">
                          <a:solidFill>
                            <a:srgbClr val="000000"/>
                          </a:solidFill>
                          <a:latin typeface="Garamond" pitchFamily="18" charset="0"/>
                          <a:ea typeface="Calibri"/>
                          <a:cs typeface="Times New Roman"/>
                        </a:rPr>
                        <a:t> </a:t>
                      </a:r>
                      <a:endParaRPr lang="en-US" sz="24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b="1" kern="100">
                          <a:solidFill>
                            <a:srgbClr val="000000"/>
                          </a:solidFill>
                          <a:highlight>
                            <a:srgbClr val="00FF00"/>
                          </a:highlight>
                          <a:latin typeface="Garamond" pitchFamily="18" charset="0"/>
                          <a:ea typeface="Calibri"/>
                          <a:cs typeface="Times New Roman"/>
                        </a:rPr>
                        <a:t>9.4</a:t>
                      </a:r>
                      <a:r>
                        <a:rPr lang="en-GB" sz="2400" b="1" kern="100">
                          <a:solidFill>
                            <a:srgbClr val="000000"/>
                          </a:solidFill>
                          <a:latin typeface="Garamond" pitchFamily="18" charset="0"/>
                          <a:ea typeface="Calibri"/>
                          <a:cs typeface="Times New Roman"/>
                        </a:rPr>
                        <a:t> </a:t>
                      </a:r>
                      <a:endParaRPr lang="en-US" sz="24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b="1" kern="100">
                          <a:solidFill>
                            <a:srgbClr val="000000"/>
                          </a:solidFill>
                          <a:highlight>
                            <a:srgbClr val="00FF00"/>
                          </a:highlight>
                          <a:latin typeface="Garamond" pitchFamily="18" charset="0"/>
                          <a:ea typeface="Calibri"/>
                          <a:cs typeface="Times New Roman"/>
                        </a:rPr>
                        <a:t>94.4</a:t>
                      </a:r>
                      <a:r>
                        <a:rPr lang="en-GB" sz="2400" b="1" kern="100">
                          <a:solidFill>
                            <a:srgbClr val="000000"/>
                          </a:solidFill>
                          <a:latin typeface="Garamond" pitchFamily="18" charset="0"/>
                          <a:ea typeface="Calibri"/>
                          <a:cs typeface="Times New Roman"/>
                        </a:rPr>
                        <a:t> </a:t>
                      </a:r>
                      <a:endParaRPr lang="en-US" sz="24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b="1" kern="100" dirty="0">
                          <a:solidFill>
                            <a:srgbClr val="000000"/>
                          </a:solidFill>
                          <a:highlight>
                            <a:srgbClr val="00FF00"/>
                          </a:highlight>
                          <a:latin typeface="Garamond" pitchFamily="18" charset="0"/>
                          <a:ea typeface="Calibri"/>
                          <a:cs typeface="Times New Roman"/>
                        </a:rPr>
                        <a:t>56.4</a:t>
                      </a:r>
                      <a:r>
                        <a:rPr lang="en-GB" sz="2400" b="1" kern="100" dirty="0">
                          <a:solidFill>
                            <a:srgbClr val="000000"/>
                          </a:solidFill>
                          <a:latin typeface="Garamond" pitchFamily="18" charset="0"/>
                          <a:ea typeface="Calibri"/>
                          <a:cs typeface="Times New Roman"/>
                        </a:rPr>
                        <a:t> </a:t>
                      </a:r>
                      <a:endParaRPr lang="en-US" sz="2400"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425">
                <a:tc>
                  <a:txBody>
                    <a:bodyPr/>
                    <a:lstStyle/>
                    <a:p>
                      <a:pPr>
                        <a:lnSpc>
                          <a:spcPct val="106000"/>
                        </a:lnSpc>
                        <a:spcAft>
                          <a:spcPts val="0"/>
                        </a:spcAft>
                      </a:pPr>
                      <a:r>
                        <a:rPr lang="en-GB" sz="2400" b="1" kern="100" dirty="0">
                          <a:solidFill>
                            <a:srgbClr val="000000"/>
                          </a:solidFill>
                          <a:latin typeface="Garamond" pitchFamily="18" charset="0"/>
                          <a:ea typeface="Calibri"/>
                          <a:cs typeface="Times New Roman"/>
                        </a:rPr>
                        <a:t>Hart </a:t>
                      </a:r>
                      <a:endParaRPr lang="en-US" sz="2400" b="1"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47.1 </a:t>
                      </a:r>
                      <a:endParaRPr lang="en-US" sz="24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51.4 </a:t>
                      </a:r>
                      <a:endParaRPr lang="en-US" sz="24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13.1 </a:t>
                      </a:r>
                      <a:endParaRPr lang="en-US" sz="24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153.6 </a:t>
                      </a:r>
                      <a:endParaRPr lang="en-US" sz="24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dirty="0">
                          <a:solidFill>
                            <a:srgbClr val="000000"/>
                          </a:solidFill>
                          <a:latin typeface="Garamond" pitchFamily="18" charset="0"/>
                          <a:ea typeface="Calibri"/>
                          <a:cs typeface="Times New Roman"/>
                        </a:rPr>
                        <a:t>234.3 </a:t>
                      </a:r>
                      <a:endParaRPr lang="en-US" sz="2400"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8193">
                <a:tc>
                  <a:txBody>
                    <a:bodyPr/>
                    <a:lstStyle/>
                    <a:p>
                      <a:pPr>
                        <a:lnSpc>
                          <a:spcPct val="106000"/>
                        </a:lnSpc>
                        <a:spcAft>
                          <a:spcPts val="0"/>
                        </a:spcAft>
                      </a:pPr>
                      <a:r>
                        <a:rPr lang="en-GB" sz="2400" b="1" kern="100" dirty="0">
                          <a:solidFill>
                            <a:srgbClr val="000000"/>
                          </a:solidFill>
                          <a:latin typeface="Garamond" pitchFamily="18" charset="0"/>
                          <a:ea typeface="Calibri"/>
                          <a:cs typeface="Times New Roman"/>
                        </a:rPr>
                        <a:t>Havant </a:t>
                      </a:r>
                      <a:endParaRPr lang="en-US" sz="2400" b="1"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40.9 </a:t>
                      </a:r>
                      <a:endParaRPr lang="en-US" sz="24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29.1 </a:t>
                      </a:r>
                      <a:endParaRPr lang="en-US" sz="24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9.7 </a:t>
                      </a:r>
                      <a:endParaRPr lang="en-US" sz="24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164.3 </a:t>
                      </a:r>
                      <a:endParaRPr lang="en-US" sz="24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dirty="0">
                          <a:solidFill>
                            <a:srgbClr val="000000"/>
                          </a:solidFill>
                          <a:latin typeface="Garamond" pitchFamily="18" charset="0"/>
                          <a:ea typeface="Calibri"/>
                          <a:cs typeface="Times New Roman"/>
                        </a:rPr>
                        <a:t>164.8 </a:t>
                      </a:r>
                      <a:endParaRPr lang="en-US" sz="2400"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4041">
                <a:tc>
                  <a:txBody>
                    <a:bodyPr/>
                    <a:lstStyle/>
                    <a:p>
                      <a:pPr>
                        <a:lnSpc>
                          <a:spcPct val="106000"/>
                        </a:lnSpc>
                        <a:spcAft>
                          <a:spcPts val="0"/>
                        </a:spcAft>
                      </a:pPr>
                      <a:r>
                        <a:rPr lang="en-GB" sz="2400" b="1" kern="100" dirty="0">
                          <a:solidFill>
                            <a:srgbClr val="000000"/>
                          </a:solidFill>
                          <a:highlight>
                            <a:srgbClr val="FFFF00"/>
                          </a:highlight>
                          <a:latin typeface="Garamond" pitchFamily="18" charset="0"/>
                          <a:ea typeface="Calibri"/>
                          <a:cs typeface="Times New Roman"/>
                        </a:rPr>
                        <a:t>New Forest</a:t>
                      </a:r>
                      <a:r>
                        <a:rPr lang="en-GB" sz="2400" b="1" kern="100" dirty="0">
                          <a:solidFill>
                            <a:srgbClr val="000000"/>
                          </a:solidFill>
                          <a:latin typeface="Garamond" pitchFamily="18" charset="0"/>
                          <a:ea typeface="Calibri"/>
                          <a:cs typeface="Times New Roman"/>
                        </a:rPr>
                        <a:t> </a:t>
                      </a:r>
                      <a:endParaRPr lang="en-US" sz="2400" b="1"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b="1" kern="100">
                          <a:solidFill>
                            <a:srgbClr val="000000"/>
                          </a:solidFill>
                          <a:highlight>
                            <a:srgbClr val="00FFFF"/>
                          </a:highlight>
                          <a:latin typeface="Garamond" pitchFamily="18" charset="0"/>
                          <a:ea typeface="Calibri"/>
                          <a:cs typeface="Times New Roman"/>
                        </a:rPr>
                        <a:t>230.3 </a:t>
                      </a:r>
                      <a:endParaRPr lang="en-US" sz="24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b="1" kern="100">
                          <a:solidFill>
                            <a:srgbClr val="000000"/>
                          </a:solidFill>
                          <a:highlight>
                            <a:srgbClr val="FFFF00"/>
                          </a:highlight>
                          <a:latin typeface="Garamond" pitchFamily="18" charset="0"/>
                          <a:ea typeface="Calibri"/>
                          <a:cs typeface="Times New Roman"/>
                        </a:rPr>
                        <a:t>66.4</a:t>
                      </a:r>
                      <a:r>
                        <a:rPr lang="en-GB" sz="2400" b="1" kern="100">
                          <a:solidFill>
                            <a:srgbClr val="000000"/>
                          </a:solidFill>
                          <a:latin typeface="Garamond" pitchFamily="18" charset="0"/>
                          <a:ea typeface="Calibri"/>
                          <a:cs typeface="Times New Roman"/>
                        </a:rPr>
                        <a:t> </a:t>
                      </a:r>
                      <a:endParaRPr lang="en-US" sz="24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b="1" kern="100">
                          <a:solidFill>
                            <a:srgbClr val="000000"/>
                          </a:solidFill>
                          <a:highlight>
                            <a:srgbClr val="FFFF00"/>
                          </a:highlight>
                          <a:latin typeface="Garamond" pitchFamily="18" charset="0"/>
                          <a:ea typeface="Calibri"/>
                          <a:cs typeface="Times New Roman"/>
                        </a:rPr>
                        <a:t>17.2</a:t>
                      </a:r>
                      <a:r>
                        <a:rPr lang="en-GB" sz="2400" b="1" kern="100">
                          <a:solidFill>
                            <a:srgbClr val="000000"/>
                          </a:solidFill>
                          <a:latin typeface="Garamond" pitchFamily="18" charset="0"/>
                          <a:ea typeface="Calibri"/>
                          <a:cs typeface="Times New Roman"/>
                        </a:rPr>
                        <a:t> </a:t>
                      </a:r>
                      <a:endParaRPr lang="en-US" sz="24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b="1" kern="100">
                          <a:solidFill>
                            <a:srgbClr val="000000"/>
                          </a:solidFill>
                          <a:highlight>
                            <a:srgbClr val="00FFFF"/>
                          </a:highlight>
                          <a:latin typeface="Garamond" pitchFamily="18" charset="0"/>
                          <a:ea typeface="Calibri"/>
                          <a:cs typeface="Times New Roman"/>
                        </a:rPr>
                        <a:t>270.6 </a:t>
                      </a:r>
                      <a:endParaRPr lang="en-US" sz="24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b="1" kern="100" dirty="0">
                          <a:solidFill>
                            <a:srgbClr val="000000"/>
                          </a:solidFill>
                          <a:highlight>
                            <a:srgbClr val="FFFF00"/>
                          </a:highlight>
                          <a:latin typeface="Garamond" pitchFamily="18" charset="0"/>
                          <a:ea typeface="Calibri"/>
                          <a:cs typeface="Times New Roman"/>
                        </a:rPr>
                        <a:t>463.3</a:t>
                      </a:r>
                      <a:r>
                        <a:rPr lang="en-GB" sz="2400" b="1" kern="100" dirty="0">
                          <a:solidFill>
                            <a:srgbClr val="000000"/>
                          </a:solidFill>
                          <a:latin typeface="Garamond" pitchFamily="18" charset="0"/>
                          <a:ea typeface="Calibri"/>
                          <a:cs typeface="Times New Roman"/>
                        </a:rPr>
                        <a:t> </a:t>
                      </a:r>
                      <a:endParaRPr lang="en-US" sz="2400"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8193">
                <a:tc>
                  <a:txBody>
                    <a:bodyPr/>
                    <a:lstStyle/>
                    <a:p>
                      <a:pPr>
                        <a:lnSpc>
                          <a:spcPct val="106000"/>
                        </a:lnSpc>
                        <a:spcAft>
                          <a:spcPts val="0"/>
                        </a:spcAft>
                      </a:pPr>
                      <a:r>
                        <a:rPr lang="en-GB" sz="2400" b="1" kern="100" dirty="0" err="1">
                          <a:solidFill>
                            <a:srgbClr val="000000"/>
                          </a:solidFill>
                          <a:latin typeface="Garamond" pitchFamily="18" charset="0"/>
                          <a:ea typeface="Calibri"/>
                          <a:cs typeface="Times New Roman"/>
                        </a:rPr>
                        <a:t>Rushmoor</a:t>
                      </a:r>
                      <a:r>
                        <a:rPr lang="en-GB" sz="2400" b="1" kern="100" dirty="0">
                          <a:solidFill>
                            <a:srgbClr val="000000"/>
                          </a:solidFill>
                          <a:latin typeface="Garamond" pitchFamily="18" charset="0"/>
                          <a:ea typeface="Calibri"/>
                          <a:cs typeface="Times New Roman"/>
                        </a:rPr>
                        <a:t> </a:t>
                      </a:r>
                      <a:endParaRPr lang="en-US" sz="2400" b="1"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36.9 </a:t>
                      </a:r>
                      <a:endParaRPr lang="en-US" sz="24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52 </a:t>
                      </a:r>
                      <a:endParaRPr lang="en-US" sz="24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13.3 </a:t>
                      </a:r>
                      <a:endParaRPr lang="en-US" sz="24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119.3 </a:t>
                      </a:r>
                      <a:endParaRPr lang="en-US" sz="24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dirty="0">
                          <a:solidFill>
                            <a:srgbClr val="000000"/>
                          </a:solidFill>
                          <a:latin typeface="Garamond" pitchFamily="18" charset="0"/>
                          <a:ea typeface="Calibri"/>
                          <a:cs typeface="Times New Roman"/>
                        </a:rPr>
                        <a:t>135.3 </a:t>
                      </a:r>
                      <a:endParaRPr lang="en-US" sz="2400"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1541">
                <a:tc>
                  <a:txBody>
                    <a:bodyPr/>
                    <a:lstStyle/>
                    <a:p>
                      <a:pPr>
                        <a:lnSpc>
                          <a:spcPct val="106000"/>
                        </a:lnSpc>
                        <a:spcAft>
                          <a:spcPts val="0"/>
                        </a:spcAft>
                      </a:pPr>
                      <a:r>
                        <a:rPr lang="en-GB" sz="2400" b="1" kern="100" dirty="0">
                          <a:solidFill>
                            <a:srgbClr val="000000"/>
                          </a:solidFill>
                          <a:latin typeface="Garamond" pitchFamily="18" charset="0"/>
                          <a:ea typeface="Calibri"/>
                          <a:cs typeface="Times New Roman"/>
                        </a:rPr>
                        <a:t>Test Valley </a:t>
                      </a:r>
                      <a:endParaRPr lang="en-US" sz="2400" b="1"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114 </a:t>
                      </a:r>
                      <a:endParaRPr lang="en-US" sz="24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55.8 </a:t>
                      </a:r>
                      <a:endParaRPr lang="en-US" sz="24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b="1" kern="100">
                          <a:solidFill>
                            <a:srgbClr val="000000"/>
                          </a:solidFill>
                          <a:highlight>
                            <a:srgbClr val="00FFFF"/>
                          </a:highlight>
                          <a:latin typeface="Garamond" pitchFamily="18" charset="0"/>
                          <a:ea typeface="Calibri"/>
                          <a:cs typeface="Times New Roman"/>
                        </a:rPr>
                        <a:t>20.4 </a:t>
                      </a:r>
                      <a:endParaRPr lang="en-US" sz="24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188.6 </a:t>
                      </a:r>
                      <a:endParaRPr lang="en-US" sz="24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dirty="0">
                          <a:solidFill>
                            <a:srgbClr val="000000"/>
                          </a:solidFill>
                          <a:latin typeface="Garamond" pitchFamily="18" charset="0"/>
                          <a:ea typeface="Calibri"/>
                          <a:cs typeface="Times New Roman"/>
                        </a:rPr>
                        <a:t>454.2 </a:t>
                      </a:r>
                      <a:endParaRPr lang="en-US" sz="2400"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117">
                <a:tc>
                  <a:txBody>
                    <a:bodyPr/>
                    <a:lstStyle/>
                    <a:p>
                      <a:pPr>
                        <a:lnSpc>
                          <a:spcPct val="106000"/>
                        </a:lnSpc>
                        <a:spcAft>
                          <a:spcPts val="0"/>
                        </a:spcAft>
                      </a:pPr>
                      <a:r>
                        <a:rPr lang="en-GB" sz="2400" b="1" kern="100" dirty="0">
                          <a:solidFill>
                            <a:srgbClr val="000000"/>
                          </a:solidFill>
                          <a:latin typeface="Garamond" pitchFamily="18" charset="0"/>
                          <a:ea typeface="Calibri"/>
                          <a:cs typeface="Times New Roman"/>
                        </a:rPr>
                        <a:t>Winchester </a:t>
                      </a:r>
                      <a:endParaRPr lang="en-US" sz="2400" b="1"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96.8 </a:t>
                      </a:r>
                      <a:endParaRPr lang="en-US" sz="24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62.4 </a:t>
                      </a:r>
                      <a:endParaRPr lang="en-US" sz="24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27.2 </a:t>
                      </a:r>
                      <a:endParaRPr lang="en-US" sz="24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189.8 </a:t>
                      </a:r>
                      <a:endParaRPr lang="en-US" sz="2400" kern="10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dirty="0">
                          <a:solidFill>
                            <a:srgbClr val="000000"/>
                          </a:solidFill>
                          <a:latin typeface="Garamond" pitchFamily="18" charset="0"/>
                          <a:ea typeface="Calibri"/>
                          <a:cs typeface="Times New Roman"/>
                        </a:rPr>
                        <a:t>455.1 </a:t>
                      </a:r>
                      <a:endParaRPr lang="en-US" sz="2400" kern="100" dirty="0">
                        <a:latin typeface="Garamond" pitchFamily="18" charset="0"/>
                        <a:ea typeface="Calibri"/>
                        <a:cs typeface="Times New Roman"/>
                      </a:endParaRPr>
                    </a:p>
                  </a:txBody>
                  <a:tcPr marL="60268" marR="60268" marT="446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Rectangle 3"/>
          <p:cNvSpPr/>
          <p:nvPr/>
        </p:nvSpPr>
        <p:spPr>
          <a:xfrm>
            <a:off x="500034" y="214290"/>
            <a:ext cx="7858180" cy="954107"/>
          </a:xfrm>
          <a:prstGeom prst="rect">
            <a:avLst/>
          </a:prstGeom>
        </p:spPr>
        <p:txBody>
          <a:bodyPr wrap="square">
            <a:spAutoFit/>
          </a:bodyPr>
          <a:lstStyle/>
          <a:p>
            <a:pPr lvl="0" algn="ctr" fontAlgn="base">
              <a:spcBef>
                <a:spcPct val="0"/>
              </a:spcBef>
              <a:spcAft>
                <a:spcPct val="0"/>
              </a:spcAft>
            </a:pPr>
            <a:r>
              <a:rPr lang="en-GB" sz="2800" b="1" dirty="0" smtClean="0">
                <a:solidFill>
                  <a:prstClr val="black"/>
                </a:solidFill>
                <a:latin typeface="Garamond" pitchFamily="18" charset="0"/>
                <a:ea typeface="Calibri" pitchFamily="34" charset="0"/>
                <a:cs typeface="Times New Roman" pitchFamily="18" charset="0"/>
              </a:rPr>
              <a:t>Hampshire District Council Areas’ Emissions by sector 2019</a:t>
            </a:r>
            <a:endParaRPr lang="en-GB" sz="2800" dirty="0" smtClean="0">
              <a:solidFill>
                <a:prstClr val="black"/>
              </a:solidFill>
              <a:latin typeface="Garamond" pitchFamily="18"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28596" y="785794"/>
          <a:ext cx="8286808" cy="5918018"/>
        </p:xfrm>
        <a:graphic>
          <a:graphicData uri="http://schemas.openxmlformats.org/drawingml/2006/table">
            <a:tbl>
              <a:tblPr/>
              <a:tblGrid>
                <a:gridCol w="2071702"/>
                <a:gridCol w="1928826"/>
                <a:gridCol w="1500198"/>
                <a:gridCol w="1357322"/>
                <a:gridCol w="1428760"/>
              </a:tblGrid>
              <a:tr h="1214446">
                <a:tc>
                  <a:txBody>
                    <a:bodyPr/>
                    <a:lstStyle/>
                    <a:p>
                      <a:pPr>
                        <a:lnSpc>
                          <a:spcPct val="106000"/>
                        </a:lnSpc>
                        <a:spcAft>
                          <a:spcPts val="0"/>
                        </a:spcAft>
                      </a:pPr>
                      <a:endParaRPr lang="en-US" sz="2400" kern="100" dirty="0">
                        <a:latin typeface="Garamond" pitchFamily="18" charset="0"/>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b="1" kern="100" dirty="0">
                          <a:solidFill>
                            <a:srgbClr val="000000"/>
                          </a:solidFill>
                          <a:latin typeface="Garamond" pitchFamily="18" charset="0"/>
                          <a:ea typeface="Calibri"/>
                          <a:cs typeface="Times New Roman"/>
                        </a:rPr>
                        <a:t>Land use</a:t>
                      </a:r>
                      <a:r>
                        <a:rPr lang="en-GB" sz="2400" kern="100" dirty="0">
                          <a:solidFill>
                            <a:srgbClr val="000000"/>
                          </a:solidFill>
                          <a:latin typeface="Garamond" pitchFamily="18" charset="0"/>
                          <a:ea typeface="Calibri"/>
                          <a:cs typeface="Times New Roman"/>
                        </a:rPr>
                        <a:t> </a:t>
                      </a:r>
                      <a:endParaRPr lang="en-US" sz="2400" kern="100" dirty="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b="1" kern="100" dirty="0">
                          <a:solidFill>
                            <a:srgbClr val="000000"/>
                          </a:solidFill>
                          <a:latin typeface="Garamond" pitchFamily="18" charset="0"/>
                          <a:ea typeface="Calibri"/>
                          <a:cs typeface="Times New Roman"/>
                        </a:rPr>
                        <a:t>Per capita</a:t>
                      </a:r>
                      <a:r>
                        <a:rPr lang="en-GB" sz="2400" kern="100" dirty="0">
                          <a:solidFill>
                            <a:srgbClr val="000000"/>
                          </a:solidFill>
                          <a:latin typeface="Garamond" pitchFamily="18" charset="0"/>
                          <a:ea typeface="Calibri"/>
                          <a:cs typeface="Times New Roman"/>
                        </a:rPr>
                        <a:t> </a:t>
                      </a:r>
                      <a:endParaRPr lang="en-US" sz="2400" kern="100" dirty="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b="1" kern="100" dirty="0">
                          <a:solidFill>
                            <a:srgbClr val="000000"/>
                          </a:solidFill>
                          <a:latin typeface="Garamond" pitchFamily="18" charset="0"/>
                          <a:ea typeface="Calibri"/>
                          <a:cs typeface="Times New Roman"/>
                        </a:rPr>
                        <a:t>Per km2</a:t>
                      </a:r>
                      <a:r>
                        <a:rPr lang="en-GB" sz="2400" kern="100" dirty="0">
                          <a:solidFill>
                            <a:srgbClr val="000000"/>
                          </a:solidFill>
                          <a:latin typeface="Garamond" pitchFamily="18" charset="0"/>
                          <a:ea typeface="Calibri"/>
                          <a:cs typeface="Times New Roman"/>
                        </a:rPr>
                        <a:t> </a:t>
                      </a:r>
                      <a:endParaRPr lang="en-US" sz="2400" kern="100" dirty="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b="1" kern="100" dirty="0">
                          <a:solidFill>
                            <a:srgbClr val="000000"/>
                          </a:solidFill>
                          <a:latin typeface="Garamond" pitchFamily="18" charset="0"/>
                          <a:ea typeface="Calibri"/>
                          <a:cs typeface="Times New Roman"/>
                        </a:rPr>
                        <a:t>TOTAL</a:t>
                      </a:r>
                      <a:r>
                        <a:rPr lang="en-GB" sz="2400" kern="100" dirty="0">
                          <a:solidFill>
                            <a:srgbClr val="000000"/>
                          </a:solidFill>
                          <a:latin typeface="Garamond" pitchFamily="18" charset="0"/>
                          <a:ea typeface="Calibri"/>
                          <a:cs typeface="Times New Roman"/>
                        </a:rPr>
                        <a:t> </a:t>
                      </a:r>
                      <a:endParaRPr lang="en-US" sz="2400" kern="100" dirty="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1330">
                <a:tc>
                  <a:txBody>
                    <a:bodyPr/>
                    <a:lstStyle/>
                    <a:p>
                      <a:pPr>
                        <a:lnSpc>
                          <a:spcPct val="106000"/>
                        </a:lnSpc>
                        <a:spcAft>
                          <a:spcPts val="0"/>
                        </a:spcAft>
                      </a:pPr>
                      <a:r>
                        <a:rPr lang="en-GB" sz="2400" b="0" kern="100" dirty="0">
                          <a:solidFill>
                            <a:srgbClr val="000000"/>
                          </a:solidFill>
                          <a:latin typeface="Garamond" pitchFamily="18" charset="0"/>
                          <a:ea typeface="Calibri"/>
                          <a:cs typeface="Times New Roman"/>
                        </a:rPr>
                        <a:t>Basingstoke and Deane </a:t>
                      </a:r>
                      <a:endParaRPr lang="en-US" sz="2400" b="0" kern="100" dirty="0">
                        <a:latin typeface="Garamond" pitchFamily="18" charset="0"/>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dirty="0">
                          <a:solidFill>
                            <a:srgbClr val="000000"/>
                          </a:solidFill>
                          <a:latin typeface="Garamond" pitchFamily="18" charset="0"/>
                          <a:ea typeface="Calibri"/>
                          <a:cs typeface="Times New Roman"/>
                        </a:rPr>
                        <a:t>-62.4 </a:t>
                      </a:r>
                      <a:endParaRPr lang="en-US" sz="2400" kern="100" dirty="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6000"/>
                        </a:lnSpc>
                        <a:spcBef>
                          <a:spcPts val="0"/>
                        </a:spcBef>
                        <a:spcAft>
                          <a:spcPts val="0"/>
                        </a:spcAft>
                        <a:buClrTx/>
                        <a:buSzTx/>
                        <a:buFontTx/>
                        <a:buNone/>
                        <a:tabLst/>
                        <a:defRPr/>
                      </a:pPr>
                      <a:r>
                        <a:rPr lang="en-GB" sz="2400" kern="100" dirty="0" smtClean="0">
                          <a:solidFill>
                            <a:srgbClr val="000000"/>
                          </a:solidFill>
                          <a:latin typeface="Garamond" pitchFamily="18" charset="0"/>
                          <a:ea typeface="Calibri"/>
                          <a:cs typeface="Times New Roman"/>
                        </a:rPr>
                        <a:t>5.3</a:t>
                      </a:r>
                      <a:endParaRPr lang="en-GB" sz="2400" dirty="0" smtClean="0">
                        <a:solidFill>
                          <a:prstClr val="black"/>
                        </a:solidFill>
                        <a:latin typeface="Garamond" pitchFamily="18" charset="0"/>
                        <a:cs typeface="Arial" pitchFamily="34" charset="0"/>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dirty="0">
                          <a:solidFill>
                            <a:srgbClr val="000000"/>
                          </a:solidFill>
                          <a:latin typeface="Garamond" pitchFamily="18" charset="0"/>
                          <a:ea typeface="Calibri"/>
                          <a:cs typeface="Times New Roman"/>
                        </a:rPr>
                        <a:t>1.5 </a:t>
                      </a:r>
                      <a:endParaRPr lang="en-US" sz="2400" kern="100" dirty="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b="1" kern="100" dirty="0">
                          <a:solidFill>
                            <a:srgbClr val="000000"/>
                          </a:solidFill>
                          <a:highlight>
                            <a:srgbClr val="00FFFF"/>
                          </a:highlight>
                          <a:latin typeface="Garamond" pitchFamily="18" charset="0"/>
                          <a:ea typeface="Calibri"/>
                          <a:cs typeface="Times New Roman"/>
                        </a:rPr>
                        <a:t>944.5 </a:t>
                      </a:r>
                      <a:endParaRPr lang="en-US" sz="2400" b="1" kern="100" dirty="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505">
                <a:tc>
                  <a:txBody>
                    <a:bodyPr/>
                    <a:lstStyle/>
                    <a:p>
                      <a:pPr>
                        <a:lnSpc>
                          <a:spcPct val="106000"/>
                        </a:lnSpc>
                        <a:spcAft>
                          <a:spcPts val="0"/>
                        </a:spcAft>
                      </a:pPr>
                      <a:r>
                        <a:rPr lang="en-GB" sz="2400" b="0" kern="100" dirty="0">
                          <a:solidFill>
                            <a:srgbClr val="000000"/>
                          </a:solidFill>
                          <a:latin typeface="Garamond" pitchFamily="18" charset="0"/>
                          <a:ea typeface="Calibri"/>
                          <a:cs typeface="Times New Roman"/>
                        </a:rPr>
                        <a:t>East Hampshire </a:t>
                      </a:r>
                      <a:endParaRPr lang="en-US" sz="2400" b="0" kern="100" dirty="0">
                        <a:latin typeface="Garamond" pitchFamily="18" charset="0"/>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-55.2 </a:t>
                      </a:r>
                      <a:endParaRPr lang="en-US" sz="2400" kern="10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4.8 </a:t>
                      </a:r>
                      <a:endParaRPr lang="en-US" sz="2400" kern="10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b="1" kern="100" dirty="0">
                          <a:solidFill>
                            <a:srgbClr val="000000"/>
                          </a:solidFill>
                          <a:highlight>
                            <a:srgbClr val="00FF00"/>
                          </a:highlight>
                          <a:latin typeface="Garamond" pitchFamily="18" charset="0"/>
                          <a:ea typeface="Calibri"/>
                          <a:cs typeface="Times New Roman"/>
                        </a:rPr>
                        <a:t>1.1</a:t>
                      </a:r>
                      <a:r>
                        <a:rPr lang="en-GB" sz="2400" b="1" kern="100" dirty="0">
                          <a:solidFill>
                            <a:srgbClr val="000000"/>
                          </a:solidFill>
                          <a:latin typeface="Garamond" pitchFamily="18" charset="0"/>
                          <a:ea typeface="Calibri"/>
                          <a:cs typeface="Times New Roman"/>
                        </a:rPr>
                        <a:t> </a:t>
                      </a:r>
                      <a:endParaRPr lang="en-US" sz="2400" kern="100" dirty="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b="1" kern="100" dirty="0">
                          <a:solidFill>
                            <a:srgbClr val="000000"/>
                          </a:solidFill>
                          <a:latin typeface="Garamond" pitchFamily="18" charset="0"/>
                          <a:ea typeface="Calibri"/>
                          <a:cs typeface="Times New Roman"/>
                        </a:rPr>
                        <a:t>588.8 </a:t>
                      </a:r>
                      <a:endParaRPr lang="en-US" sz="2400" b="1" kern="100" dirty="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8285">
                <a:tc>
                  <a:txBody>
                    <a:bodyPr/>
                    <a:lstStyle/>
                    <a:p>
                      <a:pPr>
                        <a:lnSpc>
                          <a:spcPct val="106000"/>
                        </a:lnSpc>
                        <a:spcAft>
                          <a:spcPts val="0"/>
                        </a:spcAft>
                      </a:pPr>
                      <a:r>
                        <a:rPr lang="en-GB" sz="2400" b="0" kern="100" dirty="0">
                          <a:solidFill>
                            <a:srgbClr val="000000"/>
                          </a:solidFill>
                          <a:latin typeface="Garamond" pitchFamily="18" charset="0"/>
                          <a:ea typeface="Calibri"/>
                          <a:cs typeface="Times New Roman"/>
                        </a:rPr>
                        <a:t>Eastleigh </a:t>
                      </a:r>
                      <a:endParaRPr lang="en-US" sz="2400" b="0" kern="100" dirty="0">
                        <a:latin typeface="Garamond" pitchFamily="18" charset="0"/>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-2.7 </a:t>
                      </a:r>
                      <a:endParaRPr lang="en-US" sz="2400" kern="10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4.2 </a:t>
                      </a:r>
                      <a:endParaRPr lang="en-US" sz="2400" kern="10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dirty="0">
                          <a:solidFill>
                            <a:srgbClr val="000000"/>
                          </a:solidFill>
                          <a:latin typeface="Garamond" pitchFamily="18" charset="0"/>
                          <a:ea typeface="Calibri"/>
                          <a:cs typeface="Times New Roman"/>
                        </a:rPr>
                        <a:t>6.6 </a:t>
                      </a:r>
                      <a:endParaRPr lang="en-US" sz="2400" kern="100" dirty="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b="1" kern="100" dirty="0">
                          <a:solidFill>
                            <a:srgbClr val="000000"/>
                          </a:solidFill>
                          <a:latin typeface="Garamond" pitchFamily="18" charset="0"/>
                          <a:ea typeface="Calibri"/>
                          <a:cs typeface="Times New Roman"/>
                        </a:rPr>
                        <a:t>561.1 </a:t>
                      </a:r>
                      <a:endParaRPr lang="en-US" sz="2400" b="1" kern="100" dirty="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8285">
                <a:tc>
                  <a:txBody>
                    <a:bodyPr/>
                    <a:lstStyle/>
                    <a:p>
                      <a:pPr>
                        <a:lnSpc>
                          <a:spcPct val="106000"/>
                        </a:lnSpc>
                        <a:spcAft>
                          <a:spcPts val="0"/>
                        </a:spcAft>
                      </a:pPr>
                      <a:r>
                        <a:rPr lang="en-GB" sz="2400" b="0" kern="100" dirty="0">
                          <a:solidFill>
                            <a:srgbClr val="000000"/>
                          </a:solidFill>
                          <a:latin typeface="Garamond" pitchFamily="18" charset="0"/>
                          <a:ea typeface="Calibri"/>
                          <a:cs typeface="Times New Roman"/>
                        </a:rPr>
                        <a:t>Fareham </a:t>
                      </a:r>
                      <a:endParaRPr lang="en-US" sz="2400" b="0" kern="100" dirty="0">
                        <a:latin typeface="Garamond" pitchFamily="18" charset="0"/>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-6.3 </a:t>
                      </a:r>
                      <a:endParaRPr lang="en-US" sz="2400" kern="10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3.9 </a:t>
                      </a:r>
                      <a:endParaRPr lang="en-US" sz="2400" kern="10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dirty="0">
                          <a:solidFill>
                            <a:srgbClr val="000000"/>
                          </a:solidFill>
                          <a:latin typeface="Garamond" pitchFamily="18" charset="0"/>
                          <a:ea typeface="Calibri"/>
                          <a:cs typeface="Times New Roman"/>
                        </a:rPr>
                        <a:t>5.9 </a:t>
                      </a:r>
                      <a:endParaRPr lang="en-US" sz="2400" kern="100" dirty="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b="1" kern="100" dirty="0">
                          <a:solidFill>
                            <a:srgbClr val="000000"/>
                          </a:solidFill>
                          <a:latin typeface="Garamond" pitchFamily="18" charset="0"/>
                          <a:ea typeface="Calibri"/>
                          <a:cs typeface="Times New Roman"/>
                        </a:rPr>
                        <a:t>458.5 </a:t>
                      </a:r>
                      <a:endParaRPr lang="en-US" sz="2400" b="1" kern="100" dirty="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8285">
                <a:tc>
                  <a:txBody>
                    <a:bodyPr/>
                    <a:lstStyle/>
                    <a:p>
                      <a:pPr>
                        <a:lnSpc>
                          <a:spcPct val="106000"/>
                        </a:lnSpc>
                        <a:spcAft>
                          <a:spcPts val="0"/>
                        </a:spcAft>
                      </a:pPr>
                      <a:r>
                        <a:rPr lang="en-GB" sz="2400" b="0" kern="100" dirty="0">
                          <a:solidFill>
                            <a:srgbClr val="000000"/>
                          </a:solidFill>
                          <a:latin typeface="Garamond" pitchFamily="18" charset="0"/>
                          <a:ea typeface="Calibri"/>
                          <a:cs typeface="Times New Roman"/>
                        </a:rPr>
                        <a:t>Gosport </a:t>
                      </a:r>
                      <a:endParaRPr lang="en-US" sz="2400" b="0" kern="100" dirty="0">
                        <a:latin typeface="Garamond" pitchFamily="18" charset="0"/>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b="1" kern="100" dirty="0">
                          <a:solidFill>
                            <a:srgbClr val="000000"/>
                          </a:solidFill>
                          <a:highlight>
                            <a:srgbClr val="00FFFF"/>
                          </a:highlight>
                          <a:latin typeface="Garamond" pitchFamily="18" charset="0"/>
                          <a:ea typeface="Calibri"/>
                          <a:cs typeface="Times New Roman"/>
                        </a:rPr>
                        <a:t>-1.9 </a:t>
                      </a:r>
                      <a:endParaRPr lang="en-US" sz="2400" kern="100" dirty="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b="1" kern="100">
                          <a:solidFill>
                            <a:srgbClr val="000000"/>
                          </a:solidFill>
                          <a:highlight>
                            <a:srgbClr val="00FF00"/>
                          </a:highlight>
                          <a:latin typeface="Garamond" pitchFamily="18" charset="0"/>
                          <a:ea typeface="Calibri"/>
                          <a:cs typeface="Times New Roman"/>
                        </a:rPr>
                        <a:t>2.4</a:t>
                      </a:r>
                      <a:r>
                        <a:rPr lang="en-GB" sz="2400" b="1" kern="100">
                          <a:solidFill>
                            <a:srgbClr val="000000"/>
                          </a:solidFill>
                          <a:latin typeface="Garamond" pitchFamily="18" charset="0"/>
                          <a:ea typeface="Calibri"/>
                          <a:cs typeface="Times New Roman"/>
                        </a:rPr>
                        <a:t> </a:t>
                      </a:r>
                      <a:endParaRPr lang="en-US" sz="2400" kern="10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dirty="0">
                          <a:solidFill>
                            <a:srgbClr val="000000"/>
                          </a:solidFill>
                          <a:latin typeface="Garamond" pitchFamily="18" charset="0"/>
                          <a:ea typeface="Calibri"/>
                          <a:cs typeface="Times New Roman"/>
                        </a:rPr>
                        <a:t>7.3 </a:t>
                      </a:r>
                      <a:endParaRPr lang="en-US" sz="2400" kern="100" dirty="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b="1" kern="100" dirty="0">
                          <a:solidFill>
                            <a:srgbClr val="000000"/>
                          </a:solidFill>
                          <a:highlight>
                            <a:srgbClr val="00FF00"/>
                          </a:highlight>
                          <a:latin typeface="Garamond" pitchFamily="18" charset="0"/>
                          <a:ea typeface="Calibri"/>
                          <a:cs typeface="Times New Roman"/>
                        </a:rPr>
                        <a:t>202.2</a:t>
                      </a:r>
                      <a:r>
                        <a:rPr lang="en-GB" sz="2400" b="1" kern="100" dirty="0">
                          <a:solidFill>
                            <a:srgbClr val="000000"/>
                          </a:solidFill>
                          <a:latin typeface="Garamond" pitchFamily="18" charset="0"/>
                          <a:ea typeface="Calibri"/>
                          <a:cs typeface="Times New Roman"/>
                        </a:rPr>
                        <a:t> </a:t>
                      </a:r>
                      <a:endParaRPr lang="en-US" sz="2400" b="1" kern="100" dirty="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0825">
                <a:tc>
                  <a:txBody>
                    <a:bodyPr/>
                    <a:lstStyle/>
                    <a:p>
                      <a:pPr>
                        <a:lnSpc>
                          <a:spcPct val="106000"/>
                        </a:lnSpc>
                        <a:spcAft>
                          <a:spcPts val="0"/>
                        </a:spcAft>
                      </a:pPr>
                      <a:r>
                        <a:rPr lang="en-GB" sz="2400" b="0" kern="100" dirty="0">
                          <a:solidFill>
                            <a:srgbClr val="000000"/>
                          </a:solidFill>
                          <a:latin typeface="Garamond" pitchFamily="18" charset="0"/>
                          <a:ea typeface="Calibri"/>
                          <a:cs typeface="Times New Roman"/>
                        </a:rPr>
                        <a:t>Hart </a:t>
                      </a:r>
                      <a:endParaRPr lang="en-US" sz="2400" b="0" kern="100" dirty="0">
                        <a:latin typeface="Garamond" pitchFamily="18" charset="0"/>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-27.2 </a:t>
                      </a:r>
                      <a:endParaRPr lang="en-US" sz="2400" kern="10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dirty="0">
                          <a:solidFill>
                            <a:srgbClr val="000000"/>
                          </a:solidFill>
                          <a:latin typeface="Garamond" pitchFamily="18" charset="0"/>
                          <a:ea typeface="Calibri"/>
                          <a:cs typeface="Times New Roman"/>
                        </a:rPr>
                        <a:t>4.9 </a:t>
                      </a:r>
                      <a:endParaRPr lang="en-US" sz="2400" kern="100" dirty="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dirty="0">
                          <a:solidFill>
                            <a:srgbClr val="000000"/>
                          </a:solidFill>
                          <a:latin typeface="Garamond" pitchFamily="18" charset="0"/>
                          <a:ea typeface="Calibri"/>
                          <a:cs typeface="Times New Roman"/>
                        </a:rPr>
                        <a:t>2.2 </a:t>
                      </a:r>
                      <a:endParaRPr lang="en-US" sz="2400" kern="100" dirty="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b="1" kern="100" dirty="0">
                          <a:solidFill>
                            <a:srgbClr val="000000"/>
                          </a:solidFill>
                          <a:latin typeface="Garamond" pitchFamily="18" charset="0"/>
                          <a:ea typeface="Calibri"/>
                          <a:cs typeface="Times New Roman"/>
                        </a:rPr>
                        <a:t>472.3 </a:t>
                      </a:r>
                      <a:endParaRPr lang="en-US" sz="2400" b="1" kern="100" dirty="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8285">
                <a:tc>
                  <a:txBody>
                    <a:bodyPr/>
                    <a:lstStyle/>
                    <a:p>
                      <a:pPr>
                        <a:lnSpc>
                          <a:spcPct val="106000"/>
                        </a:lnSpc>
                        <a:spcAft>
                          <a:spcPts val="0"/>
                        </a:spcAft>
                      </a:pPr>
                      <a:r>
                        <a:rPr lang="en-GB" sz="2400" b="0" kern="100" dirty="0">
                          <a:solidFill>
                            <a:srgbClr val="000000"/>
                          </a:solidFill>
                          <a:latin typeface="Garamond" pitchFamily="18" charset="0"/>
                          <a:ea typeface="Calibri"/>
                          <a:cs typeface="Times New Roman"/>
                        </a:rPr>
                        <a:t>Havant </a:t>
                      </a:r>
                      <a:endParaRPr lang="en-US" sz="2400" b="0" kern="100" dirty="0">
                        <a:latin typeface="Garamond" pitchFamily="18" charset="0"/>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-4.7 </a:t>
                      </a:r>
                      <a:endParaRPr lang="en-US" sz="2400" kern="10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3.2 </a:t>
                      </a:r>
                      <a:endParaRPr lang="en-US" sz="2400" kern="10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5.1 </a:t>
                      </a:r>
                      <a:endParaRPr lang="en-US" sz="2400" kern="10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b="1" kern="100" dirty="0">
                          <a:solidFill>
                            <a:srgbClr val="000000"/>
                          </a:solidFill>
                          <a:latin typeface="Garamond" pitchFamily="18" charset="0"/>
                          <a:ea typeface="Calibri"/>
                          <a:cs typeface="Times New Roman"/>
                        </a:rPr>
                        <a:t>404.2 </a:t>
                      </a:r>
                      <a:endParaRPr lang="en-US" sz="2400" b="1" kern="100" dirty="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3215">
                <a:tc>
                  <a:txBody>
                    <a:bodyPr/>
                    <a:lstStyle/>
                    <a:p>
                      <a:pPr>
                        <a:lnSpc>
                          <a:spcPct val="106000"/>
                        </a:lnSpc>
                        <a:spcAft>
                          <a:spcPts val="0"/>
                        </a:spcAft>
                      </a:pPr>
                      <a:r>
                        <a:rPr lang="en-GB" sz="2400" b="0" kern="100" dirty="0">
                          <a:solidFill>
                            <a:srgbClr val="000000"/>
                          </a:solidFill>
                          <a:highlight>
                            <a:srgbClr val="FFFF00"/>
                          </a:highlight>
                          <a:latin typeface="Garamond" pitchFamily="18" charset="0"/>
                          <a:ea typeface="Calibri"/>
                          <a:cs typeface="Times New Roman"/>
                        </a:rPr>
                        <a:t>New Forest</a:t>
                      </a:r>
                      <a:r>
                        <a:rPr lang="en-GB" sz="2400" b="0" kern="100" dirty="0">
                          <a:solidFill>
                            <a:srgbClr val="000000"/>
                          </a:solidFill>
                          <a:latin typeface="Garamond" pitchFamily="18" charset="0"/>
                          <a:ea typeface="Calibri"/>
                          <a:cs typeface="Times New Roman"/>
                        </a:rPr>
                        <a:t> </a:t>
                      </a:r>
                      <a:endParaRPr lang="en-US" sz="2400" b="0" kern="100" dirty="0">
                        <a:latin typeface="Garamond" pitchFamily="18" charset="0"/>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b="1" kern="100">
                          <a:solidFill>
                            <a:srgbClr val="000000"/>
                          </a:solidFill>
                          <a:highlight>
                            <a:srgbClr val="00FF00"/>
                          </a:highlight>
                          <a:latin typeface="Garamond" pitchFamily="18" charset="0"/>
                          <a:ea typeface="Calibri"/>
                          <a:cs typeface="Times New Roman"/>
                        </a:rPr>
                        <a:t>-119.7</a:t>
                      </a:r>
                      <a:r>
                        <a:rPr lang="en-GB" sz="2400" b="1" kern="100">
                          <a:solidFill>
                            <a:srgbClr val="000000"/>
                          </a:solidFill>
                          <a:latin typeface="Garamond" pitchFamily="18" charset="0"/>
                          <a:ea typeface="Calibri"/>
                          <a:cs typeface="Times New Roman"/>
                        </a:rPr>
                        <a:t> </a:t>
                      </a:r>
                      <a:endParaRPr lang="en-US" sz="2400" kern="10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b="1" kern="100">
                          <a:solidFill>
                            <a:srgbClr val="000000"/>
                          </a:solidFill>
                          <a:highlight>
                            <a:srgbClr val="FFFF00"/>
                          </a:highlight>
                          <a:latin typeface="Garamond" pitchFamily="18" charset="0"/>
                          <a:ea typeface="Calibri"/>
                          <a:cs typeface="Times New Roman"/>
                        </a:rPr>
                        <a:t>5.2</a:t>
                      </a:r>
                      <a:r>
                        <a:rPr lang="en-GB" sz="2400" b="1" kern="100">
                          <a:solidFill>
                            <a:srgbClr val="000000"/>
                          </a:solidFill>
                          <a:latin typeface="Garamond" pitchFamily="18" charset="0"/>
                          <a:ea typeface="Calibri"/>
                          <a:cs typeface="Times New Roman"/>
                        </a:rPr>
                        <a:t> </a:t>
                      </a:r>
                      <a:endParaRPr lang="en-US" sz="2400" kern="10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b="1" kern="100">
                          <a:solidFill>
                            <a:srgbClr val="000000"/>
                          </a:solidFill>
                          <a:highlight>
                            <a:srgbClr val="FFFF00"/>
                          </a:highlight>
                          <a:latin typeface="Garamond" pitchFamily="18" charset="0"/>
                          <a:ea typeface="Calibri"/>
                          <a:cs typeface="Times New Roman"/>
                        </a:rPr>
                        <a:t>1.2</a:t>
                      </a:r>
                      <a:r>
                        <a:rPr lang="en-GB" sz="2400" b="1" kern="100">
                          <a:solidFill>
                            <a:srgbClr val="000000"/>
                          </a:solidFill>
                          <a:latin typeface="Garamond" pitchFamily="18" charset="0"/>
                          <a:ea typeface="Calibri"/>
                          <a:cs typeface="Times New Roman"/>
                        </a:rPr>
                        <a:t> </a:t>
                      </a:r>
                      <a:endParaRPr lang="en-US" sz="2400" kern="10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b="1" kern="100" dirty="0">
                          <a:solidFill>
                            <a:srgbClr val="000000"/>
                          </a:solidFill>
                          <a:highlight>
                            <a:srgbClr val="FFFF00"/>
                          </a:highlight>
                          <a:latin typeface="Garamond" pitchFamily="18" charset="0"/>
                          <a:ea typeface="Calibri"/>
                          <a:cs typeface="Times New Roman"/>
                        </a:rPr>
                        <a:t>928</a:t>
                      </a:r>
                      <a:r>
                        <a:rPr lang="en-GB" sz="2400" b="1" kern="100" dirty="0">
                          <a:solidFill>
                            <a:srgbClr val="000000"/>
                          </a:solidFill>
                          <a:latin typeface="Garamond" pitchFamily="18" charset="0"/>
                          <a:ea typeface="Calibri"/>
                          <a:cs typeface="Times New Roman"/>
                        </a:rPr>
                        <a:t> </a:t>
                      </a:r>
                      <a:endParaRPr lang="en-US" sz="2400" b="1" kern="100" dirty="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8285">
                <a:tc>
                  <a:txBody>
                    <a:bodyPr/>
                    <a:lstStyle/>
                    <a:p>
                      <a:pPr>
                        <a:lnSpc>
                          <a:spcPct val="106000"/>
                        </a:lnSpc>
                        <a:spcAft>
                          <a:spcPts val="0"/>
                        </a:spcAft>
                      </a:pPr>
                      <a:r>
                        <a:rPr lang="en-GB" sz="2400" b="0" kern="100" dirty="0" err="1">
                          <a:solidFill>
                            <a:srgbClr val="000000"/>
                          </a:solidFill>
                          <a:latin typeface="Garamond" pitchFamily="18" charset="0"/>
                          <a:ea typeface="Calibri"/>
                          <a:cs typeface="Times New Roman"/>
                        </a:rPr>
                        <a:t>Rushmoor</a:t>
                      </a:r>
                      <a:r>
                        <a:rPr lang="en-GB" sz="2400" b="0" kern="100" dirty="0">
                          <a:solidFill>
                            <a:srgbClr val="000000"/>
                          </a:solidFill>
                          <a:latin typeface="Garamond" pitchFamily="18" charset="0"/>
                          <a:ea typeface="Calibri"/>
                          <a:cs typeface="Times New Roman"/>
                        </a:rPr>
                        <a:t> </a:t>
                      </a:r>
                      <a:endParaRPr lang="en-US" sz="2400" b="0" kern="100" dirty="0">
                        <a:latin typeface="Garamond" pitchFamily="18" charset="0"/>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-7.6 </a:t>
                      </a:r>
                      <a:endParaRPr lang="en-US" sz="2400" kern="10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3.7 </a:t>
                      </a:r>
                      <a:endParaRPr lang="en-US" sz="2400" kern="10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b="1" kern="100">
                          <a:solidFill>
                            <a:srgbClr val="000000"/>
                          </a:solidFill>
                          <a:highlight>
                            <a:srgbClr val="00FFFF"/>
                          </a:highlight>
                          <a:latin typeface="Garamond" pitchFamily="18" charset="0"/>
                          <a:ea typeface="Calibri"/>
                          <a:cs typeface="Times New Roman"/>
                        </a:rPr>
                        <a:t>8.9 </a:t>
                      </a:r>
                      <a:endParaRPr lang="en-US" sz="2400" kern="10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b="1" kern="100" dirty="0">
                          <a:solidFill>
                            <a:srgbClr val="000000"/>
                          </a:solidFill>
                          <a:latin typeface="Garamond" pitchFamily="18" charset="0"/>
                          <a:ea typeface="Calibri"/>
                          <a:cs typeface="Times New Roman"/>
                        </a:rPr>
                        <a:t>349.3 </a:t>
                      </a:r>
                      <a:endParaRPr lang="en-US" sz="2400" b="1" kern="100" dirty="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2095">
                <a:tc>
                  <a:txBody>
                    <a:bodyPr/>
                    <a:lstStyle/>
                    <a:p>
                      <a:pPr>
                        <a:lnSpc>
                          <a:spcPct val="106000"/>
                        </a:lnSpc>
                        <a:spcAft>
                          <a:spcPts val="0"/>
                        </a:spcAft>
                      </a:pPr>
                      <a:r>
                        <a:rPr lang="en-GB" sz="2400" b="0" kern="100" dirty="0">
                          <a:solidFill>
                            <a:srgbClr val="000000"/>
                          </a:solidFill>
                          <a:latin typeface="Garamond" pitchFamily="18" charset="0"/>
                          <a:ea typeface="Calibri"/>
                          <a:cs typeface="Times New Roman"/>
                        </a:rPr>
                        <a:t>Test Valley </a:t>
                      </a:r>
                      <a:endParaRPr lang="en-US" sz="2400" b="0" kern="100" dirty="0">
                        <a:latin typeface="Garamond" pitchFamily="18" charset="0"/>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-40.1 </a:t>
                      </a:r>
                      <a:endParaRPr lang="en-US" sz="2400" kern="10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b="1" kern="100">
                          <a:highlight>
                            <a:srgbClr val="00FFFF"/>
                          </a:highlight>
                          <a:latin typeface="Garamond" pitchFamily="18" charset="0"/>
                          <a:ea typeface="Calibri"/>
                          <a:cs typeface="Times New Roman"/>
                        </a:rPr>
                        <a:t>6.3 </a:t>
                      </a:r>
                      <a:endParaRPr lang="en-US" sz="2400" kern="10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1.3 </a:t>
                      </a:r>
                      <a:endParaRPr lang="en-US" sz="2400" kern="10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b="1" kern="100" dirty="0">
                          <a:solidFill>
                            <a:srgbClr val="000000"/>
                          </a:solidFill>
                          <a:latin typeface="Garamond" pitchFamily="18" charset="0"/>
                          <a:ea typeface="Calibri"/>
                          <a:cs typeface="Times New Roman"/>
                        </a:rPr>
                        <a:t>792.8 </a:t>
                      </a:r>
                      <a:endParaRPr lang="en-US" sz="2400" b="1" kern="100" dirty="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750">
                <a:tc>
                  <a:txBody>
                    <a:bodyPr/>
                    <a:lstStyle/>
                    <a:p>
                      <a:pPr>
                        <a:lnSpc>
                          <a:spcPct val="106000"/>
                        </a:lnSpc>
                        <a:spcAft>
                          <a:spcPts val="0"/>
                        </a:spcAft>
                      </a:pPr>
                      <a:r>
                        <a:rPr lang="en-GB" sz="2400" b="0" kern="100" dirty="0">
                          <a:solidFill>
                            <a:srgbClr val="000000"/>
                          </a:solidFill>
                          <a:latin typeface="Garamond" pitchFamily="18" charset="0"/>
                          <a:ea typeface="Calibri"/>
                          <a:cs typeface="Times New Roman"/>
                        </a:rPr>
                        <a:t>Winchester </a:t>
                      </a:r>
                      <a:endParaRPr lang="en-US" sz="2400" b="0" kern="100" dirty="0">
                        <a:latin typeface="Garamond" pitchFamily="18" charset="0"/>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-49.3 </a:t>
                      </a:r>
                      <a:endParaRPr lang="en-US" sz="2400" kern="10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b="1" kern="100">
                          <a:solidFill>
                            <a:srgbClr val="000000"/>
                          </a:solidFill>
                          <a:highlight>
                            <a:srgbClr val="00FFFF"/>
                          </a:highlight>
                          <a:latin typeface="Garamond" pitchFamily="18" charset="0"/>
                          <a:ea typeface="Calibri"/>
                          <a:cs typeface="Times New Roman"/>
                        </a:rPr>
                        <a:t>6.3 </a:t>
                      </a:r>
                      <a:endParaRPr lang="en-US" sz="2400" kern="10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kern="100">
                          <a:solidFill>
                            <a:srgbClr val="000000"/>
                          </a:solidFill>
                          <a:latin typeface="Garamond" pitchFamily="18" charset="0"/>
                          <a:ea typeface="Calibri"/>
                          <a:cs typeface="Times New Roman"/>
                        </a:rPr>
                        <a:t>1.2 </a:t>
                      </a:r>
                      <a:endParaRPr lang="en-US" sz="2400" kern="10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400" b="1" kern="100" dirty="0">
                          <a:solidFill>
                            <a:srgbClr val="000000"/>
                          </a:solidFill>
                          <a:latin typeface="Garamond" pitchFamily="18" charset="0"/>
                          <a:ea typeface="Calibri"/>
                          <a:cs typeface="Times New Roman"/>
                        </a:rPr>
                        <a:t>782 </a:t>
                      </a:r>
                      <a:endParaRPr lang="en-US" sz="2400" b="1" kern="100" dirty="0">
                        <a:latin typeface="Garamond" pitchFamily="18" charset="0"/>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Rectangle 3"/>
          <p:cNvSpPr/>
          <p:nvPr/>
        </p:nvSpPr>
        <p:spPr>
          <a:xfrm>
            <a:off x="928662" y="263823"/>
            <a:ext cx="7643866" cy="830997"/>
          </a:xfrm>
          <a:prstGeom prst="rect">
            <a:avLst/>
          </a:prstGeom>
        </p:spPr>
        <p:txBody>
          <a:bodyPr wrap="square">
            <a:spAutoFit/>
          </a:bodyPr>
          <a:lstStyle/>
          <a:p>
            <a:pPr lvl="0"/>
            <a:r>
              <a:rPr lang="en-GB" sz="2400" b="1" dirty="0" smtClean="0">
                <a:solidFill>
                  <a:prstClr val="black"/>
                </a:solidFill>
                <a:latin typeface="Garamond" pitchFamily="18" charset="0"/>
                <a:ea typeface="Calibri" pitchFamily="34" charset="0"/>
                <a:cs typeface="Times New Roman" pitchFamily="18" charset="0"/>
              </a:rPr>
              <a:t>Hampshire District Councils Areas’ Emissions by sector 2019</a:t>
            </a:r>
            <a:endParaRPr lang="en-US" sz="2400" dirty="0">
              <a:solidFill>
                <a:prstClr val="black"/>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637665" y="2858292"/>
          <a:ext cx="5868670" cy="3913632"/>
        </p:xfrm>
        <a:graphic>
          <a:graphicData uri="http://schemas.openxmlformats.org/drawingml/2006/table">
            <a:tbl>
              <a:tblPr/>
              <a:tblGrid>
                <a:gridCol w="2934335"/>
                <a:gridCol w="2934335"/>
              </a:tblGrid>
              <a:tr h="0">
                <a:tc>
                  <a:txBody>
                    <a:bodyPr/>
                    <a:lstStyle/>
                    <a:p>
                      <a:pPr>
                        <a:lnSpc>
                          <a:spcPct val="107000"/>
                        </a:lnSpc>
                        <a:spcAft>
                          <a:spcPts val="0"/>
                        </a:spcAft>
                      </a:pPr>
                      <a:r>
                        <a:rPr lang="en-GB" sz="4000" b="1" kern="100" dirty="0">
                          <a:latin typeface="Garamond"/>
                          <a:ea typeface="Calibri"/>
                          <a:cs typeface="Times New Roman"/>
                        </a:rPr>
                        <a:t>Transport</a:t>
                      </a:r>
                      <a:endParaRPr lang="en-US" sz="4000" b="1" kern="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4000" b="1" kern="100" dirty="0">
                          <a:latin typeface="Garamond"/>
                          <a:ea typeface="Calibri"/>
                          <a:cs typeface="Times New Roman"/>
                        </a:rPr>
                        <a:t>44%</a:t>
                      </a:r>
                      <a:endParaRPr lang="en-US" sz="4000" b="1" kern="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07000"/>
                        </a:lnSpc>
                        <a:spcAft>
                          <a:spcPts val="0"/>
                        </a:spcAft>
                      </a:pPr>
                      <a:r>
                        <a:rPr lang="en-GB" sz="4000" b="1" kern="100" dirty="0">
                          <a:latin typeface="Garamond"/>
                          <a:ea typeface="Calibri"/>
                          <a:cs typeface="Times New Roman"/>
                        </a:rPr>
                        <a:t>Domestic</a:t>
                      </a:r>
                      <a:endParaRPr lang="en-US" sz="4000" b="1" kern="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4000" b="1" kern="100" dirty="0">
                          <a:latin typeface="Garamond"/>
                          <a:ea typeface="Calibri"/>
                          <a:cs typeface="Times New Roman"/>
                        </a:rPr>
                        <a:t>26%</a:t>
                      </a:r>
                      <a:endParaRPr lang="en-US" sz="4000" b="1" kern="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07000"/>
                        </a:lnSpc>
                        <a:spcAft>
                          <a:spcPts val="0"/>
                        </a:spcAft>
                      </a:pPr>
                      <a:r>
                        <a:rPr lang="en-GB" sz="4000" b="1" kern="100">
                          <a:latin typeface="Garamond"/>
                          <a:ea typeface="Calibri"/>
                          <a:cs typeface="Times New Roman"/>
                        </a:rPr>
                        <a:t>Industry</a:t>
                      </a:r>
                      <a:endParaRPr lang="en-US" sz="4000" b="1" kern="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4000" b="1" kern="100" dirty="0">
                          <a:latin typeface="Garamond"/>
                          <a:ea typeface="Calibri"/>
                          <a:cs typeface="Times New Roman"/>
                        </a:rPr>
                        <a:t>22%</a:t>
                      </a:r>
                      <a:endParaRPr lang="en-US" sz="4000" b="1" kern="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07000"/>
                        </a:lnSpc>
                        <a:spcAft>
                          <a:spcPts val="0"/>
                        </a:spcAft>
                      </a:pPr>
                      <a:r>
                        <a:rPr lang="en-GB" sz="4000" b="1" kern="100">
                          <a:latin typeface="Garamond"/>
                          <a:ea typeface="Calibri"/>
                          <a:cs typeface="Times New Roman"/>
                        </a:rPr>
                        <a:t>Commercial </a:t>
                      </a:r>
                      <a:endParaRPr lang="en-US" sz="4000" b="1" kern="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4000" b="1" kern="100" dirty="0">
                          <a:latin typeface="Garamond"/>
                          <a:ea typeface="Calibri"/>
                          <a:cs typeface="Times New Roman"/>
                        </a:rPr>
                        <a:t>6%</a:t>
                      </a:r>
                      <a:endParaRPr lang="en-US" sz="4000" b="1" kern="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07000"/>
                        </a:lnSpc>
                        <a:spcAft>
                          <a:spcPts val="0"/>
                        </a:spcAft>
                      </a:pPr>
                      <a:r>
                        <a:rPr lang="en-GB" sz="4000" b="1" kern="100">
                          <a:latin typeface="Garamond"/>
                          <a:ea typeface="Calibri"/>
                          <a:cs typeface="Times New Roman"/>
                        </a:rPr>
                        <a:t>Public Sector </a:t>
                      </a:r>
                      <a:endParaRPr lang="en-US" sz="4000" b="1" kern="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4000" b="1" kern="100" dirty="0">
                          <a:latin typeface="Garamond"/>
                          <a:ea typeface="Calibri"/>
                          <a:cs typeface="Times New Roman"/>
                        </a:rPr>
                        <a:t>2%</a:t>
                      </a:r>
                      <a:endParaRPr lang="en-US" sz="4000" b="1" kern="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1505" name="Rectangle 1"/>
          <p:cNvSpPr>
            <a:spLocks noChangeArrowheads="1"/>
          </p:cNvSpPr>
          <p:nvPr/>
        </p:nvSpPr>
        <p:spPr bwMode="auto">
          <a:xfrm>
            <a:off x="0" y="571480"/>
            <a:ext cx="8286776"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3200" b="1" i="0" u="none" strike="noStrike" cap="none" normalizeH="0" baseline="0" dirty="0" smtClean="0">
                <a:ln>
                  <a:noFill/>
                </a:ln>
                <a:solidFill>
                  <a:schemeClr val="tx1"/>
                </a:solidFill>
                <a:effectLst/>
                <a:latin typeface="Garamond" pitchFamily="18" charset="0"/>
                <a:ea typeface="Calibri" pitchFamily="34" charset="0"/>
                <a:cs typeface="Times New Roman" pitchFamily="18" charset="0"/>
              </a:rPr>
              <a:t>NFDC Area Emissions by Sector 2019</a:t>
            </a:r>
            <a:endParaRPr kumimoji="0" lang="en-GB"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UK Personal Carbon Footprint </a:t>
            </a:r>
            <a:br>
              <a:rPr lang="en-US" b="1" dirty="0" smtClean="0"/>
            </a:br>
            <a:r>
              <a:rPr lang="en-US" b="1" dirty="0" smtClean="0"/>
              <a:t>2018</a:t>
            </a:r>
            <a:endParaRPr lang="en-US" b="1" dirty="0"/>
          </a:p>
        </p:txBody>
      </p:sp>
      <p:sp>
        <p:nvSpPr>
          <p:cNvPr id="3" name="Content Placeholder 2"/>
          <p:cNvSpPr>
            <a:spLocks noGrp="1"/>
          </p:cNvSpPr>
          <p:nvPr>
            <p:ph idx="1"/>
          </p:nvPr>
        </p:nvSpPr>
        <p:spPr/>
        <p:txBody>
          <a:bodyPr>
            <a:normAutofit lnSpcReduction="10000"/>
          </a:bodyPr>
          <a:lstStyle/>
          <a:p>
            <a:r>
              <a:rPr lang="en-US" dirty="0" smtClean="0"/>
              <a:t>Percentage carbon emissions/person/year</a:t>
            </a:r>
          </a:p>
          <a:p>
            <a:r>
              <a:rPr lang="en-US" dirty="0" smtClean="0"/>
              <a:t>Travel – 26%</a:t>
            </a:r>
          </a:p>
          <a:p>
            <a:r>
              <a:rPr lang="en-US" dirty="0" smtClean="0"/>
              <a:t>Food and Drink – 25%</a:t>
            </a:r>
          </a:p>
          <a:p>
            <a:r>
              <a:rPr lang="en-US" dirty="0" smtClean="0"/>
              <a:t>Health, Education &amp; Other Services – 18%</a:t>
            </a:r>
          </a:p>
          <a:p>
            <a:r>
              <a:rPr lang="en-US" dirty="0" smtClean="0"/>
              <a:t>Household Energy – 16%</a:t>
            </a:r>
          </a:p>
          <a:p>
            <a:r>
              <a:rPr lang="en-US" dirty="0" smtClean="0"/>
              <a:t>Non-edible Products – 10%</a:t>
            </a:r>
          </a:p>
          <a:p>
            <a:r>
              <a:rPr lang="en-US" dirty="0" smtClean="0"/>
              <a:t>Other – 5%    </a:t>
            </a:r>
          </a:p>
          <a:p>
            <a:r>
              <a:rPr lang="en-US" b="1" dirty="0" smtClean="0"/>
              <a:t>(Sir David Attenborough – The Climate Crisis)</a:t>
            </a:r>
          </a:p>
          <a:p>
            <a:endParaRPr lang="en-US" dirty="0" smtClean="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928694"/>
          </a:xfrm>
        </p:spPr>
        <p:txBody>
          <a:bodyPr/>
          <a:lstStyle/>
          <a:p>
            <a:r>
              <a:rPr lang="en-US" b="1" dirty="0" smtClean="0"/>
              <a:t>Reasons for Active Travel</a:t>
            </a:r>
            <a:endParaRPr lang="en-US" b="1" dirty="0"/>
          </a:p>
        </p:txBody>
      </p:sp>
      <p:sp>
        <p:nvSpPr>
          <p:cNvPr id="3" name="Content Placeholder 2"/>
          <p:cNvSpPr>
            <a:spLocks noGrp="1"/>
          </p:cNvSpPr>
          <p:nvPr>
            <p:ph idx="1"/>
          </p:nvPr>
        </p:nvSpPr>
        <p:spPr>
          <a:xfrm>
            <a:off x="457200" y="857232"/>
            <a:ext cx="8229600" cy="5929354"/>
          </a:xfrm>
        </p:spPr>
        <p:txBody>
          <a:bodyPr>
            <a:normAutofit fontScale="85000" lnSpcReduction="10000"/>
          </a:bodyPr>
          <a:lstStyle/>
          <a:p>
            <a:r>
              <a:rPr lang="en-US" dirty="0" smtClean="0"/>
              <a:t>Tackle congestion on our roads. The new east-west and north-south cycle routes in London are moving </a:t>
            </a:r>
            <a:r>
              <a:rPr lang="en-US" b="1" dirty="0" smtClean="0"/>
              <a:t>46%</a:t>
            </a:r>
            <a:r>
              <a:rPr lang="en-US" dirty="0" smtClean="0"/>
              <a:t> of the people in only </a:t>
            </a:r>
            <a:r>
              <a:rPr lang="en-US" b="1" dirty="0" smtClean="0"/>
              <a:t>30%</a:t>
            </a:r>
            <a:r>
              <a:rPr lang="en-US" dirty="0" smtClean="0"/>
              <a:t> of the road space  </a:t>
            </a:r>
          </a:p>
          <a:p>
            <a:endParaRPr lang="en-US" dirty="0" smtClean="0"/>
          </a:p>
          <a:p>
            <a:r>
              <a:rPr lang="en-US" dirty="0" smtClean="0"/>
              <a:t>Physical inactivity is responsible for </a:t>
            </a:r>
            <a:r>
              <a:rPr lang="en-US" b="1" dirty="0" smtClean="0"/>
              <a:t>1 in 6 </a:t>
            </a:r>
            <a:r>
              <a:rPr lang="en-US" dirty="0" smtClean="0"/>
              <a:t>UK deaths </a:t>
            </a:r>
          </a:p>
          <a:p>
            <a:endParaRPr lang="en-US" dirty="0" smtClean="0"/>
          </a:p>
          <a:p>
            <a:r>
              <a:rPr lang="en-US" dirty="0" smtClean="0"/>
              <a:t>Health - Physical inactivity costs the NHS up to </a:t>
            </a:r>
            <a:r>
              <a:rPr lang="en-US" b="1" dirty="0" smtClean="0"/>
              <a:t>£1bn per annum</a:t>
            </a:r>
            <a:r>
              <a:rPr lang="en-US" dirty="0" smtClean="0"/>
              <a:t>, with further indirect costs calculated at </a:t>
            </a:r>
            <a:r>
              <a:rPr lang="en-US" b="1" dirty="0" smtClean="0"/>
              <a:t>£8.2bn </a:t>
            </a:r>
          </a:p>
          <a:p>
            <a:endParaRPr lang="en-US" dirty="0" smtClean="0"/>
          </a:p>
          <a:p>
            <a:r>
              <a:rPr lang="en-US" dirty="0" smtClean="0"/>
              <a:t>Wellbeing - </a:t>
            </a:r>
            <a:r>
              <a:rPr lang="en-US" b="1" dirty="0" smtClean="0"/>
              <a:t>20</a:t>
            </a:r>
            <a:r>
              <a:rPr lang="en-US" dirty="0" smtClean="0"/>
              <a:t> minutes of exercise per day cuts risk of developing depression by </a:t>
            </a:r>
            <a:r>
              <a:rPr lang="en-US" b="1" dirty="0" smtClean="0"/>
              <a:t>31%</a:t>
            </a:r>
            <a:r>
              <a:rPr lang="en-US" dirty="0" smtClean="0"/>
              <a:t> and increases productivity of workers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Philip Thomas</a:t>
            </a:r>
            <a:endParaRPr lang="en-US" dirty="0"/>
          </a:p>
        </p:txBody>
      </p:sp>
      <p:sp>
        <p:nvSpPr>
          <p:cNvPr id="3" name="Content Placeholder 2"/>
          <p:cNvSpPr>
            <a:spLocks noGrp="1"/>
          </p:cNvSpPr>
          <p:nvPr>
            <p:ph idx="1"/>
          </p:nvPr>
        </p:nvSpPr>
        <p:spPr>
          <a:xfrm>
            <a:off x="457200" y="1214422"/>
            <a:ext cx="8229600" cy="5429288"/>
          </a:xfrm>
        </p:spPr>
        <p:txBody>
          <a:bodyPr>
            <a:normAutofit fontScale="92500"/>
          </a:bodyPr>
          <a:lstStyle/>
          <a:p>
            <a:r>
              <a:rPr lang="en-US" dirty="0" smtClean="0"/>
              <a:t>I Moved into the Waterside in September 1982 when I started lecturing in </a:t>
            </a:r>
            <a:r>
              <a:rPr lang="en-US" dirty="0" err="1" smtClean="0"/>
              <a:t>Eastleigh</a:t>
            </a:r>
            <a:r>
              <a:rPr lang="en-US" dirty="0" smtClean="0"/>
              <a:t> College</a:t>
            </a:r>
          </a:p>
          <a:p>
            <a:r>
              <a:rPr lang="en-US" dirty="0" smtClean="0"/>
              <a:t>I lectured on the BTEC Diploma and Certificate and on the HNC in the Built Environment</a:t>
            </a:r>
          </a:p>
          <a:p>
            <a:r>
              <a:rPr lang="en-US" dirty="0" smtClean="0"/>
              <a:t>I have a </a:t>
            </a:r>
            <a:r>
              <a:rPr lang="en-US" dirty="0" err="1" smtClean="0"/>
              <a:t>MSc</a:t>
            </a:r>
            <a:r>
              <a:rPr lang="en-US" dirty="0" smtClean="0"/>
              <a:t> in Environmental Change from Portsmouth Polytechnic some 30 years ago with a Dissertation on the Production and Reduction of CO2 (a very apt subject nowadays)</a:t>
            </a:r>
          </a:p>
          <a:p>
            <a:r>
              <a:rPr lang="en-US" dirty="0" smtClean="0"/>
              <a:t>I have been a member of the Waterside Cycling Action Group (WCAG) since its formation in late 2019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571504"/>
          </a:xfrm>
        </p:spPr>
        <p:txBody>
          <a:bodyPr>
            <a:normAutofit fontScale="90000"/>
          </a:bodyPr>
          <a:lstStyle/>
          <a:p>
            <a:r>
              <a:rPr lang="en-US" b="1" dirty="0" smtClean="0"/>
              <a:t>Reasons for Active Travel</a:t>
            </a:r>
            <a:endParaRPr lang="en-US" b="1" dirty="0"/>
          </a:p>
        </p:txBody>
      </p:sp>
      <p:sp>
        <p:nvSpPr>
          <p:cNvPr id="3" name="Content Placeholder 2"/>
          <p:cNvSpPr>
            <a:spLocks noGrp="1"/>
          </p:cNvSpPr>
          <p:nvPr>
            <p:ph idx="1"/>
          </p:nvPr>
        </p:nvSpPr>
        <p:spPr>
          <a:xfrm>
            <a:off x="457200" y="571480"/>
            <a:ext cx="8229600" cy="6286520"/>
          </a:xfrm>
        </p:spPr>
        <p:txBody>
          <a:bodyPr>
            <a:noAutofit/>
          </a:bodyPr>
          <a:lstStyle/>
          <a:p>
            <a:pPr>
              <a:buNone/>
            </a:pPr>
            <a:r>
              <a:rPr lang="en-US" sz="2800" b="1" dirty="0" smtClean="0"/>
              <a:t>Increasing cycling and walking can:</a:t>
            </a:r>
          </a:p>
          <a:p>
            <a:r>
              <a:rPr lang="en-US" sz="2800" dirty="0" smtClean="0"/>
              <a:t>Improve air quality - preventing </a:t>
            </a:r>
            <a:r>
              <a:rPr lang="en-US" sz="2800" b="1" dirty="0" smtClean="0"/>
              <a:t>8,300</a:t>
            </a:r>
            <a:r>
              <a:rPr lang="en-US" sz="2800" dirty="0" smtClean="0"/>
              <a:t> premature deaths each year and provide opportunities to improve green spaces and increased biodiversity </a:t>
            </a:r>
          </a:p>
          <a:p>
            <a:r>
              <a:rPr lang="en-US" sz="2800" dirty="0" smtClean="0"/>
              <a:t>Combat climate change - active transport is one of the most cost-effective ways of reducing transport emissions </a:t>
            </a:r>
          </a:p>
          <a:p>
            <a:r>
              <a:rPr lang="en-US" sz="2800" dirty="0" smtClean="0"/>
              <a:t>Improving health and wellbeing and more sustainable communities </a:t>
            </a:r>
          </a:p>
          <a:p>
            <a:r>
              <a:rPr lang="en-US" sz="2800" dirty="0" smtClean="0"/>
              <a:t>Addressing inequalities - More women and disadvantaged groups enjoy walking and cycling as part of their daily journeys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Reasons for Active Travel</a:t>
            </a:r>
            <a:endParaRPr lang="en-US" dirty="0"/>
          </a:p>
        </p:txBody>
      </p:sp>
      <p:sp>
        <p:nvSpPr>
          <p:cNvPr id="3" name="Content Placeholder 2"/>
          <p:cNvSpPr>
            <a:spLocks noGrp="1"/>
          </p:cNvSpPr>
          <p:nvPr>
            <p:ph idx="1"/>
          </p:nvPr>
        </p:nvSpPr>
        <p:spPr>
          <a:xfrm>
            <a:off x="457200" y="1214422"/>
            <a:ext cx="8229600" cy="5429288"/>
          </a:xfrm>
        </p:spPr>
        <p:txBody>
          <a:bodyPr>
            <a:normAutofit/>
          </a:bodyPr>
          <a:lstStyle/>
          <a:p>
            <a:r>
              <a:rPr lang="en-US" dirty="0" smtClean="0"/>
              <a:t>Local businesses - Up to </a:t>
            </a:r>
            <a:r>
              <a:rPr lang="en-US" b="1" dirty="0" smtClean="0"/>
              <a:t>40%</a:t>
            </a:r>
            <a:r>
              <a:rPr lang="en-US" dirty="0" smtClean="0"/>
              <a:t> increase in shopping footfall by well-planned improvements in the walking environment</a:t>
            </a:r>
          </a:p>
          <a:p>
            <a:endParaRPr lang="en-US" dirty="0" smtClean="0"/>
          </a:p>
          <a:p>
            <a:r>
              <a:rPr lang="en-US" dirty="0" smtClean="0"/>
              <a:t>Economy - Cycling contributes </a:t>
            </a:r>
            <a:r>
              <a:rPr lang="en-US" b="1" dirty="0" smtClean="0"/>
              <a:t>£5.4bn </a:t>
            </a:r>
            <a:r>
              <a:rPr lang="en-US" dirty="0" smtClean="0"/>
              <a:t>to the economy per year and supports </a:t>
            </a:r>
            <a:r>
              <a:rPr lang="en-US" b="1" dirty="0" smtClean="0"/>
              <a:t>64,000</a:t>
            </a:r>
            <a:r>
              <a:rPr lang="en-US" dirty="0" smtClean="0"/>
              <a:t> jobs</a:t>
            </a:r>
          </a:p>
          <a:p>
            <a:endParaRPr lang="en-US" b="1" dirty="0" smtClean="0"/>
          </a:p>
          <a:p>
            <a:r>
              <a:rPr lang="en-US" b="1" dirty="0" smtClean="0"/>
              <a:t>(NOTE – </a:t>
            </a:r>
            <a:r>
              <a:rPr lang="en-US" b="1" dirty="0" err="1" smtClean="0"/>
              <a:t>Sustrans</a:t>
            </a:r>
            <a:r>
              <a:rPr lang="en-US" b="1" dirty="0" smtClean="0"/>
              <a:t> Routes missing towns)</a:t>
            </a:r>
            <a:r>
              <a:rPr lang="en-US" dirty="0" smtClean="0"/>
              <a:t> </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642942"/>
          </a:xfrm>
        </p:spPr>
        <p:txBody>
          <a:bodyPr>
            <a:normAutofit fontScale="90000"/>
          </a:bodyPr>
          <a:lstStyle/>
          <a:p>
            <a:r>
              <a:rPr lang="en-US" b="1" dirty="0" smtClean="0"/>
              <a:t>Reasons for Active Travel</a:t>
            </a:r>
            <a:endParaRPr lang="en-US" b="1" dirty="0"/>
          </a:p>
        </p:txBody>
      </p:sp>
      <p:sp>
        <p:nvSpPr>
          <p:cNvPr id="3" name="Content Placeholder 2"/>
          <p:cNvSpPr>
            <a:spLocks noGrp="1"/>
          </p:cNvSpPr>
          <p:nvPr>
            <p:ph idx="1"/>
          </p:nvPr>
        </p:nvSpPr>
        <p:spPr>
          <a:xfrm>
            <a:off x="457200" y="714356"/>
            <a:ext cx="8229600" cy="5929354"/>
          </a:xfrm>
        </p:spPr>
        <p:txBody>
          <a:bodyPr>
            <a:normAutofit fontScale="92500" lnSpcReduction="10000"/>
          </a:bodyPr>
          <a:lstStyle/>
          <a:p>
            <a:r>
              <a:rPr lang="en-US" b="1" dirty="0" smtClean="0"/>
              <a:t>60%</a:t>
            </a:r>
            <a:r>
              <a:rPr lang="en-US" dirty="0" smtClean="0"/>
              <a:t> of all car journeys in England are under </a:t>
            </a:r>
            <a:r>
              <a:rPr lang="en-US" b="1" dirty="0" smtClean="0"/>
              <a:t>5</a:t>
            </a:r>
            <a:r>
              <a:rPr lang="en-US" dirty="0" smtClean="0"/>
              <a:t> </a:t>
            </a:r>
            <a:r>
              <a:rPr lang="en-US" b="1" dirty="0" smtClean="0"/>
              <a:t>miles</a:t>
            </a:r>
            <a:r>
              <a:rPr lang="en-US" dirty="0" smtClean="0"/>
              <a:t>, reducing these means that people can enjoy the benefits of cleaner, healthier, safer and quieter streets. </a:t>
            </a:r>
            <a:r>
              <a:rPr lang="en-US" b="1" dirty="0" smtClean="0"/>
              <a:t>(Dutch Home Zones)</a:t>
            </a:r>
          </a:p>
          <a:p>
            <a:r>
              <a:rPr lang="en-US" dirty="0" smtClean="0"/>
              <a:t>Convenient and accessible travel</a:t>
            </a:r>
          </a:p>
          <a:p>
            <a:r>
              <a:rPr lang="en-US" dirty="0" smtClean="0"/>
              <a:t>The Government should increase the number of “school streets” to protect children</a:t>
            </a:r>
          </a:p>
          <a:p>
            <a:r>
              <a:rPr lang="en-US" dirty="0" smtClean="0"/>
              <a:t>Almost half of all primary school children, and almost a quarter of secondary school children, are driven to school</a:t>
            </a:r>
          </a:p>
          <a:p>
            <a:r>
              <a:rPr lang="en-US" dirty="0" smtClean="0"/>
              <a:t>Schemes can reduce the number of people driving their children to school by up to a third and reduce casualties</a:t>
            </a:r>
          </a:p>
          <a:p>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are the health benefits of physical activity? </a:t>
            </a:r>
          </a:p>
        </p:txBody>
      </p:sp>
      <p:sp>
        <p:nvSpPr>
          <p:cNvPr id="3" name="Content Placeholder 2"/>
          <p:cNvSpPr>
            <a:spLocks noGrp="1"/>
          </p:cNvSpPr>
          <p:nvPr>
            <p:ph idx="1"/>
          </p:nvPr>
        </p:nvSpPr>
        <p:spPr/>
        <p:txBody>
          <a:bodyPr>
            <a:normAutofit/>
          </a:bodyPr>
          <a:lstStyle/>
          <a:p>
            <a:pPr>
              <a:buNone/>
            </a:pPr>
            <a:r>
              <a:rPr lang="en-US" b="1" dirty="0" smtClean="0"/>
              <a:t>Regular physical activity reduces your risk of…</a:t>
            </a:r>
          </a:p>
          <a:p>
            <a:r>
              <a:rPr lang="en-US" dirty="0" smtClean="0"/>
              <a:t>Dementia by up to </a:t>
            </a:r>
            <a:r>
              <a:rPr lang="en-US" b="1" dirty="0" smtClean="0"/>
              <a:t>30%</a:t>
            </a:r>
            <a:r>
              <a:rPr lang="en-US" dirty="0" smtClean="0"/>
              <a:t> </a:t>
            </a:r>
          </a:p>
          <a:p>
            <a:r>
              <a:rPr lang="en-US" dirty="0" smtClean="0"/>
              <a:t>Hip fractures by up to </a:t>
            </a:r>
            <a:r>
              <a:rPr lang="en-US" b="1" dirty="0" smtClean="0"/>
              <a:t>68%</a:t>
            </a:r>
            <a:r>
              <a:rPr lang="en-US" dirty="0" smtClean="0"/>
              <a:t> </a:t>
            </a:r>
          </a:p>
          <a:p>
            <a:r>
              <a:rPr lang="en-US" dirty="0" smtClean="0"/>
              <a:t>Depression by up to </a:t>
            </a:r>
            <a:r>
              <a:rPr lang="en-US" b="1" dirty="0" smtClean="0"/>
              <a:t>30%</a:t>
            </a:r>
            <a:r>
              <a:rPr lang="en-US" dirty="0" smtClean="0"/>
              <a:t> </a:t>
            </a:r>
          </a:p>
          <a:p>
            <a:r>
              <a:rPr lang="en-US" dirty="0" smtClean="0"/>
              <a:t>Breast cancer by </a:t>
            </a:r>
            <a:r>
              <a:rPr lang="en-US" b="1" dirty="0" smtClean="0"/>
              <a:t>20%</a:t>
            </a:r>
            <a:r>
              <a:rPr lang="en-US" dirty="0" smtClean="0"/>
              <a:t> </a:t>
            </a:r>
          </a:p>
          <a:p>
            <a:r>
              <a:rPr lang="en-US" dirty="0" smtClean="0"/>
              <a:t>Colon cancer by </a:t>
            </a:r>
            <a:r>
              <a:rPr lang="en-US" b="1" dirty="0" smtClean="0"/>
              <a:t>30%</a:t>
            </a:r>
            <a:r>
              <a:rPr lang="en-US" dirty="0" smtClean="0"/>
              <a:t> </a:t>
            </a:r>
          </a:p>
          <a:p>
            <a:endParaRPr 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are the health benefits of physical activity?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Type 2 diabetes by up to </a:t>
            </a:r>
            <a:r>
              <a:rPr lang="en-US" b="1" dirty="0" smtClean="0"/>
              <a:t>40%</a:t>
            </a:r>
            <a:r>
              <a:rPr lang="en-US" dirty="0" smtClean="0"/>
              <a:t> </a:t>
            </a:r>
          </a:p>
          <a:p>
            <a:r>
              <a:rPr lang="en-US" dirty="0" smtClean="0"/>
              <a:t>Cardiovascular disease by up to </a:t>
            </a:r>
            <a:r>
              <a:rPr lang="en-US" b="1" dirty="0" smtClean="0"/>
              <a:t>35% </a:t>
            </a:r>
          </a:p>
          <a:p>
            <a:r>
              <a:rPr lang="en-US" dirty="0" smtClean="0"/>
              <a:t>I read that a regular cyclist appears </a:t>
            </a:r>
            <a:r>
              <a:rPr lang="en-US" b="1" dirty="0" smtClean="0"/>
              <a:t>10 to 20 </a:t>
            </a:r>
            <a:r>
              <a:rPr lang="en-US" dirty="0" smtClean="0"/>
              <a:t>years younger than his or her actual age group</a:t>
            </a:r>
          </a:p>
          <a:p>
            <a:r>
              <a:rPr lang="en-US" b="1" dirty="0" smtClean="0"/>
              <a:t>Preventing Childhood Obesity </a:t>
            </a:r>
          </a:p>
          <a:p>
            <a:r>
              <a:rPr lang="en-US" b="1" dirty="0" smtClean="0"/>
              <a:t>4 &amp; 5 year </a:t>
            </a:r>
            <a:r>
              <a:rPr lang="en-US" dirty="0" smtClean="0"/>
              <a:t>old children – obesity up by </a:t>
            </a:r>
            <a:r>
              <a:rPr lang="en-US" b="1" dirty="0" smtClean="0"/>
              <a:t>45%</a:t>
            </a:r>
          </a:p>
          <a:p>
            <a:r>
              <a:rPr lang="en-US" b="1" dirty="0" smtClean="0"/>
              <a:t>10 &amp; 11 </a:t>
            </a:r>
            <a:r>
              <a:rPr lang="en-US" dirty="0" smtClean="0"/>
              <a:t>year old children – obesity up by </a:t>
            </a:r>
            <a:r>
              <a:rPr lang="en-US" b="1" dirty="0" smtClean="0"/>
              <a:t>23%</a:t>
            </a:r>
          </a:p>
          <a:p>
            <a:r>
              <a:rPr lang="en-US" dirty="0" smtClean="0"/>
              <a:t>Cost to Country </a:t>
            </a:r>
            <a:r>
              <a:rPr lang="en-US" b="1" dirty="0" smtClean="0"/>
              <a:t>£8 Billion </a:t>
            </a:r>
            <a:r>
              <a:rPr lang="en-US" dirty="0" smtClean="0"/>
              <a:t>(Source NICE &amp; University of Southampton)</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Gear Change </a:t>
            </a:r>
            <a:br>
              <a:rPr lang="en-US" b="1" dirty="0" smtClean="0"/>
            </a:br>
            <a:r>
              <a:rPr lang="en-US" b="1" dirty="0" smtClean="0"/>
              <a:t>A bold vision for cycling and walking </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Gear Change </a:t>
            </a:r>
            <a:br>
              <a:rPr lang="en-US" b="1" dirty="0" smtClean="0"/>
            </a:br>
            <a:r>
              <a:rPr lang="en-US" b="1" dirty="0" smtClean="0"/>
              <a:t>A bold vision for cycling and walking </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In May 2020 the Government announced a commitment to improve cycling and walking facilities in England, committing the sum of </a:t>
            </a:r>
            <a:r>
              <a:rPr lang="en-US" b="1" dirty="0" smtClean="0"/>
              <a:t>£2 billion</a:t>
            </a:r>
            <a:r>
              <a:rPr lang="en-US" dirty="0" smtClean="0"/>
              <a:t> over the length of this Parliament  </a:t>
            </a:r>
          </a:p>
          <a:p>
            <a:r>
              <a:rPr lang="en-US" dirty="0" smtClean="0"/>
              <a:t> That </a:t>
            </a:r>
            <a:r>
              <a:rPr lang="en-US" b="1" dirty="0" smtClean="0"/>
              <a:t>£2 billion </a:t>
            </a:r>
            <a:r>
              <a:rPr lang="en-US" dirty="0" smtClean="0"/>
              <a:t>must be seen in relation to the </a:t>
            </a:r>
            <a:r>
              <a:rPr lang="en-US" b="1" dirty="0" smtClean="0"/>
              <a:t>£24 billion </a:t>
            </a:r>
            <a:r>
              <a:rPr lang="en-US" dirty="0" smtClean="0"/>
              <a:t>which is the amount earmarked for motorways and major A-roads in the Government’s 2020-2025 Roads Investment Statement Strategy for England </a:t>
            </a:r>
          </a:p>
          <a:p>
            <a:r>
              <a:rPr lang="en-US" b="1" dirty="0" smtClean="0"/>
              <a:t>Local Walking and Cycling Infrastructure Plan (LCWIP)</a:t>
            </a:r>
            <a:endParaRPr lang="en-US" b="1"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Gear Change </a:t>
            </a:r>
            <a:br>
              <a:rPr lang="en-US" b="1" dirty="0" smtClean="0"/>
            </a:br>
            <a:r>
              <a:rPr lang="en-US" b="1" dirty="0" smtClean="0"/>
              <a:t>A bold vision for cycling and walking </a:t>
            </a:r>
            <a:endParaRPr lang="en-US" b="1" dirty="0"/>
          </a:p>
        </p:txBody>
      </p:sp>
      <p:sp>
        <p:nvSpPr>
          <p:cNvPr id="3" name="Content Placeholder 2"/>
          <p:cNvSpPr>
            <a:spLocks noGrp="1"/>
          </p:cNvSpPr>
          <p:nvPr>
            <p:ph idx="1"/>
          </p:nvPr>
        </p:nvSpPr>
        <p:spPr/>
        <p:txBody>
          <a:bodyPr>
            <a:normAutofit/>
          </a:bodyPr>
          <a:lstStyle/>
          <a:p>
            <a:r>
              <a:rPr lang="en-US" dirty="0" smtClean="0"/>
              <a:t>Over the course of 2020/21 the Government has provided:</a:t>
            </a:r>
          </a:p>
          <a:p>
            <a:r>
              <a:rPr lang="en-US" b="1" dirty="0" smtClean="0"/>
              <a:t>£200 million </a:t>
            </a:r>
            <a:r>
              <a:rPr lang="en-US" dirty="0" smtClean="0"/>
              <a:t>of revenue funding to local authorities to allow them to deliver a wide range of </a:t>
            </a:r>
            <a:r>
              <a:rPr lang="en-US" dirty="0" err="1" smtClean="0"/>
              <a:t>programmes</a:t>
            </a:r>
            <a:r>
              <a:rPr lang="en-US" dirty="0" smtClean="0"/>
              <a:t> to get more people walking and cycling</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Local Authority</a:t>
            </a:r>
            <a:r>
              <a:rPr lang="en-US" dirty="0" smtClean="0"/>
              <a:t> </a:t>
            </a:r>
            <a:r>
              <a:rPr lang="en-US" b="1" dirty="0" smtClean="0"/>
              <a:t>Allocated Funding 19</a:t>
            </a:r>
            <a:r>
              <a:rPr lang="en-US" b="1" baseline="30000" dirty="0" smtClean="0"/>
              <a:t>th</a:t>
            </a:r>
            <a:r>
              <a:rPr lang="en-US" b="1" dirty="0" smtClean="0"/>
              <a:t> May 2023</a:t>
            </a:r>
            <a:endParaRPr lang="en-US" dirty="0"/>
          </a:p>
        </p:txBody>
      </p:sp>
      <p:graphicFrame>
        <p:nvGraphicFramePr>
          <p:cNvPr id="4" name="Content Placeholder 3"/>
          <p:cNvGraphicFramePr>
            <a:graphicFrameLocks noGrp="1"/>
          </p:cNvGraphicFramePr>
          <p:nvPr>
            <p:ph idx="1"/>
          </p:nvPr>
        </p:nvGraphicFramePr>
        <p:xfrm>
          <a:off x="457200" y="1600200"/>
          <a:ext cx="6586526" cy="3235960"/>
        </p:xfrm>
        <a:graphic>
          <a:graphicData uri="http://schemas.openxmlformats.org/drawingml/2006/table">
            <a:tbl>
              <a:tblPr firstRow="1" bandRow="1">
                <a:tableStyleId>{5C22544A-7EE6-4342-B048-85BDC9FD1C3A}</a:tableStyleId>
              </a:tblPr>
              <a:tblGrid>
                <a:gridCol w="4686304"/>
                <a:gridCol w="1900222"/>
              </a:tblGrid>
              <a:tr h="370840">
                <a:tc>
                  <a:txBody>
                    <a:bodyPr/>
                    <a:lstStyle/>
                    <a:p>
                      <a:r>
                        <a:rPr lang="en-US" b="1" dirty="0" smtClean="0"/>
                        <a:t>Local authority</a:t>
                      </a:r>
                      <a:r>
                        <a:rPr lang="en-US" dirty="0" smtClean="0"/>
                        <a:t> </a:t>
                      </a:r>
                      <a:endParaRPr lang="en-US" dirty="0"/>
                    </a:p>
                  </a:txBody>
                  <a:tcPr/>
                </a:tc>
                <a:tc>
                  <a:txBody>
                    <a:bodyPr/>
                    <a:lstStyle/>
                    <a:p>
                      <a:r>
                        <a:rPr lang="en-US" b="1" dirty="0" smtClean="0"/>
                        <a:t>Allocated funding</a:t>
                      </a:r>
                      <a:r>
                        <a:rPr lang="en-US" dirty="0" smtClean="0"/>
                        <a:t> </a:t>
                      </a:r>
                      <a:endParaRPr lang="en-US" dirty="0"/>
                    </a:p>
                  </a:txBody>
                  <a:tcPr/>
                </a:tc>
              </a:tr>
              <a:tr h="370840">
                <a:tc>
                  <a:txBody>
                    <a:bodyPr/>
                    <a:lstStyle/>
                    <a:p>
                      <a:r>
                        <a:rPr lang="en-US" dirty="0" smtClean="0"/>
                        <a:t>Greater Manchester Combined Authority </a:t>
                      </a:r>
                      <a:endParaRPr lang="en-US" dirty="0"/>
                    </a:p>
                  </a:txBody>
                  <a:tcPr/>
                </a:tc>
                <a:tc>
                  <a:txBody>
                    <a:bodyPr/>
                    <a:lstStyle/>
                    <a:p>
                      <a:r>
                        <a:rPr lang="en-US" dirty="0" smtClean="0"/>
                        <a:t>£23,719,500 </a:t>
                      </a:r>
                      <a:endParaRPr lang="en-US" dirty="0"/>
                    </a:p>
                  </a:txBody>
                  <a:tcPr/>
                </a:tc>
              </a:tr>
              <a:tr h="370840">
                <a:tc>
                  <a:txBody>
                    <a:bodyPr/>
                    <a:lstStyle/>
                    <a:p>
                      <a:r>
                        <a:rPr lang="en-US" b="1" dirty="0" smtClean="0"/>
                        <a:t>Bournemouth, Christchurch and Poole Unitary Authority</a:t>
                      </a:r>
                      <a:r>
                        <a:rPr lang="en-US" dirty="0" smtClean="0"/>
                        <a:t> </a:t>
                      </a:r>
                      <a:endParaRPr lang="en-US" dirty="0"/>
                    </a:p>
                  </a:txBody>
                  <a:tcPr/>
                </a:tc>
                <a:tc>
                  <a:txBody>
                    <a:bodyPr/>
                    <a:lstStyle/>
                    <a:p>
                      <a:r>
                        <a:rPr lang="en-US" b="1" dirty="0" smtClean="0"/>
                        <a:t>£3,780,000</a:t>
                      </a:r>
                      <a:r>
                        <a:rPr lang="en-US" dirty="0" smtClean="0"/>
                        <a:t> </a:t>
                      </a:r>
                      <a:endParaRPr lang="en-US" dirty="0"/>
                    </a:p>
                  </a:txBody>
                  <a:tcPr/>
                </a:tc>
              </a:tr>
              <a:tr h="370840">
                <a:tc>
                  <a:txBody>
                    <a:bodyPr/>
                    <a:lstStyle/>
                    <a:p>
                      <a:r>
                        <a:rPr lang="en-US" b="1" dirty="0" smtClean="0"/>
                        <a:t>Hampshire County Council</a:t>
                      </a:r>
                      <a:r>
                        <a:rPr lang="en-US" dirty="0" smtClean="0"/>
                        <a:t>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£2,477,515</a:t>
                      </a:r>
                      <a:r>
                        <a:rPr lang="en-US" dirty="0" smtClean="0"/>
                        <a:t>    </a:t>
                      </a:r>
                      <a:endParaRPr lang="en-US" b="1" dirty="0" smtClean="0"/>
                    </a:p>
                  </a:txBody>
                  <a:tcPr/>
                </a:tc>
              </a:tr>
              <a:tr h="370840">
                <a:tc>
                  <a:txBody>
                    <a:bodyPr/>
                    <a:lstStyle/>
                    <a:p>
                      <a:r>
                        <a:rPr lang="en-US" b="1" dirty="0" smtClean="0"/>
                        <a:t>Dorset Unitary Authority</a:t>
                      </a:r>
                      <a:endParaRPr lang="en-US" b="1" dirty="0"/>
                    </a:p>
                  </a:txBody>
                  <a:tcPr/>
                </a:tc>
                <a:tc>
                  <a:txBody>
                    <a:bodyPr/>
                    <a:lstStyle/>
                    <a:p>
                      <a:r>
                        <a:rPr lang="en-US" b="1" dirty="0" smtClean="0"/>
                        <a:t>£1,978,000</a:t>
                      </a:r>
                      <a:endParaRPr lang="en-US" b="1" dirty="0"/>
                    </a:p>
                  </a:txBody>
                  <a:tcPr/>
                </a:tc>
              </a:tr>
              <a:tr h="370840">
                <a:tc>
                  <a:txBody>
                    <a:bodyPr/>
                    <a:lstStyle/>
                    <a:p>
                      <a:r>
                        <a:rPr lang="en-US" b="1" dirty="0" smtClean="0"/>
                        <a:t>Wiltshire Unitary Authority </a:t>
                      </a:r>
                      <a:endParaRPr lang="en-US" b="1" dirty="0"/>
                    </a:p>
                  </a:txBody>
                  <a:tcPr/>
                </a:tc>
                <a:tc>
                  <a:txBody>
                    <a:bodyPr/>
                    <a:lstStyle/>
                    <a:p>
                      <a:r>
                        <a:rPr lang="en-US" b="1" dirty="0" smtClean="0"/>
                        <a:t>    £978,000</a:t>
                      </a:r>
                      <a:endParaRPr lang="en-US" b="1" dirty="0"/>
                    </a:p>
                  </a:txBody>
                  <a:tcPr/>
                </a:tc>
              </a:tr>
              <a:tr h="370840">
                <a:tc>
                  <a:txBody>
                    <a:bodyPr/>
                    <a:lstStyle/>
                    <a:p>
                      <a:r>
                        <a:rPr lang="en-US" b="1" dirty="0" smtClean="0"/>
                        <a:t>Isle of Wight Unitary Authority</a:t>
                      </a:r>
                      <a:endParaRPr lang="en-US" b="1" dirty="0"/>
                    </a:p>
                  </a:txBody>
                  <a:tcPr/>
                </a:tc>
                <a:tc>
                  <a:txBody>
                    <a:bodyPr/>
                    <a:lstStyle/>
                    <a:p>
                      <a:r>
                        <a:rPr lang="en-US" b="1" dirty="0" smtClean="0"/>
                        <a:t>    £700,000</a:t>
                      </a:r>
                      <a:endParaRPr lang="en-US" b="1" dirty="0"/>
                    </a:p>
                  </a:txBody>
                  <a:tcPr/>
                </a:tc>
              </a:tr>
              <a:tr h="370840">
                <a:tc>
                  <a:txBody>
                    <a:bodyPr/>
                    <a:lstStyle/>
                    <a:p>
                      <a:r>
                        <a:rPr lang="en-US" b="1" dirty="0" smtClean="0"/>
                        <a:t>Portsmouth Unitary Authority </a:t>
                      </a:r>
                      <a:endParaRPr lang="en-US" b="1" dirty="0"/>
                    </a:p>
                  </a:txBody>
                  <a:tcPr/>
                </a:tc>
                <a:tc>
                  <a:txBody>
                    <a:bodyPr/>
                    <a:lstStyle/>
                    <a:p>
                      <a:r>
                        <a:rPr lang="en-US" b="1" dirty="0" smtClean="0"/>
                        <a:t>    £653,000</a:t>
                      </a:r>
                      <a:endParaRPr lang="en-US" b="1" dirty="0"/>
                    </a:p>
                  </a:txBody>
                  <a:tcPr/>
                </a:tc>
              </a:tr>
            </a:tbl>
          </a:graphicData>
        </a:graphic>
      </p:graphicFrame>
      <p:sp>
        <p:nvSpPr>
          <p:cNvPr id="6" name="Rectangle 5"/>
          <p:cNvSpPr/>
          <p:nvPr/>
        </p:nvSpPr>
        <p:spPr>
          <a:xfrm>
            <a:off x="428596" y="4929198"/>
            <a:ext cx="8429684" cy="1938992"/>
          </a:xfrm>
          <a:prstGeom prst="rect">
            <a:avLst/>
          </a:prstGeom>
        </p:spPr>
        <p:txBody>
          <a:bodyPr wrap="square">
            <a:spAutoFit/>
          </a:bodyPr>
          <a:lstStyle/>
          <a:p>
            <a:r>
              <a:rPr lang="en-US" sz="2400" dirty="0" smtClean="0"/>
              <a:t>The total of funding allocated by the government was </a:t>
            </a:r>
            <a:r>
              <a:rPr lang="en-US" sz="2400" b="1" dirty="0" smtClean="0"/>
              <a:t>£191,975,432</a:t>
            </a:r>
            <a:r>
              <a:rPr lang="en-US" sz="2400" dirty="0" smtClean="0"/>
              <a:t>.  Hampshire has been allocated </a:t>
            </a:r>
            <a:r>
              <a:rPr lang="en-US" sz="2400" b="1" dirty="0" smtClean="0"/>
              <a:t>1.29%</a:t>
            </a:r>
            <a:r>
              <a:rPr lang="en-US" sz="2400" dirty="0" smtClean="0"/>
              <a:t> of the total and is </a:t>
            </a:r>
            <a:r>
              <a:rPr lang="en-US" sz="2400" b="1" dirty="0" smtClean="0"/>
              <a:t>18</a:t>
            </a:r>
            <a:r>
              <a:rPr lang="en-US" sz="2400" b="1" baseline="30000" dirty="0" smtClean="0"/>
              <a:t>th</a:t>
            </a:r>
            <a:r>
              <a:rPr lang="en-US" sz="2400" dirty="0" smtClean="0"/>
              <a:t> county from the top.  Hampshire is </a:t>
            </a:r>
            <a:r>
              <a:rPr lang="en-US" sz="2400" b="1" dirty="0" smtClean="0"/>
              <a:t>42</a:t>
            </a:r>
            <a:r>
              <a:rPr lang="en-US" sz="2400" b="1" baseline="30000" dirty="0" smtClean="0"/>
              <a:t>nd</a:t>
            </a:r>
            <a:r>
              <a:rPr lang="en-US" sz="2400" dirty="0" smtClean="0"/>
              <a:t> when comparing funding per head of population </a:t>
            </a:r>
            <a:r>
              <a:rPr lang="en-US" sz="2400" b="1" dirty="0" smtClean="0"/>
              <a:t>(BCP 20 mph proposals) </a:t>
            </a:r>
            <a:endParaRPr lang="en-US" sz="2400" b="1"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857256"/>
          </a:xfrm>
        </p:spPr>
        <p:txBody>
          <a:bodyPr>
            <a:noAutofit/>
          </a:bodyPr>
          <a:lstStyle/>
          <a:p>
            <a:r>
              <a:rPr lang="en-US" sz="4000" b="1" dirty="0" smtClean="0"/>
              <a:t>Local Authority</a:t>
            </a:r>
            <a:r>
              <a:rPr lang="en-US" sz="4000" dirty="0" smtClean="0"/>
              <a:t> </a:t>
            </a:r>
            <a:r>
              <a:rPr lang="en-US" sz="4000" b="1" dirty="0" smtClean="0"/>
              <a:t>Allocated Funding 19</a:t>
            </a:r>
            <a:r>
              <a:rPr lang="en-US" sz="4000" b="1" baseline="30000" dirty="0" smtClean="0"/>
              <a:t>th</a:t>
            </a:r>
            <a:r>
              <a:rPr lang="en-US" sz="4000" b="1" dirty="0" smtClean="0"/>
              <a:t> May 2023</a:t>
            </a:r>
            <a:endParaRPr lang="en-US" sz="4000" dirty="0"/>
          </a:p>
        </p:txBody>
      </p:sp>
      <p:graphicFrame>
        <p:nvGraphicFramePr>
          <p:cNvPr id="4" name="Content Placeholder 3"/>
          <p:cNvGraphicFramePr>
            <a:graphicFrameLocks noGrp="1"/>
          </p:cNvGraphicFramePr>
          <p:nvPr>
            <p:ph idx="1"/>
          </p:nvPr>
        </p:nvGraphicFramePr>
        <p:xfrm>
          <a:off x="357158" y="1214422"/>
          <a:ext cx="7758138" cy="4683760"/>
        </p:xfrm>
        <a:graphic>
          <a:graphicData uri="http://schemas.openxmlformats.org/drawingml/2006/table">
            <a:tbl>
              <a:tblPr firstRow="1" bandRow="1">
                <a:tableStyleId>{5C22544A-7EE6-4342-B048-85BDC9FD1C3A}</a:tableStyleId>
              </a:tblPr>
              <a:tblGrid>
                <a:gridCol w="3071834"/>
                <a:gridCol w="1500198"/>
                <a:gridCol w="1071570"/>
                <a:gridCol w="1000132"/>
                <a:gridCol w="1114404"/>
              </a:tblGrid>
              <a:tr h="370840">
                <a:tc>
                  <a:txBody>
                    <a:bodyPr/>
                    <a:lstStyle/>
                    <a:p>
                      <a:r>
                        <a:rPr lang="en-US" b="1" dirty="0" smtClean="0"/>
                        <a:t>Local authority</a:t>
                      </a:r>
                      <a:r>
                        <a:rPr lang="en-US" dirty="0" smtClean="0"/>
                        <a:t> </a:t>
                      </a:r>
                      <a:endParaRPr lang="en-US" dirty="0"/>
                    </a:p>
                  </a:txBody>
                  <a:tcPr/>
                </a:tc>
                <a:tc>
                  <a:txBody>
                    <a:bodyPr/>
                    <a:lstStyle/>
                    <a:p>
                      <a:r>
                        <a:rPr lang="en-US" b="1" dirty="0" smtClean="0"/>
                        <a:t>Allocated funding</a:t>
                      </a:r>
                      <a:r>
                        <a:rPr lang="en-US" dirty="0" smtClean="0"/>
                        <a:t> </a:t>
                      </a:r>
                      <a:endParaRPr lang="en-US" dirty="0"/>
                    </a:p>
                  </a:txBody>
                  <a:tcPr/>
                </a:tc>
                <a:tc>
                  <a:txBody>
                    <a:bodyPr/>
                    <a:lstStyle/>
                    <a:p>
                      <a:r>
                        <a:rPr lang="en-GB" sz="1200" kern="150" dirty="0">
                          <a:latin typeface="Liberation Serif"/>
                          <a:ea typeface="NSimSun"/>
                          <a:cs typeface="Lucida Sans"/>
                        </a:rPr>
                        <a:t>Population</a:t>
                      </a:r>
                    </a:p>
                  </a:txBody>
                  <a:tcPr marL="34925" marR="34925" marT="34925" marB="34925"/>
                </a:tc>
                <a:tc>
                  <a:txBody>
                    <a:bodyPr/>
                    <a:lstStyle/>
                    <a:p>
                      <a:r>
                        <a:rPr lang="en-GB" sz="1200" b="1" kern="150" dirty="0">
                          <a:latin typeface="Liberation Serif"/>
                          <a:ea typeface="NSimSun"/>
                          <a:cs typeface="Lucida Sans"/>
                        </a:rPr>
                        <a:t>£’s allocated per person</a:t>
                      </a:r>
                      <a:endParaRPr lang="en-GB" sz="1200" kern="150" dirty="0">
                        <a:latin typeface="Liberation Serif"/>
                        <a:ea typeface="NSimSun"/>
                        <a:cs typeface="Lucida Sans"/>
                      </a:endParaRPr>
                    </a:p>
                  </a:txBody>
                  <a:tcPr marL="34925" marR="34925" marT="34925" marB="34925"/>
                </a:tc>
                <a:tc>
                  <a:txBody>
                    <a:bodyPr/>
                    <a:lstStyle/>
                    <a:p>
                      <a:r>
                        <a:rPr lang="en-GB" sz="1200" kern="150" dirty="0">
                          <a:latin typeface="Liberation Serif"/>
                          <a:ea typeface="NSimSun"/>
                          <a:cs typeface="Lucida Sans"/>
                        </a:rPr>
                        <a:t>Position ranked out of 66 LA’s</a:t>
                      </a:r>
                    </a:p>
                  </a:txBody>
                  <a:tcPr marL="34925" marR="34925" marT="34925" marB="34925"/>
                </a:tc>
              </a:tr>
              <a:tr h="370840">
                <a:tc>
                  <a:txBody>
                    <a:bodyPr/>
                    <a:lstStyle/>
                    <a:p>
                      <a:r>
                        <a:rPr lang="en-US" dirty="0" smtClean="0"/>
                        <a:t>Greater Manchester Combined Authority </a:t>
                      </a:r>
                      <a:endParaRPr lang="en-US" dirty="0"/>
                    </a:p>
                  </a:txBody>
                  <a:tcPr/>
                </a:tc>
                <a:tc>
                  <a:txBody>
                    <a:bodyPr/>
                    <a:lstStyle/>
                    <a:p>
                      <a:r>
                        <a:rPr lang="en-US" b="1" dirty="0" smtClean="0"/>
                        <a:t>£23,719,500 </a:t>
                      </a:r>
                      <a:endParaRPr lang="en-US" b="1" dirty="0"/>
                    </a:p>
                  </a:txBody>
                  <a:tcPr/>
                </a:tc>
                <a:tc>
                  <a:txBody>
                    <a:bodyPr/>
                    <a:lstStyle/>
                    <a:p>
                      <a:r>
                        <a:rPr lang="en-US" dirty="0" smtClean="0"/>
                        <a:t>2,910,000</a:t>
                      </a:r>
                      <a:endParaRPr lang="en-US" dirty="0"/>
                    </a:p>
                  </a:txBody>
                  <a:tcPr marL="34925" marR="34925" marT="34925" marB="34925"/>
                </a:tc>
                <a:tc>
                  <a:txBody>
                    <a:bodyPr/>
                    <a:lstStyle/>
                    <a:p>
                      <a:pPr algn="ctr"/>
                      <a:r>
                        <a:rPr lang="en-US" b="1" dirty="0" smtClean="0"/>
                        <a:t>£8.15</a:t>
                      </a:r>
                      <a:endParaRPr lang="en-US" b="1" dirty="0"/>
                    </a:p>
                  </a:txBody>
                  <a:tcPr marL="34925" marR="34925" marT="34925" marB="34925"/>
                </a:tc>
                <a:tc>
                  <a:txBody>
                    <a:bodyPr/>
                    <a:lstStyle/>
                    <a:p>
                      <a:endParaRPr lang="en-US" dirty="0"/>
                    </a:p>
                  </a:txBody>
                  <a:tcPr marL="34925" marR="34925" marT="34925" marB="34925"/>
                </a:tc>
              </a:tr>
              <a:tr h="370840">
                <a:tc>
                  <a:txBody>
                    <a:bodyPr/>
                    <a:lstStyle/>
                    <a:p>
                      <a:r>
                        <a:rPr lang="en-US" b="1" dirty="0" smtClean="0"/>
                        <a:t>Bournemouth, Christchurch and Poole Unitary Authority</a:t>
                      </a:r>
                      <a:r>
                        <a:rPr lang="en-US" dirty="0" smtClean="0"/>
                        <a:t> </a:t>
                      </a:r>
                      <a:endParaRPr lang="en-US" dirty="0"/>
                    </a:p>
                  </a:txBody>
                  <a:tcPr/>
                </a:tc>
                <a:tc>
                  <a:txBody>
                    <a:bodyPr/>
                    <a:lstStyle/>
                    <a:p>
                      <a:r>
                        <a:rPr lang="en-US" b="1" dirty="0" smtClean="0"/>
                        <a:t>£3,780,000</a:t>
                      </a:r>
                      <a:r>
                        <a:rPr lang="en-US" dirty="0" smtClean="0"/>
                        <a:t> </a:t>
                      </a:r>
                      <a:endParaRPr lang="en-US" dirty="0"/>
                    </a:p>
                  </a:txBody>
                  <a:tcPr/>
                </a:tc>
                <a:tc>
                  <a:txBody>
                    <a:bodyPr/>
                    <a:lstStyle/>
                    <a:p>
                      <a:r>
                        <a:rPr lang="en-GB" sz="1800" kern="150" dirty="0">
                          <a:latin typeface="+mn-lt"/>
                          <a:ea typeface="NSimSun"/>
                          <a:cs typeface="Lucida Sans"/>
                        </a:rPr>
                        <a:t>    400,300</a:t>
                      </a:r>
                    </a:p>
                  </a:txBody>
                  <a:tcPr marL="34925" marR="34925" marT="34925" marB="34925"/>
                </a:tc>
                <a:tc>
                  <a:txBody>
                    <a:bodyPr/>
                    <a:lstStyle/>
                    <a:p>
                      <a:pPr algn="ctr"/>
                      <a:r>
                        <a:rPr lang="en-GB" sz="1800" b="1" kern="150" dirty="0">
                          <a:latin typeface="+mn-lt"/>
                          <a:ea typeface="NSimSun"/>
                          <a:cs typeface="Lucida Sans"/>
                        </a:rPr>
                        <a:t>£9.44</a:t>
                      </a:r>
                      <a:endParaRPr lang="en-GB" sz="1800" kern="150" dirty="0">
                        <a:latin typeface="+mn-lt"/>
                        <a:ea typeface="NSimSun"/>
                        <a:cs typeface="Lucida Sans"/>
                      </a:endParaRPr>
                    </a:p>
                  </a:txBody>
                  <a:tcPr marL="34925" marR="34925" marT="34925" marB="34925"/>
                </a:tc>
                <a:tc>
                  <a:txBody>
                    <a:bodyPr/>
                    <a:lstStyle/>
                    <a:p>
                      <a:pPr algn="ctr"/>
                      <a:r>
                        <a:rPr lang="en-GB" sz="1800" kern="150" dirty="0">
                          <a:latin typeface="+mn-lt"/>
                          <a:ea typeface="NSimSun"/>
                          <a:cs typeface="Lucida Sans"/>
                        </a:rPr>
                        <a:t>4th</a:t>
                      </a:r>
                    </a:p>
                  </a:txBody>
                  <a:tcPr marL="34925" marR="34925" marT="34925" marB="34925"/>
                </a:tc>
              </a:tr>
              <a:tr h="370840">
                <a:tc>
                  <a:txBody>
                    <a:bodyPr/>
                    <a:lstStyle/>
                    <a:p>
                      <a:r>
                        <a:rPr lang="en-US" b="1" dirty="0" smtClean="0"/>
                        <a:t>Hampshire County Council</a:t>
                      </a:r>
                      <a:r>
                        <a:rPr lang="en-US" dirty="0" smtClean="0"/>
                        <a:t>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£2,477,515</a:t>
                      </a:r>
                      <a:r>
                        <a:rPr lang="en-US" dirty="0" smtClean="0"/>
                        <a:t>    </a:t>
                      </a:r>
                      <a:endParaRPr lang="en-US" b="1" dirty="0" smtClean="0"/>
                    </a:p>
                  </a:txBody>
                  <a:tcPr/>
                </a:tc>
                <a:tc>
                  <a:txBody>
                    <a:bodyPr/>
                    <a:lstStyle/>
                    <a:p>
                      <a:r>
                        <a:rPr lang="en-GB" sz="1800" kern="150" dirty="0">
                          <a:latin typeface="+mn-lt"/>
                          <a:ea typeface="NSimSun"/>
                          <a:cs typeface="Lucida Sans"/>
                        </a:rPr>
                        <a:t> 1,400,900</a:t>
                      </a:r>
                    </a:p>
                  </a:txBody>
                  <a:tcPr marL="34925" marR="34925" marT="34925" marB="34925"/>
                </a:tc>
                <a:tc>
                  <a:txBody>
                    <a:bodyPr/>
                    <a:lstStyle/>
                    <a:p>
                      <a:pPr algn="ctr"/>
                      <a:r>
                        <a:rPr lang="en-GB" sz="1800" b="1" kern="150">
                          <a:latin typeface="+mn-lt"/>
                          <a:ea typeface="NSimSun"/>
                          <a:cs typeface="Lucida Sans"/>
                        </a:rPr>
                        <a:t>£1.77</a:t>
                      </a:r>
                      <a:endParaRPr lang="en-GB" sz="1800" kern="150">
                        <a:latin typeface="+mn-lt"/>
                        <a:ea typeface="NSimSun"/>
                        <a:cs typeface="Lucida Sans"/>
                      </a:endParaRPr>
                    </a:p>
                  </a:txBody>
                  <a:tcPr marL="34925" marR="34925" marT="34925" marB="34925"/>
                </a:tc>
                <a:tc>
                  <a:txBody>
                    <a:bodyPr/>
                    <a:lstStyle/>
                    <a:p>
                      <a:pPr algn="ctr"/>
                      <a:r>
                        <a:rPr lang="en-GB" sz="1800" kern="150" dirty="0">
                          <a:latin typeface="+mn-lt"/>
                          <a:ea typeface="NSimSun"/>
                          <a:cs typeface="Lucida Sans"/>
                        </a:rPr>
                        <a:t>42nd</a:t>
                      </a:r>
                    </a:p>
                  </a:txBody>
                  <a:tcPr marL="34925" marR="34925" marT="34925" marB="34925"/>
                </a:tc>
              </a:tr>
              <a:tr h="370840">
                <a:tc>
                  <a:txBody>
                    <a:bodyPr/>
                    <a:lstStyle/>
                    <a:p>
                      <a:r>
                        <a:rPr lang="en-US" b="1" dirty="0" smtClean="0"/>
                        <a:t>Dorset Unitary Authority</a:t>
                      </a:r>
                      <a:endParaRPr lang="en-US" b="1" dirty="0"/>
                    </a:p>
                  </a:txBody>
                  <a:tcPr/>
                </a:tc>
                <a:tc>
                  <a:txBody>
                    <a:bodyPr/>
                    <a:lstStyle/>
                    <a:p>
                      <a:r>
                        <a:rPr lang="en-US" b="1" dirty="0" smtClean="0"/>
                        <a:t>£1,978,000</a:t>
                      </a:r>
                      <a:endParaRPr lang="en-US" b="1" dirty="0"/>
                    </a:p>
                  </a:txBody>
                  <a:tcPr/>
                </a:tc>
                <a:tc>
                  <a:txBody>
                    <a:bodyPr/>
                    <a:lstStyle/>
                    <a:p>
                      <a:r>
                        <a:rPr lang="en-GB" sz="1800" kern="150" dirty="0">
                          <a:latin typeface="+mn-lt"/>
                          <a:ea typeface="NSimSun"/>
                          <a:cs typeface="Lucida Sans"/>
                        </a:rPr>
                        <a:t>    379,600</a:t>
                      </a:r>
                    </a:p>
                  </a:txBody>
                  <a:tcPr marL="34925" marR="34925" marT="34925" marB="34925"/>
                </a:tc>
                <a:tc>
                  <a:txBody>
                    <a:bodyPr/>
                    <a:lstStyle/>
                    <a:p>
                      <a:pPr algn="ctr"/>
                      <a:r>
                        <a:rPr lang="en-GB" sz="1800" b="1" kern="150">
                          <a:latin typeface="+mn-lt"/>
                          <a:ea typeface="NSimSun"/>
                          <a:cs typeface="Lucida Sans"/>
                        </a:rPr>
                        <a:t>£5.21</a:t>
                      </a:r>
                      <a:endParaRPr lang="en-GB" sz="1800" kern="150">
                        <a:latin typeface="+mn-lt"/>
                        <a:ea typeface="NSimSun"/>
                        <a:cs typeface="Lucida Sans"/>
                      </a:endParaRPr>
                    </a:p>
                  </a:txBody>
                  <a:tcPr marL="34925" marR="34925" marT="34925" marB="34925"/>
                </a:tc>
                <a:tc>
                  <a:txBody>
                    <a:bodyPr/>
                    <a:lstStyle/>
                    <a:p>
                      <a:pPr algn="ctr"/>
                      <a:r>
                        <a:rPr lang="en-GB" sz="1800" kern="150" dirty="0">
                          <a:latin typeface="+mn-lt"/>
                          <a:ea typeface="NSimSun"/>
                          <a:cs typeface="Lucida Sans"/>
                        </a:rPr>
                        <a:t>15th</a:t>
                      </a:r>
                    </a:p>
                  </a:txBody>
                  <a:tcPr marL="34925" marR="34925" marT="34925" marB="34925"/>
                </a:tc>
              </a:tr>
              <a:tr h="370840">
                <a:tc>
                  <a:txBody>
                    <a:bodyPr/>
                    <a:lstStyle/>
                    <a:p>
                      <a:r>
                        <a:rPr lang="en-US" b="1" dirty="0" smtClean="0"/>
                        <a:t>Wiltshire Unitary Authority </a:t>
                      </a:r>
                      <a:endParaRPr lang="en-US" b="1" dirty="0"/>
                    </a:p>
                  </a:txBody>
                  <a:tcPr/>
                </a:tc>
                <a:tc>
                  <a:txBody>
                    <a:bodyPr/>
                    <a:lstStyle/>
                    <a:p>
                      <a:r>
                        <a:rPr lang="en-US" b="1" dirty="0" smtClean="0"/>
                        <a:t>    £978,000</a:t>
                      </a:r>
                      <a:endParaRPr lang="en-US" b="1" dirty="0"/>
                    </a:p>
                  </a:txBody>
                  <a:tcPr/>
                </a:tc>
                <a:tc>
                  <a:txBody>
                    <a:bodyPr/>
                    <a:lstStyle/>
                    <a:p>
                      <a:r>
                        <a:rPr lang="en-GB" sz="1800" b="1" kern="150" dirty="0" smtClean="0">
                          <a:latin typeface="+mn-lt"/>
                          <a:ea typeface="NSimSun"/>
                          <a:cs typeface="Lucida Sans"/>
                        </a:rPr>
                        <a:t>    </a:t>
                      </a:r>
                      <a:r>
                        <a:rPr lang="en-GB" sz="1800" b="0" kern="150" dirty="0" smtClean="0">
                          <a:latin typeface="+mn-lt"/>
                          <a:ea typeface="NSimSun"/>
                          <a:cs typeface="Lucida Sans"/>
                        </a:rPr>
                        <a:t>726,950</a:t>
                      </a:r>
                      <a:endParaRPr lang="en-GB" sz="1800" b="0" kern="150" dirty="0">
                        <a:latin typeface="+mn-lt"/>
                        <a:ea typeface="NSimSun"/>
                        <a:cs typeface="Lucida Sans"/>
                      </a:endParaRPr>
                    </a:p>
                  </a:txBody>
                  <a:tcPr marL="34925" marR="34925" marT="34925" marB="34925"/>
                </a:tc>
                <a:tc>
                  <a:txBody>
                    <a:bodyPr/>
                    <a:lstStyle/>
                    <a:p>
                      <a:pPr algn="ctr"/>
                      <a:r>
                        <a:rPr lang="en-GB" sz="1800" b="1" kern="150" dirty="0" smtClean="0">
                          <a:latin typeface="+mn-lt"/>
                          <a:ea typeface="NSimSun"/>
                          <a:cs typeface="Lucida Sans"/>
                        </a:rPr>
                        <a:t>£1.35</a:t>
                      </a:r>
                      <a:endParaRPr lang="en-GB" sz="1800" b="1" kern="150" dirty="0">
                        <a:latin typeface="+mn-lt"/>
                        <a:ea typeface="NSimSun"/>
                        <a:cs typeface="Lucida Sans"/>
                      </a:endParaRPr>
                    </a:p>
                  </a:txBody>
                  <a:tcPr marL="34925" marR="34925" marT="34925" marB="34925"/>
                </a:tc>
                <a:tc>
                  <a:txBody>
                    <a:bodyPr/>
                    <a:lstStyle/>
                    <a:p>
                      <a:pPr algn="ctr"/>
                      <a:endParaRPr lang="en-GB" sz="1800" kern="150" dirty="0">
                        <a:latin typeface="+mn-lt"/>
                        <a:ea typeface="NSimSun"/>
                        <a:cs typeface="Lucida Sans"/>
                      </a:endParaRPr>
                    </a:p>
                  </a:txBody>
                  <a:tcPr marL="34925" marR="34925" marT="34925" marB="34925"/>
                </a:tc>
              </a:tr>
              <a:tr h="370840">
                <a:tc>
                  <a:txBody>
                    <a:bodyPr/>
                    <a:lstStyle/>
                    <a:p>
                      <a:r>
                        <a:rPr lang="en-GB" sz="1800" b="1" kern="1200" dirty="0" smtClean="0">
                          <a:solidFill>
                            <a:schemeClr val="dk1"/>
                          </a:solidFill>
                          <a:latin typeface="+mn-lt"/>
                          <a:ea typeface="+mn-ea"/>
                          <a:cs typeface="+mn-cs"/>
                        </a:rPr>
                        <a:t>Southampton Unitary Authority</a:t>
                      </a:r>
                      <a:endParaRPr lang="en-US" b="1" dirty="0"/>
                    </a:p>
                  </a:txBody>
                  <a:tcPr/>
                </a:tc>
                <a:tc>
                  <a:txBody>
                    <a:bodyPr/>
                    <a:lstStyle/>
                    <a:p>
                      <a:r>
                        <a:rPr lang="en-GB" sz="1800" kern="150" dirty="0">
                          <a:latin typeface="Calibri" pitchFamily="34" charset="0"/>
                          <a:ea typeface="NSimSun"/>
                          <a:cs typeface="Calibri" pitchFamily="34" charset="0"/>
                        </a:rPr>
                        <a:t>   </a:t>
                      </a:r>
                      <a:r>
                        <a:rPr lang="en-GB" sz="1800" kern="150" dirty="0" smtClean="0">
                          <a:latin typeface="Calibri" pitchFamily="34" charset="0"/>
                          <a:ea typeface="NSimSun"/>
                          <a:cs typeface="Calibri" pitchFamily="34" charset="0"/>
                        </a:rPr>
                        <a:t>  </a:t>
                      </a:r>
                      <a:r>
                        <a:rPr lang="en-GB" sz="1800" b="1" kern="150" dirty="0" smtClean="0">
                          <a:latin typeface="Calibri" pitchFamily="34" charset="0"/>
                          <a:ea typeface="NSimSun"/>
                          <a:cs typeface="Calibri" pitchFamily="34" charset="0"/>
                        </a:rPr>
                        <a:t>£</a:t>
                      </a:r>
                      <a:r>
                        <a:rPr lang="en-GB" sz="1800" b="1" kern="150" dirty="0">
                          <a:latin typeface="Calibri" pitchFamily="34" charset="0"/>
                          <a:ea typeface="NSimSun"/>
                          <a:cs typeface="Calibri" pitchFamily="34" charset="0"/>
                        </a:rPr>
                        <a:t>814,484</a:t>
                      </a:r>
                    </a:p>
                  </a:txBody>
                  <a:tcPr marL="34925" marR="34925" marT="34925" marB="34925"/>
                </a:tc>
                <a:tc>
                  <a:txBody>
                    <a:bodyPr/>
                    <a:lstStyle/>
                    <a:p>
                      <a:r>
                        <a:rPr lang="en-GB" sz="1800" kern="150" dirty="0">
                          <a:latin typeface="+mn-lt"/>
                          <a:ea typeface="NSimSun"/>
                          <a:cs typeface="Calibri" pitchFamily="34" charset="0"/>
                        </a:rPr>
                        <a:t>    249,000</a:t>
                      </a:r>
                    </a:p>
                  </a:txBody>
                  <a:tcPr marL="34925" marR="34925" marT="34925" marB="34925"/>
                </a:tc>
                <a:tc>
                  <a:txBody>
                    <a:bodyPr/>
                    <a:lstStyle/>
                    <a:p>
                      <a:pPr algn="ctr"/>
                      <a:r>
                        <a:rPr lang="en-GB" sz="1800" b="1" kern="150" dirty="0">
                          <a:latin typeface="+mn-lt"/>
                          <a:ea typeface="NSimSun"/>
                          <a:cs typeface="Calibri" pitchFamily="34" charset="0"/>
                        </a:rPr>
                        <a:t>£3.27</a:t>
                      </a:r>
                      <a:endParaRPr lang="en-GB" sz="1800" kern="150" dirty="0">
                        <a:latin typeface="+mn-lt"/>
                        <a:ea typeface="NSimSun"/>
                        <a:cs typeface="Calibri" pitchFamily="34" charset="0"/>
                      </a:endParaRPr>
                    </a:p>
                  </a:txBody>
                  <a:tcPr marL="34925" marR="34925" marT="34925" marB="34925"/>
                </a:tc>
                <a:tc>
                  <a:txBody>
                    <a:bodyPr/>
                    <a:lstStyle/>
                    <a:p>
                      <a:pPr algn="ctr"/>
                      <a:r>
                        <a:rPr lang="en-GB" sz="1800" kern="150" dirty="0">
                          <a:latin typeface="+mn-lt"/>
                          <a:ea typeface="NSimSun"/>
                          <a:cs typeface="Calibri" pitchFamily="34" charset="0"/>
                        </a:rPr>
                        <a:t>28</a:t>
                      </a:r>
                      <a:r>
                        <a:rPr lang="en-GB" sz="1800" kern="150" baseline="30000" dirty="0">
                          <a:latin typeface="+mn-lt"/>
                          <a:ea typeface="NSimSun"/>
                          <a:cs typeface="Calibri" pitchFamily="34" charset="0"/>
                        </a:rPr>
                        <a:t>th</a:t>
                      </a:r>
                      <a:endParaRPr lang="en-GB" sz="1800" kern="150" dirty="0">
                        <a:latin typeface="+mn-lt"/>
                        <a:ea typeface="NSimSun"/>
                        <a:cs typeface="Calibri" pitchFamily="34" charset="0"/>
                      </a:endParaRPr>
                    </a:p>
                  </a:txBody>
                  <a:tcPr marL="34925" marR="34925" marT="34925" marB="34925"/>
                </a:tc>
              </a:tr>
              <a:tr h="370840">
                <a:tc>
                  <a:txBody>
                    <a:bodyPr/>
                    <a:lstStyle/>
                    <a:p>
                      <a:r>
                        <a:rPr lang="en-US" b="1" dirty="0" smtClean="0"/>
                        <a:t>Isle of Wight Unitary Authority</a:t>
                      </a:r>
                      <a:endParaRPr lang="en-US" b="1" dirty="0"/>
                    </a:p>
                  </a:txBody>
                  <a:tcPr/>
                </a:tc>
                <a:tc>
                  <a:txBody>
                    <a:bodyPr/>
                    <a:lstStyle/>
                    <a:p>
                      <a:r>
                        <a:rPr lang="en-US" b="1" dirty="0" smtClean="0"/>
                        <a:t>    £700,000</a:t>
                      </a:r>
                      <a:endParaRPr lang="en-US" b="1" dirty="0"/>
                    </a:p>
                  </a:txBody>
                  <a:tcPr/>
                </a:tc>
                <a:tc>
                  <a:txBody>
                    <a:bodyPr/>
                    <a:lstStyle/>
                    <a:p>
                      <a:r>
                        <a:rPr lang="en-GB" sz="1800" kern="150" dirty="0">
                          <a:latin typeface="+mn-lt"/>
                          <a:ea typeface="NSimSun"/>
                          <a:cs typeface="Lucida Sans"/>
                        </a:rPr>
                        <a:t>    142,400</a:t>
                      </a:r>
                    </a:p>
                  </a:txBody>
                  <a:tcPr marL="34925" marR="34925" marT="34925" marB="34925"/>
                </a:tc>
                <a:tc>
                  <a:txBody>
                    <a:bodyPr/>
                    <a:lstStyle/>
                    <a:p>
                      <a:pPr algn="ctr"/>
                      <a:r>
                        <a:rPr lang="en-GB" sz="1800" b="1" kern="150" dirty="0">
                          <a:latin typeface="+mn-lt"/>
                          <a:ea typeface="NSimSun"/>
                          <a:cs typeface="Lucida Sans"/>
                        </a:rPr>
                        <a:t>£4.99</a:t>
                      </a:r>
                      <a:endParaRPr lang="en-GB" sz="1800" kern="150" dirty="0">
                        <a:latin typeface="+mn-lt"/>
                        <a:ea typeface="NSimSun"/>
                        <a:cs typeface="Lucida Sans"/>
                      </a:endParaRPr>
                    </a:p>
                  </a:txBody>
                  <a:tcPr marL="34925" marR="34925" marT="34925" marB="34925"/>
                </a:tc>
                <a:tc>
                  <a:txBody>
                    <a:bodyPr/>
                    <a:lstStyle/>
                    <a:p>
                      <a:pPr algn="ctr"/>
                      <a:r>
                        <a:rPr lang="en-GB" sz="1800" kern="150" dirty="0">
                          <a:latin typeface="+mn-lt"/>
                          <a:ea typeface="NSimSun"/>
                          <a:cs typeface="Lucida Sans"/>
                        </a:rPr>
                        <a:t>16th</a:t>
                      </a:r>
                    </a:p>
                  </a:txBody>
                  <a:tcPr marL="34925" marR="34925" marT="34925" marB="34925"/>
                </a:tc>
              </a:tr>
              <a:tr h="370840">
                <a:tc>
                  <a:txBody>
                    <a:bodyPr/>
                    <a:lstStyle/>
                    <a:p>
                      <a:r>
                        <a:rPr lang="en-US" b="1" dirty="0" smtClean="0"/>
                        <a:t>Portsmouth Unitary Authority </a:t>
                      </a:r>
                      <a:endParaRPr lang="en-US" b="1" dirty="0"/>
                    </a:p>
                  </a:txBody>
                  <a:tcPr/>
                </a:tc>
                <a:tc>
                  <a:txBody>
                    <a:bodyPr/>
                    <a:lstStyle/>
                    <a:p>
                      <a:r>
                        <a:rPr lang="en-US" b="1" dirty="0" smtClean="0"/>
                        <a:t>    £653,000</a:t>
                      </a:r>
                      <a:endParaRPr lang="en-US" b="1" dirty="0"/>
                    </a:p>
                  </a:txBody>
                  <a:tcPr/>
                </a:tc>
                <a:tc>
                  <a:txBody>
                    <a:bodyPr/>
                    <a:lstStyle/>
                    <a:p>
                      <a:r>
                        <a:rPr lang="en-GB" sz="1800" kern="150" dirty="0">
                          <a:latin typeface="+mn-lt"/>
                          <a:ea typeface="NSimSun"/>
                          <a:cs typeface="Lucida Sans"/>
                        </a:rPr>
                        <a:t>    208,100</a:t>
                      </a:r>
                    </a:p>
                  </a:txBody>
                  <a:tcPr marL="34925" marR="34925" marT="34925" marB="34925"/>
                </a:tc>
                <a:tc>
                  <a:txBody>
                    <a:bodyPr/>
                    <a:lstStyle/>
                    <a:p>
                      <a:pPr algn="ctr"/>
                      <a:r>
                        <a:rPr lang="en-GB" sz="1800" b="1" kern="150" dirty="0">
                          <a:latin typeface="+mn-lt"/>
                          <a:ea typeface="NSimSun"/>
                          <a:cs typeface="Lucida Sans"/>
                        </a:rPr>
                        <a:t>£3.14</a:t>
                      </a:r>
                      <a:endParaRPr lang="en-GB" sz="1800" kern="150" dirty="0">
                        <a:latin typeface="+mn-lt"/>
                        <a:ea typeface="NSimSun"/>
                        <a:cs typeface="Lucida Sans"/>
                      </a:endParaRPr>
                    </a:p>
                  </a:txBody>
                  <a:tcPr marL="34925" marR="34925" marT="34925" marB="34925"/>
                </a:tc>
                <a:tc>
                  <a:txBody>
                    <a:bodyPr/>
                    <a:lstStyle/>
                    <a:p>
                      <a:pPr algn="ctr"/>
                      <a:r>
                        <a:rPr lang="en-GB" sz="1800" kern="150" dirty="0">
                          <a:latin typeface="+mn-lt"/>
                          <a:ea typeface="NSimSun"/>
                          <a:cs typeface="Lucida Sans"/>
                        </a:rPr>
                        <a:t>31</a:t>
                      </a:r>
                      <a:r>
                        <a:rPr lang="en-GB" sz="1800" kern="150" baseline="30000" dirty="0">
                          <a:latin typeface="+mn-lt"/>
                          <a:ea typeface="NSimSun"/>
                          <a:cs typeface="Lucida Sans"/>
                        </a:rPr>
                        <a:t>st</a:t>
                      </a:r>
                      <a:endParaRPr lang="en-GB" sz="1800" kern="150" dirty="0">
                        <a:latin typeface="+mn-lt"/>
                        <a:ea typeface="NSimSun"/>
                        <a:cs typeface="Lucida Sans"/>
                      </a:endParaRPr>
                    </a:p>
                  </a:txBody>
                  <a:tcPr marL="34925" marR="34925" marT="34925" marB="34925"/>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lnSpcReduction="10000"/>
          </a:bodyPr>
          <a:lstStyle/>
          <a:p>
            <a:pPr lvl="0"/>
            <a:r>
              <a:rPr lang="en-US" b="1" dirty="0" smtClean="0"/>
              <a:t>Fossil CO</a:t>
            </a:r>
            <a:r>
              <a:rPr lang="en-US" b="1" baseline="-25000" dirty="0" smtClean="0"/>
              <a:t>2</a:t>
            </a:r>
            <a:r>
              <a:rPr lang="en-US" b="1" dirty="0" smtClean="0"/>
              <a:t> emissions</a:t>
            </a:r>
          </a:p>
          <a:p>
            <a:pPr lvl="0"/>
            <a:r>
              <a:rPr lang="en-GB" b="1" dirty="0" smtClean="0"/>
              <a:t>UK Climate change – transport statistics </a:t>
            </a:r>
          </a:p>
          <a:p>
            <a:pPr lvl="0"/>
            <a:r>
              <a:rPr lang="en-US" b="1" dirty="0" smtClean="0"/>
              <a:t>Reasons for Active Travel</a:t>
            </a:r>
          </a:p>
          <a:p>
            <a:pPr lvl="0"/>
            <a:r>
              <a:rPr lang="en-US" b="1" dirty="0" smtClean="0"/>
              <a:t>Gear Change - A bold vision for cycling and walking </a:t>
            </a:r>
          </a:p>
          <a:p>
            <a:pPr lvl="0"/>
            <a:r>
              <a:rPr lang="en-US" b="1" dirty="0" smtClean="0"/>
              <a:t>Local Authority Allocated Funding 19</a:t>
            </a:r>
            <a:r>
              <a:rPr lang="en-US" b="1" baseline="30000" dirty="0" smtClean="0"/>
              <a:t>th</a:t>
            </a:r>
            <a:r>
              <a:rPr lang="en-US" b="1" dirty="0" smtClean="0"/>
              <a:t> May 2023 (The Local Cycling and Walking Infrastructure Plan – LCWIP)</a:t>
            </a:r>
          </a:p>
          <a:p>
            <a:pPr lvl="0"/>
            <a:r>
              <a:rPr lang="en-US" b="1" dirty="0" smtClean="0"/>
              <a:t>Transforming Cities Funding (TCF) </a:t>
            </a:r>
          </a:p>
          <a:p>
            <a:pPr lvl="0"/>
            <a:endParaRPr lang="en-US" sz="2400" dirty="0" smtClean="0"/>
          </a:p>
          <a:p>
            <a:pPr lvl="0"/>
            <a:endParaRPr lang="en-GB" sz="2400" dirty="0" smtClean="0"/>
          </a:p>
          <a:p>
            <a:pPr lvl="0"/>
            <a:endParaRPr lang="en-GB" sz="2400" dirty="0" smtClean="0"/>
          </a:p>
          <a:p>
            <a:pPr lvl="0"/>
            <a:endParaRPr lang="en-GB" sz="2400" dirty="0" smtClean="0"/>
          </a:p>
          <a:p>
            <a:pPr lvl="0"/>
            <a:endParaRPr lang="en-GB" sz="2400" dirty="0" smtClean="0"/>
          </a:p>
          <a:p>
            <a:pPr lvl="0"/>
            <a:endParaRPr lang="en-GB" dirty="0" smtClean="0"/>
          </a:p>
          <a:p>
            <a:pPr lvl="0"/>
            <a:endParaRPr lang="en-GB" dirty="0" smtClean="0">
              <a:latin typeface="Arial" pitchFamily="34" charset="0"/>
              <a:cs typeface="Arial" pitchFamily="34" charset="0"/>
            </a:endParaRPr>
          </a:p>
          <a:p>
            <a:endParaRPr lang="en-GB" dirty="0" smtClean="0">
              <a:solidFill>
                <a:prstClr val="black"/>
              </a:solidFill>
              <a:latin typeface="Garamond" pitchFamily="18" charset="0"/>
              <a:cs typeface="Arial" pitchFamily="34" charset="0"/>
            </a:endParaRPr>
          </a:p>
          <a:p>
            <a:pPr lvl="0"/>
            <a:endParaRPr lang="en-US" dirty="0" smtClean="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1143008"/>
          </a:xfrm>
        </p:spPr>
        <p:txBody>
          <a:bodyPr>
            <a:normAutofit fontScale="90000"/>
          </a:bodyPr>
          <a:lstStyle/>
          <a:p>
            <a:r>
              <a:rPr lang="en-US" b="1" dirty="0" smtClean="0"/>
              <a:t>Local Authority</a:t>
            </a:r>
            <a:r>
              <a:rPr lang="en-US" dirty="0" smtClean="0"/>
              <a:t> </a:t>
            </a:r>
            <a:r>
              <a:rPr lang="en-US" b="1" dirty="0" smtClean="0"/>
              <a:t>Allocated Funding 19</a:t>
            </a:r>
            <a:r>
              <a:rPr lang="en-US" b="1" baseline="30000" dirty="0" smtClean="0"/>
              <a:t>th</a:t>
            </a:r>
            <a:r>
              <a:rPr lang="en-US" b="1" dirty="0" smtClean="0"/>
              <a:t> May 2023</a:t>
            </a:r>
            <a:endParaRPr lang="en-US" dirty="0"/>
          </a:p>
        </p:txBody>
      </p:sp>
      <p:sp>
        <p:nvSpPr>
          <p:cNvPr id="3" name="Content Placeholder 2"/>
          <p:cNvSpPr>
            <a:spLocks noGrp="1"/>
          </p:cNvSpPr>
          <p:nvPr>
            <p:ph idx="1"/>
          </p:nvPr>
        </p:nvSpPr>
        <p:spPr>
          <a:xfrm>
            <a:off x="457200" y="1285860"/>
            <a:ext cx="8229600" cy="5572140"/>
          </a:xfrm>
        </p:spPr>
        <p:txBody>
          <a:bodyPr>
            <a:normAutofit fontScale="92500"/>
          </a:bodyPr>
          <a:lstStyle/>
          <a:p>
            <a:r>
              <a:rPr lang="en-US" sz="3400" dirty="0" smtClean="0"/>
              <a:t>The total of funding allocated by the government was </a:t>
            </a:r>
            <a:r>
              <a:rPr lang="en-US" sz="3400" b="1" dirty="0" smtClean="0"/>
              <a:t>£191,975,432</a:t>
            </a:r>
            <a:r>
              <a:rPr lang="en-US" sz="3400" dirty="0" smtClean="0"/>
              <a:t>.  Hampshire has been allocated </a:t>
            </a:r>
            <a:r>
              <a:rPr lang="en-US" sz="3400" b="1" dirty="0" smtClean="0"/>
              <a:t>1.29%</a:t>
            </a:r>
            <a:r>
              <a:rPr lang="en-US" sz="3400" dirty="0" smtClean="0"/>
              <a:t> of the total and is </a:t>
            </a:r>
            <a:r>
              <a:rPr lang="en-US" sz="3400" b="1" dirty="0" smtClean="0"/>
              <a:t>18</a:t>
            </a:r>
            <a:r>
              <a:rPr lang="en-US" sz="3400" b="1" baseline="30000" dirty="0" smtClean="0"/>
              <a:t>th</a:t>
            </a:r>
            <a:r>
              <a:rPr lang="en-US" sz="3400" dirty="0" smtClean="0"/>
              <a:t> county from the top.  Hampshire is </a:t>
            </a:r>
            <a:r>
              <a:rPr lang="en-US" sz="3400" b="1" dirty="0" smtClean="0"/>
              <a:t>42</a:t>
            </a:r>
            <a:r>
              <a:rPr lang="en-US" sz="3400" b="1" baseline="30000" dirty="0" smtClean="0"/>
              <a:t>nd</a:t>
            </a:r>
            <a:r>
              <a:rPr lang="en-US" sz="3400" dirty="0" smtClean="0"/>
              <a:t> when comparing funding per head of population at £1.77 </a:t>
            </a:r>
            <a:r>
              <a:rPr lang="en-US" sz="3400" b="1" dirty="0" smtClean="0"/>
              <a:t>(BCP 20 mph proposals) </a:t>
            </a:r>
          </a:p>
          <a:p>
            <a:endParaRPr lang="en-US" sz="3400" dirty="0" smtClean="0"/>
          </a:p>
          <a:p>
            <a:r>
              <a:rPr lang="en-GB" sz="3400" dirty="0" smtClean="0"/>
              <a:t>It should be noted that this allocation is dwarfed by that seen in Wales and Scotland, estimated at </a:t>
            </a:r>
            <a:r>
              <a:rPr lang="en-GB" sz="3400" b="1" dirty="0" smtClean="0"/>
              <a:t>£17</a:t>
            </a:r>
            <a:r>
              <a:rPr lang="en-GB" sz="3400" dirty="0" smtClean="0"/>
              <a:t> and £</a:t>
            </a:r>
            <a:r>
              <a:rPr lang="en-GB" sz="3400" b="1" dirty="0" smtClean="0"/>
              <a:t>50</a:t>
            </a:r>
            <a:r>
              <a:rPr lang="en-GB" sz="3400" dirty="0" smtClean="0"/>
              <a:t> per head respectively. </a:t>
            </a:r>
            <a:r>
              <a:rPr lang="en-GB" sz="3400" i="1" dirty="0" smtClean="0"/>
              <a:t>(Quote from </a:t>
            </a:r>
            <a:r>
              <a:rPr lang="en-GB" sz="3400" i="1" dirty="0" err="1" smtClean="0"/>
              <a:t>Hansard</a:t>
            </a:r>
            <a:r>
              <a:rPr lang="en-GB" sz="3400" i="1" dirty="0" smtClean="0"/>
              <a:t>)</a:t>
            </a:r>
            <a:endParaRPr lang="en-GB" sz="3400" dirty="0" smtClean="0"/>
          </a:p>
          <a:p>
            <a:endParaRPr lang="en-US" sz="3400" dirty="0" smtClean="0"/>
          </a:p>
          <a:p>
            <a:endParaRPr lang="en-US" dirty="0" smtClean="0"/>
          </a:p>
          <a:p>
            <a:endParaRPr lang="en-GB" dirty="0" smtClean="0"/>
          </a:p>
          <a:p>
            <a:endParaRPr lang="en-US" dirty="0"/>
          </a:p>
        </p:txBody>
      </p:sp>
      <p:sp>
        <p:nvSpPr>
          <p:cNvPr id="4" name="Rectangle 3"/>
          <p:cNvSpPr/>
          <p:nvPr/>
        </p:nvSpPr>
        <p:spPr>
          <a:xfrm>
            <a:off x="500034" y="1643050"/>
            <a:ext cx="8143932" cy="3108543"/>
          </a:xfrm>
          <a:prstGeom prst="rect">
            <a:avLst/>
          </a:prstGeom>
        </p:spPr>
        <p:txBody>
          <a:bodyPr wrap="square">
            <a:spAutoFit/>
          </a:bodyPr>
          <a:lstStyle/>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b="1" dirty="0" smtClean="0"/>
          </a:p>
          <a:p>
            <a:endParaRPr lang="en-US" sz="2800" b="1"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857256"/>
          </a:xfrm>
        </p:spPr>
        <p:txBody>
          <a:bodyPr>
            <a:normAutofit fontScale="90000"/>
          </a:bodyPr>
          <a:lstStyle/>
          <a:p>
            <a:r>
              <a:rPr lang="en-US" b="1" dirty="0" smtClean="0"/>
              <a:t>Gear Change </a:t>
            </a:r>
            <a:br>
              <a:rPr lang="en-US" b="1" dirty="0" smtClean="0"/>
            </a:br>
            <a:r>
              <a:rPr lang="en-US" b="1" dirty="0" smtClean="0"/>
              <a:t>A bold vision for cycling and walking </a:t>
            </a:r>
            <a:endParaRPr lang="en-US" dirty="0"/>
          </a:p>
        </p:txBody>
      </p:sp>
      <p:sp>
        <p:nvSpPr>
          <p:cNvPr id="3" name="Content Placeholder 2"/>
          <p:cNvSpPr>
            <a:spLocks noGrp="1"/>
          </p:cNvSpPr>
          <p:nvPr>
            <p:ph idx="1"/>
          </p:nvPr>
        </p:nvSpPr>
        <p:spPr>
          <a:xfrm>
            <a:off x="457200" y="1142984"/>
            <a:ext cx="8229600" cy="5715016"/>
          </a:xfrm>
        </p:spPr>
        <p:txBody>
          <a:bodyPr>
            <a:normAutofit fontScale="70000" lnSpcReduction="20000"/>
          </a:bodyPr>
          <a:lstStyle/>
          <a:p>
            <a:pPr>
              <a:buNone/>
            </a:pPr>
            <a:r>
              <a:rPr lang="en-US" sz="4000" b="1" dirty="0" smtClean="0"/>
              <a:t>The Aims of Gear Change </a:t>
            </a:r>
          </a:p>
          <a:p>
            <a:pPr lvl="0"/>
            <a:r>
              <a:rPr lang="en-GB" sz="4000" dirty="0" smtClean="0"/>
              <a:t>Ensuring that new local and strategic A road schemes include appropriate provision for cycling </a:t>
            </a:r>
            <a:endParaRPr lang="en-US" sz="4000" b="1" dirty="0" smtClean="0"/>
          </a:p>
          <a:p>
            <a:pPr lvl="0"/>
            <a:r>
              <a:rPr lang="en-GB" sz="4000" dirty="0" smtClean="0"/>
              <a:t>Making sure the railways work better with cyclists</a:t>
            </a:r>
            <a:endParaRPr lang="en-US" sz="4000" dirty="0" smtClean="0"/>
          </a:p>
          <a:p>
            <a:pPr lvl="0"/>
            <a:r>
              <a:rPr lang="en-GB" sz="4000" dirty="0" smtClean="0"/>
              <a:t>Increasing secure cycle parking where it is needed </a:t>
            </a:r>
            <a:r>
              <a:rPr lang="en-GB" sz="4000" b="1" dirty="0" smtClean="0"/>
              <a:t>(Photos of cycle stands)</a:t>
            </a:r>
            <a:endParaRPr lang="en-US" sz="4000" b="1" dirty="0" smtClean="0"/>
          </a:p>
          <a:p>
            <a:pPr lvl="0"/>
            <a:r>
              <a:rPr lang="en-GB" sz="4000" dirty="0" smtClean="0"/>
              <a:t>Ensure that all new housing and business developments are built around making sustainable travel, including cycling and walking, the first choice for journeys </a:t>
            </a:r>
          </a:p>
          <a:p>
            <a:pPr lvl="0"/>
            <a:endParaRPr lang="en-GB" sz="4000" b="1" dirty="0" smtClean="0"/>
          </a:p>
          <a:p>
            <a:pPr lvl="0"/>
            <a:r>
              <a:rPr lang="en-GB" sz="4000" b="1" dirty="0" smtClean="0"/>
              <a:t>(Local Transport Plan 4 – LTP 4) (Local Transport Note – LTN 1/20) (Dutch Bicycle Master Plan)</a:t>
            </a:r>
          </a:p>
          <a:p>
            <a:pPr lvl="0"/>
            <a:r>
              <a:rPr lang="en-GB" sz="4000" b="1" dirty="0" smtClean="0"/>
              <a:t>NOTE </a:t>
            </a:r>
            <a:r>
              <a:rPr lang="en-GB" sz="4000" b="1" dirty="0" err="1" smtClean="0"/>
              <a:t>Gronigen</a:t>
            </a:r>
            <a:r>
              <a:rPr lang="en-GB" sz="4000" b="1" dirty="0" smtClean="0"/>
              <a:t> (TALK about all above) </a:t>
            </a:r>
            <a:endParaRPr lang="en-US" sz="4000" b="1" dirty="0" smtClean="0"/>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4422"/>
          </a:xfrm>
        </p:spPr>
        <p:txBody>
          <a:bodyPr>
            <a:normAutofit fontScale="90000"/>
          </a:bodyPr>
          <a:lstStyle/>
          <a:p>
            <a:r>
              <a:rPr lang="en-US" b="1" dirty="0" smtClean="0"/>
              <a:t>Gear Change </a:t>
            </a:r>
            <a:br>
              <a:rPr lang="en-US" b="1" dirty="0" smtClean="0"/>
            </a:br>
            <a:r>
              <a:rPr lang="en-US" b="1" dirty="0" smtClean="0"/>
              <a:t>A bold vision for cycling and walking </a:t>
            </a:r>
            <a:endParaRPr lang="en-US" dirty="0"/>
          </a:p>
        </p:txBody>
      </p:sp>
      <p:sp>
        <p:nvSpPr>
          <p:cNvPr id="3" name="Content Placeholder 2"/>
          <p:cNvSpPr>
            <a:spLocks noGrp="1"/>
          </p:cNvSpPr>
          <p:nvPr>
            <p:ph idx="1"/>
          </p:nvPr>
        </p:nvSpPr>
        <p:spPr>
          <a:xfrm>
            <a:off x="457200" y="1214422"/>
            <a:ext cx="8229600" cy="5572164"/>
          </a:xfrm>
        </p:spPr>
        <p:txBody>
          <a:bodyPr>
            <a:normAutofit lnSpcReduction="10000"/>
          </a:bodyPr>
          <a:lstStyle/>
          <a:p>
            <a:pPr lvl="0"/>
            <a:r>
              <a:rPr lang="en-GB" dirty="0" smtClean="0"/>
              <a:t>Promoting cycling for the carriage of freight, and work to reduce unnecessary motorised freight and servicing traffic.  DHL, DPD, </a:t>
            </a:r>
            <a:r>
              <a:rPr lang="en-GB" dirty="0" err="1" smtClean="0"/>
              <a:t>Evri</a:t>
            </a:r>
            <a:r>
              <a:rPr lang="en-GB" dirty="0" smtClean="0"/>
              <a:t>, UPS, TNT are trialling cargo bikes for city centre deliveries </a:t>
            </a:r>
            <a:r>
              <a:rPr lang="en-GB" b="1" dirty="0" smtClean="0"/>
              <a:t>(A to B magazine December 2023) </a:t>
            </a:r>
          </a:p>
          <a:p>
            <a:pPr lvl="0"/>
            <a:r>
              <a:rPr lang="en-GB" b="1" dirty="0" smtClean="0"/>
              <a:t>(NOTE Brussels) (American Film – Cargo Bikes)</a:t>
            </a:r>
            <a:endParaRPr lang="en-US" b="1" dirty="0" smtClean="0"/>
          </a:p>
          <a:p>
            <a:pPr lvl="0"/>
            <a:endParaRPr lang="en-GB" dirty="0" smtClean="0"/>
          </a:p>
          <a:p>
            <a:pPr lvl="0"/>
            <a:r>
              <a:rPr lang="en-GB" dirty="0" smtClean="0"/>
              <a:t>Ensuring that every adult and child who wants it can be trained how to ride a cycle safely</a:t>
            </a:r>
            <a:endParaRPr lang="en-US" dirty="0" smtClean="0"/>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1214446"/>
          </a:xfrm>
        </p:spPr>
        <p:txBody>
          <a:bodyPr>
            <a:normAutofit fontScale="90000"/>
          </a:bodyPr>
          <a:lstStyle/>
          <a:p>
            <a:r>
              <a:rPr lang="en-US" b="1" dirty="0" smtClean="0"/>
              <a:t>Gear Change </a:t>
            </a:r>
            <a:br>
              <a:rPr lang="en-US" b="1" dirty="0" smtClean="0"/>
            </a:br>
            <a:r>
              <a:rPr lang="en-US" b="1" dirty="0" smtClean="0"/>
              <a:t>A bold vision for cycling and walking </a:t>
            </a:r>
            <a:endParaRPr lang="en-US" dirty="0"/>
          </a:p>
        </p:txBody>
      </p:sp>
      <p:sp>
        <p:nvSpPr>
          <p:cNvPr id="3" name="Content Placeholder 2"/>
          <p:cNvSpPr>
            <a:spLocks noGrp="1"/>
          </p:cNvSpPr>
          <p:nvPr>
            <p:ph idx="1"/>
          </p:nvPr>
        </p:nvSpPr>
        <p:spPr>
          <a:xfrm>
            <a:off x="457200" y="1285860"/>
            <a:ext cx="8229600" cy="5572140"/>
          </a:xfrm>
        </p:spPr>
        <p:txBody>
          <a:bodyPr>
            <a:normAutofit/>
          </a:bodyPr>
          <a:lstStyle/>
          <a:p>
            <a:pPr lvl="0"/>
            <a:r>
              <a:rPr lang="en-GB" dirty="0" smtClean="0"/>
              <a:t>Combat bike theft </a:t>
            </a:r>
            <a:r>
              <a:rPr lang="en-GB" b="1" dirty="0" smtClean="0"/>
              <a:t>(NOTE)</a:t>
            </a:r>
            <a:endParaRPr lang="en-US" dirty="0" smtClean="0"/>
          </a:p>
          <a:p>
            <a:pPr lvl="0"/>
            <a:endParaRPr lang="en-GB" dirty="0" smtClean="0"/>
          </a:p>
          <a:p>
            <a:pPr lvl="0"/>
            <a:r>
              <a:rPr lang="en-GB" dirty="0" smtClean="0"/>
              <a:t>Updating The Highway Code to strengthen and improve safety for all road users</a:t>
            </a:r>
            <a:endParaRPr lang="en-US" dirty="0" smtClean="0"/>
          </a:p>
          <a:p>
            <a:pPr lvl="0"/>
            <a:endParaRPr lang="en-GB" dirty="0" smtClean="0"/>
          </a:p>
          <a:p>
            <a:pPr lvl="0"/>
            <a:r>
              <a:rPr lang="en-GB" dirty="0" smtClean="0"/>
              <a:t>Mandating higher safety standards on lorries</a:t>
            </a:r>
            <a:endParaRPr lang="en-US" dirty="0" smtClean="0"/>
          </a:p>
          <a:p>
            <a:pPr lvl="0"/>
            <a:endParaRPr lang="en-GB" dirty="0" smtClean="0"/>
          </a:p>
          <a:p>
            <a:pPr lvl="0"/>
            <a:r>
              <a:rPr lang="en-GB" dirty="0" smtClean="0"/>
              <a:t>Establishing a national electrically-assisted bike support programme (this is already the case in Wales) (proposals in BCP) </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TRANSFORMING CITIES FUND </a:t>
            </a:r>
            <a:br>
              <a:rPr lang="en-US" b="1" dirty="0" smtClean="0"/>
            </a:br>
            <a:r>
              <a:rPr lang="en-US" b="1" dirty="0" smtClean="0"/>
              <a:t>(TCF)</a:t>
            </a:r>
            <a:endParaRPr lang="en-US" b="1" dirty="0"/>
          </a:p>
        </p:txBody>
      </p:sp>
      <p:sp>
        <p:nvSpPr>
          <p:cNvPr id="3" name="Content Placeholder 2"/>
          <p:cNvSpPr>
            <a:spLocks noGrp="1"/>
          </p:cNvSpPr>
          <p:nvPr>
            <p:ph idx="1"/>
          </p:nvPr>
        </p:nvSpPr>
        <p:spPr/>
        <p:txBody>
          <a:bodyPr>
            <a:normAutofit fontScale="85000" lnSpcReduction="20000"/>
          </a:bodyPr>
          <a:lstStyle/>
          <a:p>
            <a:r>
              <a:rPr lang="en-US" dirty="0" smtClean="0"/>
              <a:t>This fund which was launched in 2017, aimed to improve productivity by investing in public and sustainable transport infrastructure in English cities.</a:t>
            </a:r>
          </a:p>
          <a:p>
            <a:endParaRPr lang="en-US" dirty="0" smtClean="0"/>
          </a:p>
          <a:p>
            <a:r>
              <a:rPr lang="en-US" dirty="0" smtClean="0"/>
              <a:t>In March 2020 the Department for Transport awarded </a:t>
            </a:r>
            <a:r>
              <a:rPr lang="en-US" b="1" dirty="0" smtClean="0"/>
              <a:t>£57 million </a:t>
            </a:r>
            <a:r>
              <a:rPr lang="en-US" dirty="0" smtClean="0"/>
              <a:t>to the Southampton City Region from the Transforming Cities Fund (TCF). </a:t>
            </a:r>
          </a:p>
          <a:p>
            <a:endParaRPr lang="en-US" dirty="0" smtClean="0"/>
          </a:p>
          <a:p>
            <a:r>
              <a:rPr lang="en-US" dirty="0" smtClean="0"/>
              <a:t>This together with the </a:t>
            </a:r>
            <a:r>
              <a:rPr lang="en-US" b="1" dirty="0" smtClean="0"/>
              <a:t>£5.7m </a:t>
            </a:r>
            <a:r>
              <a:rPr lang="en-US" dirty="0" smtClean="0"/>
              <a:t>received from tranche 1 of TCF funds, awarded in January 2019, </a:t>
            </a:r>
            <a:r>
              <a:rPr lang="en-US" b="1" dirty="0" smtClean="0"/>
              <a:t>(£7.4m </a:t>
            </a:r>
            <a:r>
              <a:rPr lang="en-US" dirty="0" smtClean="0"/>
              <a:t>with local contributions), means the City Region will have seen a transport investment of </a:t>
            </a:r>
            <a:r>
              <a:rPr lang="en-US" b="1" dirty="0" smtClean="0"/>
              <a:t>£75.9m </a:t>
            </a:r>
            <a:r>
              <a:rPr lang="en-US" dirty="0" smtClean="0"/>
              <a:t>by 2023.</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TRANSFORMING CITIES FUND</a:t>
            </a:r>
            <a:endParaRPr lang="en-US" dirty="0"/>
          </a:p>
        </p:txBody>
      </p:sp>
      <p:sp>
        <p:nvSpPr>
          <p:cNvPr id="3" name="Content Placeholder 2"/>
          <p:cNvSpPr>
            <a:spLocks noGrp="1"/>
          </p:cNvSpPr>
          <p:nvPr>
            <p:ph idx="1"/>
          </p:nvPr>
        </p:nvSpPr>
        <p:spPr/>
        <p:txBody>
          <a:bodyPr/>
          <a:lstStyle/>
          <a:p>
            <a:r>
              <a:rPr lang="en-GB" dirty="0" smtClean="0"/>
              <a:t>On 12</a:t>
            </a:r>
            <a:r>
              <a:rPr lang="en-GB" baseline="30000" dirty="0" smtClean="0"/>
              <a:t>th</a:t>
            </a:r>
            <a:r>
              <a:rPr lang="en-GB" dirty="0" smtClean="0"/>
              <a:t> May 2022 HCC approved the </a:t>
            </a:r>
            <a:r>
              <a:rPr lang="en-GB" dirty="0" err="1" smtClean="0"/>
              <a:t>Eling</a:t>
            </a:r>
            <a:r>
              <a:rPr lang="en-GB" dirty="0" smtClean="0"/>
              <a:t> to </a:t>
            </a:r>
            <a:r>
              <a:rPr lang="en-GB" dirty="0" err="1" smtClean="0"/>
              <a:t>Holbury</a:t>
            </a:r>
            <a:r>
              <a:rPr lang="en-GB" dirty="0" smtClean="0"/>
              <a:t> Cycle scheme at an estimated cost of </a:t>
            </a:r>
            <a:r>
              <a:rPr lang="en-GB" b="1" dirty="0" smtClean="0"/>
              <a:t>£3,441,000 </a:t>
            </a:r>
            <a:r>
              <a:rPr lang="en-GB" dirty="0" smtClean="0"/>
              <a:t>funded from the Transforming Cities Fund and developer contributions.</a:t>
            </a:r>
          </a:p>
          <a:p>
            <a:endParaRPr lang="en-US" dirty="0" smtClean="0"/>
          </a:p>
          <a:p>
            <a:r>
              <a:rPr lang="en-US" dirty="0" smtClean="0"/>
              <a:t>The timeline envisaged by the Government assumed that all TCF schemes should have been completed by March 2023</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571612"/>
          </a:xfrm>
        </p:spPr>
        <p:txBody>
          <a:bodyPr>
            <a:normAutofit fontScale="90000"/>
          </a:bodyPr>
          <a:lstStyle/>
          <a:p>
            <a:r>
              <a:rPr lang="en-US" b="1" dirty="0" smtClean="0"/>
              <a:t>Southampton City Region Transforming Cities Fund</a:t>
            </a:r>
            <a:r>
              <a:rPr lang="en-US" dirty="0" smtClean="0"/>
              <a:t/>
            </a:r>
            <a:br>
              <a:rPr lang="en-US" dirty="0" smtClean="0"/>
            </a:br>
            <a:endParaRPr lang="en-US" dirty="0"/>
          </a:p>
        </p:txBody>
      </p:sp>
      <p:sp>
        <p:nvSpPr>
          <p:cNvPr id="3" name="Content Placeholder 2"/>
          <p:cNvSpPr>
            <a:spLocks noGrp="1"/>
          </p:cNvSpPr>
          <p:nvPr>
            <p:ph idx="1"/>
          </p:nvPr>
        </p:nvSpPr>
        <p:spPr>
          <a:xfrm>
            <a:off x="457200" y="1071546"/>
            <a:ext cx="8229600" cy="5715040"/>
          </a:xfrm>
        </p:spPr>
        <p:txBody>
          <a:bodyPr>
            <a:normAutofit fontScale="92500" lnSpcReduction="20000"/>
          </a:bodyPr>
          <a:lstStyle/>
          <a:p>
            <a:pPr>
              <a:buNone/>
            </a:pPr>
            <a:r>
              <a:rPr lang="en-GB" b="1" dirty="0" smtClean="0"/>
              <a:t>Schemes Delivered</a:t>
            </a:r>
            <a:endParaRPr lang="en-US" dirty="0" smtClean="0"/>
          </a:p>
          <a:p>
            <a:pPr lvl="0"/>
            <a:r>
              <a:rPr lang="en-GB" dirty="0" smtClean="0"/>
              <a:t>Eastleigh Town Centre Cycle Route</a:t>
            </a:r>
            <a:endParaRPr lang="en-US" dirty="0" smtClean="0"/>
          </a:p>
          <a:p>
            <a:pPr lvl="0"/>
            <a:endParaRPr lang="en-GB" dirty="0" smtClean="0"/>
          </a:p>
          <a:p>
            <a:pPr lvl="0"/>
            <a:r>
              <a:rPr lang="en-GB" dirty="0" smtClean="0"/>
              <a:t>Chandlers Ford - Hut Hill</a:t>
            </a:r>
            <a:endParaRPr lang="en-US" dirty="0" smtClean="0"/>
          </a:p>
          <a:p>
            <a:pPr lvl="0"/>
            <a:endParaRPr lang="en-GB" dirty="0" smtClean="0"/>
          </a:p>
          <a:p>
            <a:pPr lvl="0"/>
            <a:r>
              <a:rPr lang="en-GB" dirty="0" smtClean="0"/>
              <a:t>Test Valley – Test Lane Cycle Link Improvement</a:t>
            </a:r>
            <a:endParaRPr lang="en-US" dirty="0" smtClean="0"/>
          </a:p>
          <a:p>
            <a:pPr lvl="0"/>
            <a:endParaRPr lang="en-GB" dirty="0" smtClean="0"/>
          </a:p>
          <a:p>
            <a:pPr lvl="0"/>
            <a:r>
              <a:rPr lang="en-GB" dirty="0" err="1" smtClean="0"/>
              <a:t>Bursledon</a:t>
            </a:r>
            <a:r>
              <a:rPr lang="en-GB" dirty="0" smtClean="0"/>
              <a:t> Road Cycle Link Improvements</a:t>
            </a:r>
            <a:endParaRPr lang="en-US" dirty="0" smtClean="0"/>
          </a:p>
          <a:p>
            <a:pPr lvl="0"/>
            <a:endParaRPr lang="en-GB" dirty="0" smtClean="0"/>
          </a:p>
          <a:p>
            <a:pPr lvl="0"/>
            <a:r>
              <a:rPr lang="en-GB" dirty="0" smtClean="0"/>
              <a:t>Redbridge Viaduct </a:t>
            </a:r>
            <a:endParaRPr lang="en-US" dirty="0" smtClean="0"/>
          </a:p>
          <a:p>
            <a:endParaRPr lang="en-US" dirty="0" smtClean="0"/>
          </a:p>
          <a:p>
            <a:pPr>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1071570"/>
          </a:xfrm>
        </p:spPr>
        <p:txBody>
          <a:bodyPr>
            <a:normAutofit fontScale="90000"/>
          </a:bodyPr>
          <a:lstStyle/>
          <a:p>
            <a:r>
              <a:rPr lang="en-US" b="1" dirty="0" smtClean="0"/>
              <a:t>Southampton City Region Transforming Cities Fund</a:t>
            </a:r>
            <a:endParaRPr lang="en-US" dirty="0"/>
          </a:p>
        </p:txBody>
      </p:sp>
      <p:sp>
        <p:nvSpPr>
          <p:cNvPr id="3" name="Content Placeholder 2"/>
          <p:cNvSpPr>
            <a:spLocks noGrp="1"/>
          </p:cNvSpPr>
          <p:nvPr>
            <p:ph idx="1"/>
          </p:nvPr>
        </p:nvSpPr>
        <p:spPr>
          <a:xfrm>
            <a:off x="457200" y="1214422"/>
            <a:ext cx="8229600" cy="5643578"/>
          </a:xfrm>
        </p:spPr>
        <p:txBody>
          <a:bodyPr>
            <a:normAutofit fontScale="85000" lnSpcReduction="10000"/>
          </a:bodyPr>
          <a:lstStyle/>
          <a:p>
            <a:pPr>
              <a:buNone/>
            </a:pPr>
            <a:r>
              <a:rPr lang="en-US" b="1" dirty="0" smtClean="0"/>
              <a:t>Schemes in Construction</a:t>
            </a:r>
            <a:endParaRPr lang="en-US" dirty="0" smtClean="0"/>
          </a:p>
          <a:p>
            <a:pPr lvl="0"/>
            <a:r>
              <a:rPr lang="en-US" dirty="0" err="1" smtClean="0"/>
              <a:t>Eling</a:t>
            </a:r>
            <a:r>
              <a:rPr lang="en-US" dirty="0" smtClean="0"/>
              <a:t> to </a:t>
            </a:r>
            <a:r>
              <a:rPr lang="en-US" dirty="0" err="1" smtClean="0"/>
              <a:t>Holbury</a:t>
            </a:r>
            <a:r>
              <a:rPr lang="en-US" dirty="0" smtClean="0"/>
              <a:t> Cycle Route Improvements</a:t>
            </a:r>
          </a:p>
          <a:p>
            <a:pPr lvl="0"/>
            <a:endParaRPr lang="en-US" dirty="0" smtClean="0"/>
          </a:p>
          <a:p>
            <a:pPr lvl="0"/>
            <a:r>
              <a:rPr lang="en-US" dirty="0" smtClean="0"/>
              <a:t>Corridor 1 – </a:t>
            </a:r>
            <a:r>
              <a:rPr lang="en-US" dirty="0" err="1" smtClean="0"/>
              <a:t>Totton</a:t>
            </a:r>
            <a:r>
              <a:rPr lang="en-US" dirty="0" smtClean="0"/>
              <a:t>, </a:t>
            </a:r>
            <a:r>
              <a:rPr lang="en-US" dirty="0" err="1" smtClean="0"/>
              <a:t>Hythe</a:t>
            </a:r>
            <a:r>
              <a:rPr lang="en-US" dirty="0" smtClean="0"/>
              <a:t> and </a:t>
            </a:r>
            <a:r>
              <a:rPr lang="en-US" dirty="0" err="1" smtClean="0"/>
              <a:t>Fawley</a:t>
            </a:r>
            <a:r>
              <a:rPr lang="en-US" dirty="0" smtClean="0"/>
              <a:t> Improved Bus Stops with Real Time Information</a:t>
            </a:r>
          </a:p>
          <a:p>
            <a:pPr lvl="0"/>
            <a:endParaRPr lang="en-US" dirty="0" smtClean="0"/>
          </a:p>
          <a:p>
            <a:pPr lvl="0"/>
            <a:r>
              <a:rPr lang="en-US" dirty="0" smtClean="0"/>
              <a:t>Corridor 4 – </a:t>
            </a:r>
            <a:r>
              <a:rPr lang="en-US" dirty="0" err="1" smtClean="0"/>
              <a:t>Eastleigh</a:t>
            </a:r>
            <a:r>
              <a:rPr lang="en-US" dirty="0" smtClean="0"/>
              <a:t> and Fair Oak Improved Bus Stops with Real Time Information</a:t>
            </a:r>
          </a:p>
          <a:p>
            <a:pPr lvl="0"/>
            <a:endParaRPr lang="en-US" dirty="0" smtClean="0"/>
          </a:p>
          <a:p>
            <a:pPr lvl="0"/>
            <a:r>
              <a:rPr lang="en-US" dirty="0" err="1" smtClean="0"/>
              <a:t>Marchwood</a:t>
            </a:r>
            <a:r>
              <a:rPr lang="en-US" dirty="0" smtClean="0"/>
              <a:t> Bypass Bus Priority Improvements</a:t>
            </a:r>
          </a:p>
          <a:p>
            <a:pPr lvl="0"/>
            <a:endParaRPr lang="en-US" dirty="0" smtClean="0"/>
          </a:p>
          <a:p>
            <a:pPr lvl="0"/>
            <a:r>
              <a:rPr lang="en-US" dirty="0" err="1" smtClean="0"/>
              <a:t>Rushington</a:t>
            </a:r>
            <a:r>
              <a:rPr lang="en-US" dirty="0" smtClean="0"/>
              <a:t> Roundabout Bus Priority Improvements</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Southampton City region Transforming Cities Fund</a:t>
            </a:r>
            <a:endParaRPr lang="en-US" dirty="0"/>
          </a:p>
        </p:txBody>
      </p:sp>
      <p:sp>
        <p:nvSpPr>
          <p:cNvPr id="3" name="Content Placeholder 2"/>
          <p:cNvSpPr>
            <a:spLocks noGrp="1"/>
          </p:cNvSpPr>
          <p:nvPr>
            <p:ph idx="1"/>
          </p:nvPr>
        </p:nvSpPr>
        <p:spPr/>
        <p:txBody>
          <a:bodyPr>
            <a:normAutofit fontScale="77500" lnSpcReduction="20000"/>
          </a:bodyPr>
          <a:lstStyle/>
          <a:p>
            <a:pPr fontAlgn="base">
              <a:buNone/>
            </a:pPr>
            <a:r>
              <a:rPr lang="en-US" b="1" dirty="0" smtClean="0"/>
              <a:t>Schemes in Development</a:t>
            </a:r>
            <a:endParaRPr lang="en-US" dirty="0" smtClean="0"/>
          </a:p>
          <a:p>
            <a:r>
              <a:rPr lang="en-US" b="1" dirty="0" err="1" smtClean="0"/>
              <a:t>Bursledon</a:t>
            </a:r>
            <a:endParaRPr lang="en-US" b="1" dirty="0" smtClean="0"/>
          </a:p>
          <a:p>
            <a:r>
              <a:rPr lang="en-US" dirty="0" smtClean="0">
                <a:hlinkClick r:id="rId2"/>
              </a:rPr>
              <a:t>A27 Providence Hill  Cycle Link</a:t>
            </a:r>
            <a:endParaRPr lang="en-US" dirty="0" smtClean="0"/>
          </a:p>
          <a:p>
            <a:pPr>
              <a:buNone/>
            </a:pPr>
            <a:endParaRPr lang="en-US" b="1" dirty="0" smtClean="0"/>
          </a:p>
          <a:p>
            <a:pPr>
              <a:buNone/>
            </a:pPr>
            <a:r>
              <a:rPr lang="en-US" b="1" dirty="0" smtClean="0"/>
              <a:t>Waterside</a:t>
            </a:r>
          </a:p>
          <a:p>
            <a:r>
              <a:rPr lang="en-US" dirty="0" err="1" smtClean="0">
                <a:hlinkClick r:id="rId3"/>
              </a:rPr>
              <a:t>Redbridge</a:t>
            </a:r>
            <a:r>
              <a:rPr lang="en-US" dirty="0" smtClean="0">
                <a:hlinkClick r:id="rId3"/>
              </a:rPr>
              <a:t> Causeway to </a:t>
            </a:r>
            <a:r>
              <a:rPr lang="en-US" dirty="0" err="1" smtClean="0">
                <a:hlinkClick r:id="rId3"/>
              </a:rPr>
              <a:t>Eling</a:t>
            </a:r>
            <a:r>
              <a:rPr lang="en-US" dirty="0" smtClean="0">
                <a:hlinkClick r:id="rId3"/>
              </a:rPr>
              <a:t> Cycle Route Improvements</a:t>
            </a:r>
            <a:endParaRPr lang="en-US" dirty="0" smtClean="0"/>
          </a:p>
          <a:p>
            <a:r>
              <a:rPr lang="en-US" dirty="0" smtClean="0">
                <a:hlinkClick r:id="rId4"/>
              </a:rPr>
              <a:t>Junction Road, </a:t>
            </a:r>
            <a:r>
              <a:rPr lang="en-US" dirty="0" err="1" smtClean="0">
                <a:hlinkClick r:id="rId4"/>
              </a:rPr>
              <a:t>Totton</a:t>
            </a:r>
            <a:r>
              <a:rPr lang="en-US" dirty="0" smtClean="0">
                <a:hlinkClick r:id="rId4"/>
              </a:rPr>
              <a:t> - Bus Priority Improvements</a:t>
            </a:r>
            <a:r>
              <a:rPr lang="en-US" dirty="0" smtClean="0"/>
              <a:t/>
            </a:r>
            <a:br>
              <a:rPr lang="en-US" dirty="0" smtClean="0"/>
            </a:br>
            <a:endParaRPr lang="en-US" dirty="0" smtClean="0"/>
          </a:p>
          <a:p>
            <a:pPr>
              <a:buNone/>
            </a:pPr>
            <a:r>
              <a:rPr lang="en-US" b="1" dirty="0" err="1" smtClean="0"/>
              <a:t>Eastleigh</a:t>
            </a:r>
            <a:endParaRPr lang="en-US" b="1" dirty="0" smtClean="0"/>
          </a:p>
          <a:p>
            <a:r>
              <a:rPr lang="en-US" dirty="0" smtClean="0">
                <a:hlinkClick r:id="rId5"/>
              </a:rPr>
              <a:t>Airport Parkway - Travel Hub</a:t>
            </a:r>
            <a:endParaRPr lang="en-US" dirty="0" smtClean="0"/>
          </a:p>
          <a:p>
            <a:r>
              <a:rPr lang="en-US" dirty="0" err="1" smtClean="0">
                <a:hlinkClick r:id="rId6"/>
              </a:rPr>
              <a:t>Eastleigh</a:t>
            </a:r>
            <a:r>
              <a:rPr lang="en-US" dirty="0" smtClean="0">
                <a:hlinkClick r:id="rId6"/>
              </a:rPr>
              <a:t> Travel - Hub</a:t>
            </a:r>
            <a:r>
              <a:rPr lang="en-US" dirty="0" smtClean="0"/>
              <a:t/>
            </a:r>
            <a:br>
              <a:rPr lang="en-US" dirty="0" smtClean="0"/>
            </a:br>
            <a:r>
              <a:rPr lang="en-US" dirty="0" err="1" smtClean="0">
                <a:hlinkClick r:id="rId7"/>
              </a:rPr>
              <a:t>Bishopstoke</a:t>
            </a:r>
            <a:r>
              <a:rPr lang="en-US" dirty="0" smtClean="0">
                <a:hlinkClick r:id="rId7"/>
              </a:rPr>
              <a:t> Road - Bus Priority Improvements</a:t>
            </a:r>
            <a:endParaRPr lang="en-US" dirty="0" smtClean="0"/>
          </a:p>
          <a:p>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ACTIVE TRAVEL ENGLAND (ATE)</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An </a:t>
            </a:r>
            <a:r>
              <a:rPr lang="en-US" dirty="0" err="1" smtClean="0"/>
              <a:t>organisation</a:t>
            </a:r>
            <a:r>
              <a:rPr lang="en-US" dirty="0" smtClean="0"/>
              <a:t> set up by the Government in 2020 to oversee new cycle </a:t>
            </a:r>
            <a:r>
              <a:rPr lang="en-US" dirty="0" err="1" smtClean="0"/>
              <a:t>facilites</a:t>
            </a:r>
            <a:r>
              <a:rPr lang="en-US" dirty="0" smtClean="0"/>
              <a:t>, the head of which is Chris Boardman, ex Olympic track cyclist. </a:t>
            </a:r>
          </a:p>
          <a:p>
            <a:endParaRPr lang="en-US" dirty="0" smtClean="0"/>
          </a:p>
          <a:p>
            <a:r>
              <a:rPr lang="en-US" dirty="0" smtClean="0"/>
              <a:t>(Wales passed a Bill in 2013 </a:t>
            </a:r>
            <a:r>
              <a:rPr lang="en-GB" b="1" u="sng" dirty="0" smtClean="0">
                <a:hlinkClick r:id="rId2"/>
              </a:rPr>
              <a:t>The Active Travel (Wales) Act 2013</a:t>
            </a:r>
            <a:r>
              <a:rPr lang="en-GB" u="sng" dirty="0" smtClean="0"/>
              <a:t> </a:t>
            </a:r>
            <a:r>
              <a:rPr lang="en-GB" dirty="0" smtClean="0">
                <a:hlinkClick r:id="rId2"/>
              </a:rPr>
              <a:t>that requires local authorities to continuously improve facilities and routes for pedestrians and cyclists</a:t>
            </a:r>
            <a:r>
              <a:rPr lang="en-GB" dirty="0" smtClean="0"/>
              <a:t>.  My cousin, who worked for a Welsh county council remembers school governors discussing this many years ago </a:t>
            </a:r>
            <a:r>
              <a:rPr lang="en-US" dirty="0" smtClean="0"/>
              <a:t>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NEED TO REDUCE CO2 EMISSIONS</a:t>
            </a:r>
            <a:endParaRPr lang="en-US" b="1" dirty="0"/>
          </a:p>
        </p:txBody>
      </p:sp>
      <p:sp>
        <p:nvSpPr>
          <p:cNvPr id="3" name="Content Placeholder 2"/>
          <p:cNvSpPr>
            <a:spLocks noGrp="1"/>
          </p:cNvSpPr>
          <p:nvPr>
            <p:ph idx="1"/>
          </p:nvPr>
        </p:nvSpPr>
        <p:spPr/>
        <p:txBody>
          <a:bodyPr>
            <a:normAutofit fontScale="92500" lnSpcReduction="10000"/>
          </a:bodyPr>
          <a:lstStyle/>
          <a:p>
            <a:r>
              <a:rPr lang="en-US" b="1" dirty="0" smtClean="0"/>
              <a:t>THE UN HAS STATED THAT WE NEED TO REDUCE CO2 EMISSIONS BY 42% BY 2030 TO KEEP TO A RISE IN GLOBAL TEMPERATURES BY 1.5 DEGREES CELSIUS</a:t>
            </a:r>
          </a:p>
          <a:p>
            <a:r>
              <a:rPr lang="en-US" b="1" dirty="0" smtClean="0"/>
              <a:t>A recent Friends of the Earth report stated that the UK will not reach its 2030 CO2 reduction pledge if it goes on as now</a:t>
            </a:r>
          </a:p>
          <a:p>
            <a:endParaRPr lang="en-US" b="1" dirty="0" smtClean="0"/>
          </a:p>
          <a:p>
            <a:r>
              <a:rPr lang="en-US" b="1" dirty="0" smtClean="0"/>
              <a:t>80% of global energy is obtained from fossil fuel use (BBC News)</a:t>
            </a:r>
          </a:p>
          <a:p>
            <a:endParaRPr lang="en-US" b="1"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ACTIVE TRAVEL ENGLAND</a:t>
            </a:r>
            <a:endParaRPr lang="en-US" b="1" dirty="0"/>
          </a:p>
        </p:txBody>
      </p:sp>
      <p:sp>
        <p:nvSpPr>
          <p:cNvPr id="3" name="Content Placeholder 2"/>
          <p:cNvSpPr>
            <a:spLocks noGrp="1"/>
          </p:cNvSpPr>
          <p:nvPr>
            <p:ph idx="1"/>
          </p:nvPr>
        </p:nvSpPr>
        <p:spPr/>
        <p:txBody>
          <a:bodyPr>
            <a:normAutofit/>
          </a:bodyPr>
          <a:lstStyle/>
          <a:p>
            <a:r>
              <a:rPr lang="en-US" sz="3400" dirty="0" smtClean="0"/>
              <a:t>As a statutory </a:t>
            </a:r>
            <a:r>
              <a:rPr lang="en-US" sz="3400" dirty="0" err="1" smtClean="0"/>
              <a:t>consultee</a:t>
            </a:r>
            <a:r>
              <a:rPr lang="en-US" sz="3400" dirty="0" smtClean="0"/>
              <a:t> ATE will work with planning authorities and developers to help them ensure new estates give people what they need to get fresh air and exercise, save money on petrol and help fight climate change.</a:t>
            </a:r>
          </a:p>
          <a:p>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ACTIVE TRAVEL ON THE CONTINENT</a:t>
            </a:r>
            <a:endParaRPr lang="en-US" b="1" dirty="0"/>
          </a:p>
        </p:txBody>
      </p:sp>
      <p:sp>
        <p:nvSpPr>
          <p:cNvPr id="3" name="Content Placeholder 2"/>
          <p:cNvSpPr>
            <a:spLocks noGrp="1"/>
          </p:cNvSpPr>
          <p:nvPr>
            <p:ph idx="1"/>
          </p:nvPr>
        </p:nvSpPr>
        <p:spPr>
          <a:xfrm>
            <a:off x="457200" y="1142984"/>
            <a:ext cx="8229600" cy="5572164"/>
          </a:xfrm>
        </p:spPr>
        <p:txBody>
          <a:bodyPr>
            <a:normAutofit/>
          </a:bodyPr>
          <a:lstStyle/>
          <a:p>
            <a:r>
              <a:rPr lang="en-US" dirty="0" smtClean="0"/>
              <a:t>The Dutch Bicycle Master Plan was developed in the 1990s by the Ministry of Transport, Public Works and Water Management and it incorporates cycling, walking and public transport in all infrastructure proposals countrywide.</a:t>
            </a:r>
          </a:p>
          <a:p>
            <a:endParaRPr lang="en-US" dirty="0" smtClean="0"/>
          </a:p>
          <a:p>
            <a:r>
              <a:rPr lang="en-US" dirty="0" smtClean="0"/>
              <a:t>Finland has been incorporating active travel into infrastructure developments since the 1960s</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END</a:t>
            </a:r>
            <a:endParaRPr lang="en-US" b="1" dirty="0"/>
          </a:p>
        </p:txBody>
      </p:sp>
      <p:sp>
        <p:nvSpPr>
          <p:cNvPr id="3" name="Content Placeholder 2"/>
          <p:cNvSpPr>
            <a:spLocks noGrp="1"/>
          </p:cNvSpPr>
          <p:nvPr>
            <p:ph idx="1"/>
          </p:nvPr>
        </p:nvSpPr>
        <p:spPr>
          <a:xfrm>
            <a:off x="457200" y="1142984"/>
            <a:ext cx="8229600" cy="5500726"/>
          </a:xfrm>
        </p:spPr>
        <p:txBody>
          <a:bodyPr>
            <a:normAutofit fontScale="92500" lnSpcReduction="10000"/>
          </a:bodyPr>
          <a:lstStyle/>
          <a:p>
            <a:r>
              <a:rPr lang="en-US" dirty="0" smtClean="0"/>
              <a:t>Are there any questions?</a:t>
            </a:r>
          </a:p>
          <a:p>
            <a:endParaRPr lang="en-US" dirty="0" smtClean="0"/>
          </a:p>
          <a:p>
            <a:endParaRPr lang="en-US" dirty="0" smtClean="0"/>
          </a:p>
          <a:p>
            <a:endParaRPr lang="en-US" dirty="0" smtClean="0"/>
          </a:p>
          <a:p>
            <a:endParaRPr lang="en-US" dirty="0" smtClean="0"/>
          </a:p>
          <a:p>
            <a:endParaRPr lang="en-US" dirty="0" smtClean="0"/>
          </a:p>
          <a:p>
            <a:r>
              <a:rPr lang="en-GB" b="1" cap="all" dirty="0" smtClean="0"/>
              <a:t>UK COLLISION AND CASUALTY STATISTICS (BELOW)</a:t>
            </a:r>
          </a:p>
          <a:p>
            <a:r>
              <a:rPr lang="en-GB" b="1" cap="all" dirty="0" smtClean="0"/>
              <a:t>More Information of TCF (BELOW</a:t>
            </a:r>
            <a:r>
              <a:rPr lang="en-GB" b="1" cap="all" dirty="0" smtClean="0"/>
              <a:t>)</a:t>
            </a:r>
          </a:p>
          <a:p>
            <a:r>
              <a:rPr lang="en-GB" b="1" cap="all" dirty="0" err="1" smtClean="0"/>
              <a:t>Descoping</a:t>
            </a:r>
            <a:r>
              <a:rPr lang="en-GB" b="1" cap="all" dirty="0" smtClean="0"/>
              <a:t> the </a:t>
            </a:r>
            <a:r>
              <a:rPr lang="en-GB" b="1" cap="all" dirty="0" err="1" smtClean="0"/>
              <a:t>Eling</a:t>
            </a:r>
            <a:r>
              <a:rPr lang="en-GB" b="1" cap="all" dirty="0" smtClean="0"/>
              <a:t> to </a:t>
            </a:r>
            <a:r>
              <a:rPr lang="en-GB" b="1" cap="all" dirty="0" err="1" smtClean="0"/>
              <a:t>Holbury</a:t>
            </a:r>
            <a:r>
              <a:rPr lang="en-GB" b="1" cap="all" dirty="0" smtClean="0"/>
              <a:t> Cycle Route</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normAutofit fontScale="90000"/>
          </a:bodyPr>
          <a:lstStyle/>
          <a:p>
            <a:r>
              <a:rPr lang="en-US" dirty="0" err="1" smtClean="0"/>
              <a:t>Descoping</a:t>
            </a:r>
            <a:r>
              <a:rPr lang="en-US" dirty="0" smtClean="0"/>
              <a:t> of the </a:t>
            </a:r>
            <a:r>
              <a:rPr lang="en-US" dirty="0" err="1" smtClean="0"/>
              <a:t>Eling</a:t>
            </a:r>
            <a:r>
              <a:rPr lang="en-US" dirty="0" smtClean="0"/>
              <a:t> to </a:t>
            </a:r>
            <a:r>
              <a:rPr lang="en-US" dirty="0" err="1" smtClean="0"/>
              <a:t>Holbury</a:t>
            </a:r>
            <a:r>
              <a:rPr lang="en-US" dirty="0" smtClean="0"/>
              <a:t> Cycle Route</a:t>
            </a:r>
            <a:endParaRPr lang="en-US" dirty="0"/>
          </a:p>
        </p:txBody>
      </p:sp>
      <p:sp>
        <p:nvSpPr>
          <p:cNvPr id="3" name="Content Placeholder 2"/>
          <p:cNvSpPr>
            <a:spLocks noGrp="1"/>
          </p:cNvSpPr>
          <p:nvPr>
            <p:ph idx="1"/>
          </p:nvPr>
        </p:nvSpPr>
        <p:spPr>
          <a:xfrm>
            <a:off x="457200" y="1285860"/>
            <a:ext cx="8229600" cy="5572140"/>
          </a:xfrm>
        </p:spPr>
        <p:txBody>
          <a:bodyPr>
            <a:normAutofit fontScale="85000" lnSpcReduction="20000"/>
          </a:bodyPr>
          <a:lstStyle/>
          <a:p>
            <a:r>
              <a:rPr lang="en-GB" b="1" dirty="0" smtClean="0"/>
              <a:t>3. Criteria for </a:t>
            </a:r>
            <a:r>
              <a:rPr lang="en-GB" b="1" dirty="0" err="1" smtClean="0"/>
              <a:t>Descoping</a:t>
            </a:r>
            <a:r>
              <a:rPr lang="en-GB" b="1" dirty="0" smtClean="0"/>
              <a:t> 3.1. </a:t>
            </a:r>
            <a:endParaRPr lang="en-US" dirty="0" smtClean="0"/>
          </a:p>
          <a:p>
            <a:r>
              <a:rPr lang="en-GB" dirty="0" smtClean="0"/>
              <a:t>The scope of the scheme has been reviewed to deliver a complete route and retain the key sections of the proposed scheme, while keeping to the budget available. The following locations were prioritised: </a:t>
            </a:r>
            <a:endParaRPr lang="en-US" dirty="0" smtClean="0"/>
          </a:p>
          <a:p>
            <a:r>
              <a:rPr lang="en-GB" dirty="0" smtClean="0"/>
              <a:t>Route sections where there is no current cycle infrastructure. </a:t>
            </a:r>
            <a:endParaRPr lang="en-US" dirty="0" smtClean="0"/>
          </a:p>
          <a:p>
            <a:r>
              <a:rPr lang="en-GB" dirty="0" smtClean="0"/>
              <a:t>Streets with high vehicle flow or high vehicle speed. </a:t>
            </a:r>
            <a:endParaRPr lang="en-US" dirty="0" smtClean="0"/>
          </a:p>
          <a:p>
            <a:r>
              <a:rPr lang="en-GB" dirty="0" smtClean="0"/>
              <a:t>Where the proposals included a controlled crossing. </a:t>
            </a:r>
            <a:endParaRPr lang="en-US" dirty="0" smtClean="0"/>
          </a:p>
          <a:p>
            <a:r>
              <a:rPr lang="en-GB" dirty="0" smtClean="0"/>
              <a:t>3.2. The majority of the features removed were not deemed crucial to the overall end to end route. In many areas, the features removed are road markings, </a:t>
            </a:r>
            <a:r>
              <a:rPr lang="en-GB" b="1" dirty="0" smtClean="0"/>
              <a:t>minor junction treatments and traffic calming features. </a:t>
            </a:r>
            <a:endParaRPr lang="en-US" b="1" dirty="0" smtClean="0"/>
          </a:p>
          <a:p>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Descoping</a:t>
            </a:r>
            <a:r>
              <a:rPr lang="en-US" dirty="0" smtClean="0"/>
              <a:t> of the </a:t>
            </a:r>
            <a:r>
              <a:rPr lang="en-US" dirty="0" err="1" smtClean="0"/>
              <a:t>Eling</a:t>
            </a:r>
            <a:r>
              <a:rPr lang="en-US" dirty="0" smtClean="0"/>
              <a:t> to </a:t>
            </a:r>
            <a:r>
              <a:rPr lang="en-US" dirty="0" err="1" smtClean="0"/>
              <a:t>Holbury</a:t>
            </a:r>
            <a:r>
              <a:rPr lang="en-US" dirty="0" smtClean="0"/>
              <a:t> Cycle Route</a:t>
            </a:r>
            <a:endParaRPr lang="en-US" dirty="0"/>
          </a:p>
        </p:txBody>
      </p:sp>
      <p:sp>
        <p:nvSpPr>
          <p:cNvPr id="3" name="Content Placeholder 2"/>
          <p:cNvSpPr>
            <a:spLocks noGrp="1"/>
          </p:cNvSpPr>
          <p:nvPr>
            <p:ph idx="1"/>
          </p:nvPr>
        </p:nvSpPr>
        <p:spPr>
          <a:xfrm>
            <a:off x="457200" y="1600200"/>
            <a:ext cx="8229600" cy="5114948"/>
          </a:xfrm>
        </p:spPr>
        <p:txBody>
          <a:bodyPr>
            <a:normAutofit fontScale="92500" lnSpcReduction="10000"/>
          </a:bodyPr>
          <a:lstStyle/>
          <a:p>
            <a:r>
              <a:rPr lang="en-GB" b="1" dirty="0" smtClean="0"/>
              <a:t>4. Infrastructure Proposals Retained </a:t>
            </a:r>
            <a:endParaRPr lang="en-US" dirty="0" smtClean="0"/>
          </a:p>
          <a:p>
            <a:r>
              <a:rPr lang="en-GB" dirty="0" smtClean="0"/>
              <a:t>4.1. The </a:t>
            </a:r>
            <a:r>
              <a:rPr lang="en-GB" dirty="0" err="1" smtClean="0"/>
              <a:t>descoped</a:t>
            </a:r>
            <a:r>
              <a:rPr lang="en-GB" dirty="0" smtClean="0"/>
              <a:t> scheme retains the following improvements between </a:t>
            </a:r>
            <a:r>
              <a:rPr lang="en-GB" dirty="0" err="1" smtClean="0"/>
              <a:t>Eling</a:t>
            </a:r>
            <a:r>
              <a:rPr lang="en-GB" dirty="0" smtClean="0"/>
              <a:t> and </a:t>
            </a:r>
            <a:r>
              <a:rPr lang="en-GB" dirty="0" err="1" smtClean="0"/>
              <a:t>Holbury</a:t>
            </a:r>
            <a:r>
              <a:rPr lang="en-GB" dirty="0" smtClean="0"/>
              <a:t>. This is further detailed in drawings in Appendix B. </a:t>
            </a:r>
            <a:endParaRPr lang="en-US" dirty="0" smtClean="0"/>
          </a:p>
          <a:p>
            <a:r>
              <a:rPr lang="en-GB" dirty="0" smtClean="0"/>
              <a:t>A new traffic signal junction, Toucan crossing (for pedestrians and cyclists) and street lighting at the junction of </a:t>
            </a:r>
            <a:r>
              <a:rPr lang="en-GB" dirty="0" err="1" smtClean="0"/>
              <a:t>Marchwood</a:t>
            </a:r>
            <a:r>
              <a:rPr lang="en-GB" dirty="0" smtClean="0"/>
              <a:t> Road, </a:t>
            </a:r>
            <a:r>
              <a:rPr lang="en-GB" dirty="0" err="1" smtClean="0"/>
              <a:t>Trotts</a:t>
            </a:r>
            <a:r>
              <a:rPr lang="en-GB" dirty="0" smtClean="0"/>
              <a:t> Lane and Bury Lane south of </a:t>
            </a:r>
            <a:r>
              <a:rPr lang="en-GB" dirty="0" err="1" smtClean="0"/>
              <a:t>Eling</a:t>
            </a:r>
            <a:r>
              <a:rPr lang="en-GB" dirty="0" smtClean="0"/>
              <a:t>. </a:t>
            </a:r>
          </a:p>
          <a:p>
            <a:r>
              <a:rPr lang="en-GB" dirty="0" smtClean="0"/>
              <a:t>A new parallel Zebra crossing (for pedestrians and cyclists) and street lighting at the junction of </a:t>
            </a:r>
            <a:r>
              <a:rPr lang="en-GB" dirty="0" err="1" smtClean="0"/>
              <a:t>Tavells</a:t>
            </a:r>
            <a:r>
              <a:rPr lang="en-GB" dirty="0" smtClean="0"/>
              <a:t> Lane and Main Road, </a:t>
            </a:r>
            <a:r>
              <a:rPr lang="en-GB" dirty="0" err="1" smtClean="0"/>
              <a:t>Marchwood</a:t>
            </a:r>
            <a:r>
              <a:rPr lang="en-GB" dirty="0" smtClean="0"/>
              <a:t>. </a:t>
            </a: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Descoping</a:t>
            </a:r>
            <a:r>
              <a:rPr lang="en-US" dirty="0" smtClean="0"/>
              <a:t> of the </a:t>
            </a:r>
            <a:r>
              <a:rPr lang="en-US" dirty="0" err="1" smtClean="0"/>
              <a:t>Eling</a:t>
            </a:r>
            <a:r>
              <a:rPr lang="en-US" dirty="0" smtClean="0"/>
              <a:t> to </a:t>
            </a:r>
            <a:r>
              <a:rPr lang="en-US" dirty="0" err="1" smtClean="0"/>
              <a:t>Holbury</a:t>
            </a:r>
            <a:r>
              <a:rPr lang="en-US" dirty="0" smtClean="0"/>
              <a:t> Cycle Route</a:t>
            </a:r>
            <a:endParaRPr lang="en-US" dirty="0"/>
          </a:p>
        </p:txBody>
      </p:sp>
      <p:sp>
        <p:nvSpPr>
          <p:cNvPr id="3" name="Content Placeholder 2"/>
          <p:cNvSpPr>
            <a:spLocks noGrp="1"/>
          </p:cNvSpPr>
          <p:nvPr>
            <p:ph idx="1"/>
          </p:nvPr>
        </p:nvSpPr>
        <p:spPr>
          <a:xfrm>
            <a:off x="457200" y="1600200"/>
            <a:ext cx="8229600" cy="5043510"/>
          </a:xfrm>
        </p:spPr>
        <p:txBody>
          <a:bodyPr>
            <a:normAutofit/>
          </a:bodyPr>
          <a:lstStyle/>
          <a:p>
            <a:r>
              <a:rPr lang="en-GB" b="1" dirty="0" smtClean="0"/>
              <a:t>4. Infrastructure Proposals Retained </a:t>
            </a:r>
            <a:endParaRPr lang="en-US" dirty="0" smtClean="0"/>
          </a:p>
          <a:p>
            <a:r>
              <a:rPr lang="en-GB" dirty="0" smtClean="0"/>
              <a:t>A new parallel Zebra crossing (for pedestrians and cyclists) and off carriageway cycle route in Beaulieu Road, Hythe. </a:t>
            </a:r>
            <a:endParaRPr lang="en-US" dirty="0" smtClean="0"/>
          </a:p>
          <a:p>
            <a:r>
              <a:rPr lang="en-GB" dirty="0" smtClean="0"/>
              <a:t>A new parallel Zebra crossing (for pedestrians and cyclists) and widening footways in Butts Ash Lane, Hythe. </a:t>
            </a:r>
            <a:endParaRPr lang="en-US" dirty="0" smtClean="0"/>
          </a:p>
          <a:p>
            <a:r>
              <a:rPr lang="en-GB" dirty="0" smtClean="0"/>
              <a:t>Cycle direction signing along the whole route between </a:t>
            </a:r>
            <a:r>
              <a:rPr lang="en-GB" dirty="0" err="1" smtClean="0"/>
              <a:t>Eling</a:t>
            </a:r>
            <a:r>
              <a:rPr lang="en-GB" dirty="0" smtClean="0"/>
              <a:t> and </a:t>
            </a:r>
            <a:r>
              <a:rPr lang="en-GB" dirty="0" err="1" smtClean="0"/>
              <a:t>Holbury</a:t>
            </a:r>
            <a:r>
              <a:rPr lang="en-GB" dirty="0" smtClean="0"/>
              <a:t>.</a:t>
            </a:r>
            <a:endParaRPr lang="en-US" dirty="0" smtClean="0"/>
          </a:p>
          <a:p>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Transforming Cities Fund</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This fund, which closed to applications in 2018, aimed to improve productivity by investing in public and sustainable transport infrastructure in English cities.</a:t>
            </a:r>
          </a:p>
          <a:p>
            <a:r>
              <a:rPr lang="en-GB" b="1" dirty="0" smtClean="0"/>
              <a:t>Details</a:t>
            </a:r>
            <a:endParaRPr lang="en-US" b="1" dirty="0" smtClean="0"/>
          </a:p>
          <a:p>
            <a:r>
              <a:rPr lang="en-US" dirty="0" smtClean="0"/>
              <a:t>The Transforming Cities Fund (TCF) is a £2.45 billion capital grant transport fund aimed at driving up productivity through investments in public and sustainable transport infrastructure in some of England’s largest city regions.</a:t>
            </a:r>
          </a:p>
          <a:p>
            <a:r>
              <a:rPr lang="en-US" dirty="0" smtClean="0"/>
              <a:t>It was launched at </a:t>
            </a:r>
            <a:r>
              <a:rPr lang="en-US" u="sng" dirty="0" smtClean="0">
                <a:hlinkClick r:id="rId2"/>
              </a:rPr>
              <a:t>Autumn Budget 2017</a:t>
            </a:r>
            <a:r>
              <a:rPr lang="en-US" dirty="0" smtClean="0"/>
              <a:t> and expanded in </a:t>
            </a:r>
            <a:r>
              <a:rPr lang="en-US" u="sng" dirty="0" smtClean="0">
                <a:hlinkClick r:id="rId3"/>
              </a:rPr>
              <a:t>Budget 2018</a:t>
            </a:r>
            <a:r>
              <a:rPr lang="en-US" dirty="0" smtClean="0"/>
              <a:t>.</a:t>
            </a:r>
          </a:p>
          <a:p>
            <a:r>
              <a:rPr lang="en-GB" b="1" dirty="0" smtClean="0"/>
              <a:t>Aims of the fund</a:t>
            </a:r>
            <a:endParaRPr lang="en-US" b="1" dirty="0" smtClean="0"/>
          </a:p>
          <a:p>
            <a:r>
              <a:rPr lang="en-US" dirty="0" smtClean="0"/>
              <a:t>Improving access to good jobs within English cities and encouraging an increase in journeys made by low-carbon and sustainable modes of transport are key objectives of the TCF.</a:t>
            </a:r>
          </a:p>
          <a:p>
            <a:r>
              <a:rPr lang="en-US" dirty="0" smtClean="0"/>
              <a:t>The TCF also aims to support the following wider cross-cutting priorities:</a:t>
            </a:r>
          </a:p>
          <a:p>
            <a:pPr lvl="0"/>
            <a:r>
              <a:rPr lang="en-GB" dirty="0" smtClean="0"/>
              <a:t>tackling air pollution</a:t>
            </a:r>
            <a:endParaRPr lang="en-US" dirty="0" smtClean="0"/>
          </a:p>
          <a:p>
            <a:pPr lvl="0"/>
            <a:r>
              <a:rPr lang="en-GB" dirty="0" smtClean="0"/>
              <a:t>delivering more homes</a:t>
            </a:r>
            <a:endParaRPr lang="en-US" dirty="0" smtClean="0"/>
          </a:p>
          <a:p>
            <a:pPr lvl="0"/>
            <a:r>
              <a:rPr lang="en-GB" dirty="0" smtClean="0"/>
              <a:t>delivering apprenticeships and improving skills investments</a:t>
            </a:r>
            <a:endParaRPr lang="en-US" dirty="0" smtClean="0"/>
          </a:p>
          <a:p>
            <a:pPr lvl="0"/>
            <a:r>
              <a:rPr lang="en-GB" dirty="0" smtClean="0"/>
              <a:t>encouraging the use of new mobility systems and technology as part of the </a:t>
            </a:r>
            <a:r>
              <a:rPr lang="en-GB" u="sng" dirty="0" smtClean="0">
                <a:hlinkClick r:id="rId4"/>
              </a:rPr>
              <a:t>Future of Mobility Grand Challenge</a:t>
            </a:r>
            <a:r>
              <a:rPr lang="en-GB" dirty="0" smtClean="0"/>
              <a:t> established in the </a:t>
            </a:r>
            <a:r>
              <a:rPr lang="en-GB" u="sng" dirty="0" smtClean="0">
                <a:hlinkClick r:id="rId5"/>
              </a:rPr>
              <a:t>Industrial Strategy</a:t>
            </a:r>
            <a:endParaRPr lang="en-US" dirty="0" smtClean="0"/>
          </a:p>
          <a:p>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Transforming Cities Fund</a:t>
            </a:r>
            <a:endParaRPr lang="en-US" dirty="0"/>
          </a:p>
        </p:txBody>
      </p:sp>
      <p:sp>
        <p:nvSpPr>
          <p:cNvPr id="3" name="Content Placeholder 2"/>
          <p:cNvSpPr>
            <a:spLocks noGrp="1"/>
          </p:cNvSpPr>
          <p:nvPr>
            <p:ph idx="1"/>
          </p:nvPr>
        </p:nvSpPr>
        <p:spPr/>
        <p:txBody>
          <a:bodyPr>
            <a:normAutofit fontScale="55000" lnSpcReduction="20000"/>
          </a:bodyPr>
          <a:lstStyle/>
          <a:p>
            <a:r>
              <a:rPr lang="en-GB" b="1" dirty="0" smtClean="0"/>
              <a:t>Available funding</a:t>
            </a:r>
            <a:endParaRPr lang="en-US" b="1" dirty="0" smtClean="0"/>
          </a:p>
          <a:p>
            <a:r>
              <a:rPr lang="en-GB" b="1" dirty="0" smtClean="0"/>
              <a:t>Mayoral Combined Authorities</a:t>
            </a:r>
            <a:endParaRPr lang="en-US" b="1" dirty="0" smtClean="0"/>
          </a:p>
          <a:p>
            <a:r>
              <a:rPr lang="en-US" dirty="0" smtClean="0"/>
              <a:t>Around half of the TCF (£1.08 billion) has been allocated to 6 Mayoral Combined Authorities (MCAs) on a per capita and devolved basis. </a:t>
            </a:r>
          </a:p>
          <a:p>
            <a:r>
              <a:rPr lang="en-GB" b="1" dirty="0" smtClean="0"/>
              <a:t>Future Transport Zones</a:t>
            </a:r>
            <a:endParaRPr lang="en-US" b="1" dirty="0" smtClean="0"/>
          </a:p>
          <a:p>
            <a:r>
              <a:rPr lang="en-US" dirty="0" smtClean="0"/>
              <a:t>At Budget 2018, an additional £90 million was announced for Future Transport Zones (originally known as Future Mobility Zones), which will be used to trial new transport modes, services, and digital payments and ticketing in the following 4 local authorities:</a:t>
            </a:r>
          </a:p>
          <a:p>
            <a:pPr lvl="0"/>
            <a:r>
              <a:rPr lang="en-GB" dirty="0" smtClean="0"/>
              <a:t>Derby and Nottingham</a:t>
            </a:r>
            <a:endParaRPr lang="en-US" dirty="0" smtClean="0"/>
          </a:p>
          <a:p>
            <a:pPr lvl="0"/>
            <a:r>
              <a:rPr lang="en-GB" dirty="0" smtClean="0"/>
              <a:t>West Midlands</a:t>
            </a:r>
            <a:endParaRPr lang="en-US" dirty="0" smtClean="0"/>
          </a:p>
          <a:p>
            <a:pPr lvl="0"/>
            <a:r>
              <a:rPr lang="en-GB" dirty="0" smtClean="0"/>
              <a:t>Solent Transport (Portsmouth and Southampton)</a:t>
            </a:r>
            <a:endParaRPr lang="en-US" dirty="0" smtClean="0"/>
          </a:p>
          <a:p>
            <a:pPr lvl="0"/>
            <a:r>
              <a:rPr lang="en-GB" dirty="0" smtClean="0"/>
              <a:t>West of England</a:t>
            </a:r>
            <a:endParaRPr lang="en-US" dirty="0" smtClean="0"/>
          </a:p>
          <a:p>
            <a:r>
              <a:rPr lang="en-GB" b="1" dirty="0" smtClean="0"/>
              <a:t>Tranche 1</a:t>
            </a:r>
            <a:endParaRPr lang="en-US" b="1" dirty="0" smtClean="0"/>
          </a:p>
          <a:p>
            <a:r>
              <a:rPr lang="en-US" dirty="0" smtClean="0"/>
              <a:t>In Tranche 1 of the TCF, 30 projects from 10 shortlisted English city regions were awarded £60 million in funding. </a:t>
            </a:r>
          </a:p>
          <a:p>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Transforming Cities Fund</a:t>
            </a:r>
            <a:endParaRPr lang="en-US" dirty="0"/>
          </a:p>
        </p:txBody>
      </p:sp>
      <p:sp>
        <p:nvSpPr>
          <p:cNvPr id="3" name="Content Placeholder 2"/>
          <p:cNvSpPr>
            <a:spLocks noGrp="1"/>
          </p:cNvSpPr>
          <p:nvPr>
            <p:ph idx="1"/>
          </p:nvPr>
        </p:nvSpPr>
        <p:spPr/>
        <p:txBody>
          <a:bodyPr>
            <a:normAutofit fontScale="55000" lnSpcReduction="20000"/>
          </a:bodyPr>
          <a:lstStyle/>
          <a:p>
            <a:r>
              <a:rPr lang="en-GB" b="1" dirty="0" smtClean="0"/>
              <a:t>Tranche 2</a:t>
            </a:r>
            <a:endParaRPr lang="en-US" b="1" dirty="0" smtClean="0"/>
          </a:p>
          <a:p>
            <a:r>
              <a:rPr lang="en-US" dirty="0" smtClean="0"/>
              <a:t>In Tranche 2 of TCF, 12 shortlisted cities had the opportunity to bid for a share of £1.22 billion of funding. </a:t>
            </a:r>
          </a:p>
          <a:p>
            <a:r>
              <a:rPr lang="en-US" dirty="0" smtClean="0"/>
              <a:t>All TCF funding has now been awarded.</a:t>
            </a:r>
          </a:p>
          <a:p>
            <a:r>
              <a:rPr lang="en-GB" b="1" dirty="0" smtClean="0"/>
              <a:t>Timeline</a:t>
            </a:r>
            <a:endParaRPr lang="en-US" b="1" dirty="0" smtClean="0"/>
          </a:p>
          <a:p>
            <a:pPr lvl="0"/>
            <a:r>
              <a:rPr lang="en-GB" b="1" dirty="0" smtClean="0"/>
              <a:t>2017:</a:t>
            </a:r>
            <a:r>
              <a:rPr lang="en-GB" dirty="0" smtClean="0"/>
              <a:t> TCF launched at Autumn Budget</a:t>
            </a:r>
            <a:endParaRPr lang="en-US" dirty="0" smtClean="0"/>
          </a:p>
          <a:p>
            <a:pPr lvl="0"/>
            <a:r>
              <a:rPr lang="en-GB" b="1" dirty="0" smtClean="0"/>
              <a:t>2018:</a:t>
            </a:r>
            <a:r>
              <a:rPr lang="en-GB" dirty="0" smtClean="0"/>
              <a:t> expansion of TCF and launch of Future Transport Zones funding announced in the Budget 2018; MCAs allocated initial awards</a:t>
            </a:r>
            <a:endParaRPr lang="en-US" dirty="0" smtClean="0"/>
          </a:p>
          <a:p>
            <a:pPr lvl="0"/>
            <a:r>
              <a:rPr lang="en-GB" b="1" dirty="0" smtClean="0"/>
              <a:t>2019:</a:t>
            </a:r>
            <a:r>
              <a:rPr lang="en-GB" dirty="0" smtClean="0"/>
              <a:t> Tranche 1 awarded and funding for MCAs extended</a:t>
            </a:r>
            <a:endParaRPr lang="en-US" dirty="0" smtClean="0"/>
          </a:p>
          <a:p>
            <a:pPr lvl="0"/>
            <a:r>
              <a:rPr lang="en-GB" b="1" dirty="0" smtClean="0"/>
              <a:t>March to December 2020:</a:t>
            </a:r>
            <a:r>
              <a:rPr lang="en-GB" dirty="0" smtClean="0"/>
              <a:t> phased award of Tranche 2 cities</a:t>
            </a:r>
            <a:endParaRPr lang="en-US" dirty="0" smtClean="0"/>
          </a:p>
          <a:p>
            <a:pPr lvl="0"/>
            <a:r>
              <a:rPr lang="en-GB" b="1" dirty="0" smtClean="0"/>
              <a:t>March 2023:</a:t>
            </a:r>
            <a:r>
              <a:rPr lang="en-GB" dirty="0" smtClean="0"/>
              <a:t> planned completion of TCF schemes</a:t>
            </a:r>
            <a:endParaRPr lang="en-US" dirty="0" smtClean="0"/>
          </a:p>
          <a:p>
            <a:r>
              <a:rPr lang="en-GB" b="1" dirty="0" smtClean="0"/>
              <a:t>Evaluation</a:t>
            </a:r>
            <a:endParaRPr lang="en-US" b="1" dirty="0" smtClean="0"/>
          </a:p>
          <a:p>
            <a:r>
              <a:rPr lang="en-US" dirty="0" smtClean="0"/>
              <a:t>An independent contractor is evaluating the TCF </a:t>
            </a:r>
            <a:r>
              <a:rPr lang="en-US" dirty="0" err="1" smtClean="0"/>
              <a:t>programme</a:t>
            </a:r>
            <a:r>
              <a:rPr lang="en-US" dirty="0" smtClean="0"/>
              <a:t>. Outputs are expected to include a series of focused case studies. The first of these examined the ‘co-development’ approach to funding under Tranche 2. A government response is published alongside it.</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5786" y="0"/>
            <a:ext cx="7858180" cy="461665"/>
          </a:xfrm>
          <a:prstGeom prst="rect">
            <a:avLst/>
          </a:prstGeom>
        </p:spPr>
        <p:txBody>
          <a:bodyPr wrap="square">
            <a:spAutoFit/>
          </a:bodyPr>
          <a:lstStyle/>
          <a:p>
            <a:pPr lvl="0" algn="ctr" fontAlgn="base">
              <a:spcBef>
                <a:spcPct val="0"/>
              </a:spcBef>
              <a:spcAft>
                <a:spcPct val="0"/>
              </a:spcAft>
            </a:pPr>
            <a:r>
              <a:rPr lang="en-US" sz="2400" b="1" dirty="0" smtClean="0">
                <a:solidFill>
                  <a:srgbClr val="000000"/>
                </a:solidFill>
                <a:latin typeface="Garamond" pitchFamily="18" charset="0"/>
                <a:ea typeface="Times New Roman" pitchFamily="18" charset="0"/>
                <a:cs typeface="Times New Roman" pitchFamily="18" charset="0"/>
              </a:rPr>
              <a:t>Fossil CO</a:t>
            </a:r>
            <a:r>
              <a:rPr lang="en-US" sz="2400" b="1" baseline="-30000" dirty="0" smtClean="0">
                <a:solidFill>
                  <a:srgbClr val="000000"/>
                </a:solidFill>
                <a:latin typeface="Garamond" pitchFamily="18" charset="0"/>
                <a:ea typeface="Times New Roman" pitchFamily="18" charset="0"/>
                <a:cs typeface="Times New Roman" pitchFamily="18" charset="0"/>
              </a:rPr>
              <a:t>2</a:t>
            </a:r>
            <a:r>
              <a:rPr lang="en-US" sz="2400" b="1" dirty="0" smtClean="0">
                <a:solidFill>
                  <a:srgbClr val="000000"/>
                </a:solidFill>
                <a:latin typeface="Garamond" pitchFamily="18" charset="0"/>
                <a:ea typeface="Times New Roman" pitchFamily="18" charset="0"/>
                <a:cs typeface="Times New Roman" pitchFamily="18" charset="0"/>
              </a:rPr>
              <a:t> emissions by country/region</a:t>
            </a:r>
            <a:endParaRPr lang="en-US" sz="2400" b="1" dirty="0" smtClean="0">
              <a:latin typeface="Garamond" pitchFamily="18" charset="0"/>
              <a:cs typeface="Arial" pitchFamily="34" charset="0"/>
            </a:endParaRPr>
          </a:p>
        </p:txBody>
      </p:sp>
      <p:graphicFrame>
        <p:nvGraphicFramePr>
          <p:cNvPr id="3" name="Table 2"/>
          <p:cNvGraphicFramePr>
            <a:graphicFrameLocks noGrp="1"/>
          </p:cNvGraphicFramePr>
          <p:nvPr/>
        </p:nvGraphicFramePr>
        <p:xfrm>
          <a:off x="857224" y="500049"/>
          <a:ext cx="7643865" cy="6306833"/>
        </p:xfrm>
        <a:graphic>
          <a:graphicData uri="http://schemas.openxmlformats.org/drawingml/2006/table">
            <a:tbl>
              <a:tblPr/>
              <a:tblGrid>
                <a:gridCol w="1739911"/>
                <a:gridCol w="1474799"/>
                <a:gridCol w="1339235"/>
                <a:gridCol w="1518285"/>
                <a:gridCol w="1571635"/>
              </a:tblGrid>
              <a:tr h="1000125">
                <a:tc>
                  <a:txBody>
                    <a:bodyPr/>
                    <a:lstStyle/>
                    <a:p>
                      <a:pPr>
                        <a:lnSpc>
                          <a:spcPct val="105000"/>
                        </a:lnSpc>
                        <a:spcAft>
                          <a:spcPts val="0"/>
                        </a:spcAft>
                      </a:pPr>
                      <a:r>
                        <a:rPr lang="en-US" sz="1600" b="1" kern="0" dirty="0">
                          <a:solidFill>
                            <a:srgbClr val="202122"/>
                          </a:solidFill>
                          <a:effectLst/>
                          <a:latin typeface="Garamond"/>
                          <a:ea typeface="Times New Roman"/>
                          <a:cs typeface="Calibri"/>
                        </a:rPr>
                        <a:t>Country</a:t>
                      </a:r>
                      <a:r>
                        <a:rPr lang="en-US" sz="1600" kern="100" dirty="0">
                          <a:solidFill>
                            <a:srgbClr val="000000"/>
                          </a:solidFill>
                          <a:latin typeface="Garamond"/>
                          <a:ea typeface="Calibri"/>
                          <a:cs typeface="Calibri"/>
                        </a:rPr>
                        <a:t> </a:t>
                      </a:r>
                      <a:endParaRPr lang="en-US" sz="11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dirty="0">
                          <a:solidFill>
                            <a:srgbClr val="202122"/>
                          </a:solidFill>
                          <a:latin typeface="Garamond"/>
                          <a:ea typeface="Times New Roman"/>
                          <a:cs typeface="Calibri"/>
                        </a:rPr>
                        <a:t>2017</a:t>
                      </a:r>
                      <a:br>
                        <a:rPr lang="en-US" sz="1600" b="1" kern="0" dirty="0">
                          <a:solidFill>
                            <a:srgbClr val="202122"/>
                          </a:solidFill>
                          <a:latin typeface="Garamond"/>
                          <a:ea typeface="Times New Roman"/>
                          <a:cs typeface="Calibri"/>
                        </a:rPr>
                      </a:br>
                      <a:r>
                        <a:rPr lang="en-US" sz="1600" b="1" kern="0" dirty="0">
                          <a:solidFill>
                            <a:srgbClr val="202122"/>
                          </a:solidFill>
                          <a:latin typeface="Garamond"/>
                          <a:ea typeface="Times New Roman"/>
                          <a:cs typeface="Calibri"/>
                        </a:rPr>
                        <a:t>(% of world)</a:t>
                      </a:r>
                      <a:r>
                        <a:rPr lang="en-US" sz="1600" kern="100" dirty="0">
                          <a:solidFill>
                            <a:srgbClr val="000000"/>
                          </a:solidFill>
                          <a:latin typeface="Garamond"/>
                          <a:ea typeface="Calibri"/>
                          <a:cs typeface="Calibri"/>
                        </a:rPr>
                        <a:t> </a:t>
                      </a:r>
                      <a:endParaRPr lang="en-US" sz="11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dirty="0" smtClean="0">
                          <a:solidFill>
                            <a:srgbClr val="202122"/>
                          </a:solidFill>
                          <a:latin typeface="Garamond"/>
                          <a:ea typeface="Times New Roman"/>
                          <a:cs typeface="Calibri"/>
                        </a:rPr>
                        <a:t>1990 </a:t>
                      </a:r>
                      <a:r>
                        <a:rPr lang="en-US" sz="1600" b="1" kern="0" dirty="0" err="1" smtClean="0">
                          <a:solidFill>
                            <a:srgbClr val="202122"/>
                          </a:solidFill>
                          <a:latin typeface="Garamond"/>
                          <a:ea typeface="Times New Roman"/>
                          <a:cs typeface="Calibri"/>
                        </a:rPr>
                        <a:t>vs</a:t>
                      </a:r>
                      <a:r>
                        <a:rPr lang="en-US" sz="1600" b="1" kern="0" dirty="0" smtClean="0">
                          <a:solidFill>
                            <a:srgbClr val="202122"/>
                          </a:solidFill>
                          <a:latin typeface="Garamond"/>
                          <a:ea typeface="Times New Roman"/>
                          <a:cs typeface="Calibri"/>
                        </a:rPr>
                        <a:t> 2017:</a:t>
                      </a:r>
                      <a:r>
                        <a:rPr lang="en-US" sz="1600" b="1" kern="0" dirty="0">
                          <a:solidFill>
                            <a:srgbClr val="202122"/>
                          </a:solidFill>
                          <a:latin typeface="Garamond"/>
                          <a:ea typeface="Times New Roman"/>
                          <a:cs typeface="Calibri"/>
                        </a:rPr>
                        <a:t/>
                      </a:r>
                      <a:br>
                        <a:rPr lang="en-US" sz="1600" b="1" kern="0" dirty="0">
                          <a:solidFill>
                            <a:srgbClr val="202122"/>
                          </a:solidFill>
                          <a:latin typeface="Garamond"/>
                          <a:ea typeface="Times New Roman"/>
                          <a:cs typeface="Calibri"/>
                        </a:rPr>
                      </a:br>
                      <a:r>
                        <a:rPr lang="en-US" sz="1600" b="1" kern="0" dirty="0">
                          <a:solidFill>
                            <a:srgbClr val="202122"/>
                          </a:solidFill>
                          <a:latin typeface="Garamond"/>
                          <a:ea typeface="Times New Roman"/>
                          <a:cs typeface="Calibri"/>
                        </a:rPr>
                        <a:t>change (%)</a:t>
                      </a:r>
                      <a:r>
                        <a:rPr lang="en-US" sz="1600" kern="100" dirty="0">
                          <a:solidFill>
                            <a:srgbClr val="000000"/>
                          </a:solidFill>
                          <a:latin typeface="Garamond"/>
                          <a:ea typeface="Calibri"/>
                          <a:cs typeface="Calibri"/>
                        </a:rPr>
                        <a:t> </a:t>
                      </a:r>
                      <a:endParaRPr lang="en-US" sz="11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dirty="0">
                          <a:solidFill>
                            <a:srgbClr val="202122"/>
                          </a:solidFill>
                          <a:latin typeface="Garamond"/>
                          <a:ea typeface="Times New Roman"/>
                          <a:cs typeface="Calibri"/>
                        </a:rPr>
                        <a:t>Per capita</a:t>
                      </a:r>
                      <a:br>
                        <a:rPr lang="en-US" sz="1600" b="1" kern="0" dirty="0">
                          <a:solidFill>
                            <a:srgbClr val="202122"/>
                          </a:solidFill>
                          <a:latin typeface="Garamond"/>
                          <a:ea typeface="Times New Roman"/>
                          <a:cs typeface="Calibri"/>
                        </a:rPr>
                      </a:br>
                      <a:r>
                        <a:rPr lang="en-US" sz="1600" b="1" kern="0" dirty="0">
                          <a:solidFill>
                            <a:srgbClr val="202122"/>
                          </a:solidFill>
                          <a:latin typeface="Garamond"/>
                          <a:ea typeface="Times New Roman"/>
                          <a:cs typeface="Calibri"/>
                        </a:rPr>
                        <a:t>(t CO</a:t>
                      </a:r>
                      <a:r>
                        <a:rPr lang="en-US" sz="1600" b="1" kern="0" baseline="-25000" dirty="0">
                          <a:solidFill>
                            <a:srgbClr val="202122"/>
                          </a:solidFill>
                          <a:latin typeface="Garamond"/>
                          <a:ea typeface="Times New Roman"/>
                          <a:cs typeface="Calibri"/>
                        </a:rPr>
                        <a:t>2</a:t>
                      </a:r>
                      <a:r>
                        <a:rPr lang="en-US" sz="1600" b="1" kern="0" dirty="0">
                          <a:solidFill>
                            <a:srgbClr val="202122"/>
                          </a:solidFill>
                          <a:latin typeface="Garamond"/>
                          <a:ea typeface="Times New Roman"/>
                          <a:cs typeface="Calibri"/>
                        </a:rPr>
                        <a:t>/cap/yr)</a:t>
                      </a:r>
                      <a:r>
                        <a:rPr lang="en-US" sz="1600" kern="100" dirty="0">
                          <a:solidFill>
                            <a:srgbClr val="000000"/>
                          </a:solidFill>
                          <a:latin typeface="Garamond"/>
                          <a:ea typeface="Calibri"/>
                          <a:cs typeface="Calibri"/>
                        </a:rPr>
                        <a:t> </a:t>
                      </a:r>
                      <a:endParaRPr lang="en-US" sz="11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dirty="0" smtClean="0">
                          <a:solidFill>
                            <a:srgbClr val="202122"/>
                          </a:solidFill>
                          <a:latin typeface="Garamond"/>
                          <a:ea typeface="Times New Roman"/>
                          <a:cs typeface="Calibri"/>
                        </a:rPr>
                        <a:t>Global Percentage </a:t>
                      </a:r>
                      <a:r>
                        <a:rPr lang="en-US" sz="1600" b="1" kern="0" dirty="0">
                          <a:solidFill>
                            <a:srgbClr val="202122"/>
                          </a:solidFill>
                          <a:latin typeface="Garamond"/>
                          <a:ea typeface="Times New Roman"/>
                          <a:cs typeface="Calibri"/>
                        </a:rPr>
                        <a:t>2022</a:t>
                      </a:r>
                      <a:endParaRPr lang="en-US" sz="1100" kern="1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512">
                <a:tc>
                  <a:txBody>
                    <a:bodyPr/>
                    <a:lstStyle/>
                    <a:p>
                      <a:pPr>
                        <a:lnSpc>
                          <a:spcPct val="105000"/>
                        </a:lnSpc>
                        <a:spcAft>
                          <a:spcPts val="0"/>
                        </a:spcAft>
                      </a:pPr>
                      <a:r>
                        <a:rPr lang="en-US" sz="1600" b="1" u="sng" kern="0" dirty="0">
                          <a:solidFill>
                            <a:srgbClr val="0000FF"/>
                          </a:solidFill>
                          <a:latin typeface="Garamond"/>
                          <a:ea typeface="Times New Roman"/>
                          <a:cs typeface="Calibri"/>
                          <a:hlinkClick r:id="rId2"/>
                        </a:rPr>
                        <a:t>China</a:t>
                      </a:r>
                      <a:r>
                        <a:rPr lang="en-US" sz="1600" b="1" kern="100" dirty="0">
                          <a:solidFill>
                            <a:srgbClr val="000000"/>
                          </a:solidFill>
                          <a:latin typeface="Garamond"/>
                          <a:ea typeface="Calibri"/>
                          <a:cs typeface="Calibri"/>
                        </a:rPr>
                        <a:t> </a:t>
                      </a:r>
                      <a:endParaRPr lang="en-US" sz="11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a:solidFill>
                            <a:srgbClr val="202122"/>
                          </a:solidFill>
                          <a:highlight>
                            <a:srgbClr val="FFFF00"/>
                          </a:highlight>
                          <a:latin typeface="Garamond"/>
                          <a:ea typeface="Times New Roman"/>
                          <a:cs typeface="Calibri"/>
                        </a:rPr>
                        <a:t>29.34%</a:t>
                      </a:r>
                      <a:r>
                        <a:rPr lang="en-US" sz="1600" b="1" kern="100">
                          <a:solidFill>
                            <a:srgbClr val="000000"/>
                          </a:solidFill>
                          <a:highlight>
                            <a:srgbClr val="FFFF00"/>
                          </a:highlight>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dirty="0">
                          <a:solidFill>
                            <a:srgbClr val="202122"/>
                          </a:solidFill>
                          <a:latin typeface="Garamond"/>
                          <a:ea typeface="Times New Roman"/>
                          <a:cs typeface="Calibri"/>
                        </a:rPr>
                        <a:t>353.8%</a:t>
                      </a:r>
                      <a:r>
                        <a:rPr lang="en-US" sz="1600" b="1" kern="100" dirty="0">
                          <a:solidFill>
                            <a:srgbClr val="000000"/>
                          </a:solidFill>
                          <a:latin typeface="Garamond"/>
                          <a:ea typeface="Calibri"/>
                          <a:cs typeface="Calibri"/>
                        </a:rPr>
                        <a:t> </a:t>
                      </a:r>
                      <a:endParaRPr lang="en-US" sz="11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dirty="0">
                          <a:solidFill>
                            <a:srgbClr val="202122"/>
                          </a:solidFill>
                          <a:latin typeface="Garamond"/>
                          <a:ea typeface="Times New Roman"/>
                          <a:cs typeface="Calibri"/>
                        </a:rPr>
                        <a:t>7.7</a:t>
                      </a:r>
                      <a:r>
                        <a:rPr lang="en-US" sz="1600" b="1" kern="100" dirty="0">
                          <a:solidFill>
                            <a:srgbClr val="000000"/>
                          </a:solidFill>
                          <a:latin typeface="Garamond"/>
                          <a:ea typeface="Calibri"/>
                          <a:cs typeface="Calibri"/>
                        </a:rPr>
                        <a:t> </a:t>
                      </a:r>
                      <a:endParaRPr lang="en-US" sz="11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dirty="0" smtClean="0">
                          <a:solidFill>
                            <a:srgbClr val="202122"/>
                          </a:solidFill>
                          <a:highlight>
                            <a:srgbClr val="00FFFF"/>
                          </a:highlight>
                          <a:latin typeface="Garamond"/>
                          <a:ea typeface="Times New Roman"/>
                          <a:cs typeface="Calibri"/>
                        </a:rPr>
                        <a:t>30.68%          +1.34</a:t>
                      </a:r>
                      <a:endParaRPr lang="en-US" sz="1100" kern="1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562">
                <a:tc>
                  <a:txBody>
                    <a:bodyPr/>
                    <a:lstStyle/>
                    <a:p>
                      <a:pPr>
                        <a:lnSpc>
                          <a:spcPct val="105000"/>
                        </a:lnSpc>
                        <a:spcAft>
                          <a:spcPts val="0"/>
                        </a:spcAft>
                      </a:pPr>
                      <a:r>
                        <a:rPr lang="en-US" sz="1600" b="1" u="sng" kern="0" dirty="0" smtClean="0">
                          <a:solidFill>
                            <a:srgbClr val="0000FF"/>
                          </a:solidFill>
                          <a:latin typeface="Garamond"/>
                          <a:ea typeface="Times New Roman"/>
                          <a:cs typeface="Calibri"/>
                          <a:hlinkClick r:id="rId3"/>
                        </a:rPr>
                        <a:t>United </a:t>
                      </a:r>
                      <a:r>
                        <a:rPr lang="en-US" sz="1600" b="1" u="sng" kern="0" dirty="0">
                          <a:solidFill>
                            <a:srgbClr val="0000FF"/>
                          </a:solidFill>
                          <a:latin typeface="Garamond"/>
                          <a:ea typeface="Times New Roman"/>
                          <a:cs typeface="Calibri"/>
                          <a:hlinkClick r:id="rId3"/>
                        </a:rPr>
                        <a:t>States</a:t>
                      </a:r>
                      <a:r>
                        <a:rPr lang="en-US" sz="1600" b="1" kern="100" dirty="0">
                          <a:solidFill>
                            <a:srgbClr val="000000"/>
                          </a:solidFill>
                          <a:latin typeface="Garamond"/>
                          <a:ea typeface="Calibri"/>
                          <a:cs typeface="Calibri"/>
                        </a:rPr>
                        <a:t> </a:t>
                      </a:r>
                      <a:endParaRPr lang="en-US" sz="11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a:solidFill>
                            <a:srgbClr val="202122"/>
                          </a:solidFill>
                          <a:highlight>
                            <a:srgbClr val="FFFF00"/>
                          </a:highlight>
                          <a:latin typeface="Garamond"/>
                          <a:ea typeface="Times New Roman"/>
                          <a:cs typeface="Calibri"/>
                        </a:rPr>
                        <a:t>13.77%</a:t>
                      </a:r>
                      <a:r>
                        <a:rPr lang="en-US" sz="1600" b="1" kern="100">
                          <a:solidFill>
                            <a:srgbClr val="000000"/>
                          </a:solidFill>
                          <a:highlight>
                            <a:srgbClr val="FFFF00"/>
                          </a:highlight>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a:solidFill>
                            <a:srgbClr val="202122"/>
                          </a:solidFill>
                          <a:latin typeface="Garamond"/>
                          <a:ea typeface="Times New Roman"/>
                          <a:cs typeface="Calibri"/>
                        </a:rPr>
                        <a:t>0.4%</a:t>
                      </a:r>
                      <a:r>
                        <a:rPr lang="en-US" sz="1600" b="1" kern="100">
                          <a:solidFill>
                            <a:srgbClr val="000000"/>
                          </a:solidFill>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800" b="1" kern="0" dirty="0">
                          <a:solidFill>
                            <a:srgbClr val="FF0000"/>
                          </a:solidFill>
                          <a:latin typeface="Garamond"/>
                          <a:ea typeface="Times New Roman"/>
                          <a:cs typeface="Calibri"/>
                        </a:rPr>
                        <a:t>15.7</a:t>
                      </a:r>
                      <a:r>
                        <a:rPr lang="en-US" sz="1800" b="1" kern="100" dirty="0">
                          <a:solidFill>
                            <a:srgbClr val="000000"/>
                          </a:solidFill>
                          <a:latin typeface="Garamond"/>
                          <a:ea typeface="Calibri"/>
                          <a:cs typeface="Calibri"/>
                        </a:rPr>
                        <a:t> </a:t>
                      </a:r>
                      <a:endParaRPr lang="en-US" sz="18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dirty="0" smtClean="0">
                          <a:solidFill>
                            <a:srgbClr val="202122"/>
                          </a:solidFill>
                          <a:highlight>
                            <a:srgbClr val="00FF00"/>
                          </a:highlight>
                          <a:latin typeface="Garamond"/>
                          <a:ea typeface="Times New Roman"/>
                          <a:cs typeface="Calibri"/>
                        </a:rPr>
                        <a:t>13.61%           -0.16</a:t>
                      </a:r>
                      <a:endParaRPr lang="en-US" sz="1100" kern="1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512">
                <a:tc>
                  <a:txBody>
                    <a:bodyPr/>
                    <a:lstStyle/>
                    <a:p>
                      <a:pPr>
                        <a:lnSpc>
                          <a:spcPct val="105000"/>
                        </a:lnSpc>
                        <a:spcAft>
                          <a:spcPts val="0"/>
                        </a:spcAft>
                      </a:pPr>
                      <a:r>
                        <a:rPr lang="en-US" sz="1600" b="1" u="sng" kern="0" dirty="0">
                          <a:solidFill>
                            <a:srgbClr val="0000FF"/>
                          </a:solidFill>
                          <a:latin typeface="Garamond"/>
                          <a:ea typeface="Times New Roman"/>
                          <a:cs typeface="Calibri"/>
                          <a:hlinkClick r:id="rId4"/>
                        </a:rPr>
                        <a:t>European Union</a:t>
                      </a:r>
                      <a:r>
                        <a:rPr lang="en-US" sz="1600" b="1" kern="100" dirty="0">
                          <a:solidFill>
                            <a:srgbClr val="000000"/>
                          </a:solidFill>
                          <a:latin typeface="Garamond"/>
                          <a:ea typeface="Calibri"/>
                          <a:cs typeface="Calibri"/>
                        </a:rPr>
                        <a:t> </a:t>
                      </a:r>
                      <a:endParaRPr lang="en-US" sz="11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dirty="0">
                          <a:solidFill>
                            <a:srgbClr val="202122"/>
                          </a:solidFill>
                          <a:highlight>
                            <a:srgbClr val="FFFF00"/>
                          </a:highlight>
                          <a:latin typeface="Garamond"/>
                          <a:ea typeface="Times New Roman"/>
                          <a:cs typeface="Calibri"/>
                        </a:rPr>
                        <a:t>9.57%</a:t>
                      </a:r>
                      <a:r>
                        <a:rPr lang="en-US" sz="1600" b="1" kern="100" dirty="0">
                          <a:solidFill>
                            <a:srgbClr val="000000"/>
                          </a:solidFill>
                          <a:highlight>
                            <a:srgbClr val="FFFF00"/>
                          </a:highlight>
                          <a:latin typeface="Garamond"/>
                          <a:ea typeface="Calibri"/>
                          <a:cs typeface="Calibri"/>
                        </a:rPr>
                        <a:t> </a:t>
                      </a:r>
                      <a:endParaRPr lang="en-US" sz="11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a:solidFill>
                            <a:srgbClr val="202122"/>
                          </a:solidFill>
                          <a:latin typeface="Garamond"/>
                          <a:ea typeface="Times New Roman"/>
                          <a:cs typeface="Calibri"/>
                        </a:rPr>
                        <a:t>-19.5%</a:t>
                      </a:r>
                      <a:r>
                        <a:rPr lang="en-US" sz="1600" b="1" kern="100">
                          <a:solidFill>
                            <a:srgbClr val="000000"/>
                          </a:solidFill>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dirty="0">
                          <a:solidFill>
                            <a:srgbClr val="202122"/>
                          </a:solidFill>
                          <a:latin typeface="Garamond"/>
                          <a:ea typeface="Times New Roman"/>
                          <a:cs typeface="Calibri"/>
                        </a:rPr>
                        <a:t>7.0</a:t>
                      </a:r>
                      <a:r>
                        <a:rPr lang="en-US" sz="1600" b="1" kern="100" dirty="0">
                          <a:solidFill>
                            <a:srgbClr val="000000"/>
                          </a:solidFill>
                          <a:latin typeface="Garamond"/>
                          <a:ea typeface="Calibri"/>
                          <a:cs typeface="Calibri"/>
                        </a:rPr>
                        <a:t> </a:t>
                      </a:r>
                      <a:endParaRPr lang="en-US" sz="11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dirty="0" smtClean="0">
                          <a:solidFill>
                            <a:srgbClr val="202122"/>
                          </a:solidFill>
                          <a:latin typeface="Garamond"/>
                          <a:ea typeface="Times New Roman"/>
                          <a:cs typeface="Calibri"/>
                        </a:rPr>
                        <a:t>7.43% </a:t>
                      </a:r>
                      <a:r>
                        <a:rPr lang="en-US" sz="1600" b="1" kern="0" dirty="0">
                          <a:solidFill>
                            <a:srgbClr val="202122"/>
                          </a:solidFill>
                          <a:latin typeface="Garamond"/>
                          <a:ea typeface="Times New Roman"/>
                          <a:cs typeface="Calibri"/>
                        </a:rPr>
                        <a:t>(27)</a:t>
                      </a:r>
                      <a:endParaRPr lang="en-US" sz="1100" kern="1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512">
                <a:tc>
                  <a:txBody>
                    <a:bodyPr/>
                    <a:lstStyle/>
                    <a:p>
                      <a:pPr>
                        <a:lnSpc>
                          <a:spcPct val="105000"/>
                        </a:lnSpc>
                        <a:spcAft>
                          <a:spcPts val="0"/>
                        </a:spcAft>
                      </a:pPr>
                      <a:r>
                        <a:rPr lang="en-US" sz="1600" b="1" u="sng" kern="0">
                          <a:solidFill>
                            <a:srgbClr val="0000FF"/>
                          </a:solidFill>
                          <a:latin typeface="Garamond"/>
                          <a:ea typeface="Times New Roman"/>
                          <a:cs typeface="Calibri"/>
                          <a:hlinkClick r:id="rId5"/>
                        </a:rPr>
                        <a:t>India</a:t>
                      </a:r>
                      <a:r>
                        <a:rPr lang="en-US" sz="1600" b="1" kern="100">
                          <a:solidFill>
                            <a:srgbClr val="000000"/>
                          </a:solidFill>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dirty="0">
                          <a:solidFill>
                            <a:srgbClr val="202122"/>
                          </a:solidFill>
                          <a:highlight>
                            <a:srgbClr val="FFFF00"/>
                          </a:highlight>
                          <a:latin typeface="Garamond"/>
                          <a:ea typeface="Times New Roman"/>
                          <a:cs typeface="Calibri"/>
                        </a:rPr>
                        <a:t>6.62%</a:t>
                      </a:r>
                      <a:r>
                        <a:rPr lang="en-US" sz="1600" b="1" kern="100" dirty="0">
                          <a:solidFill>
                            <a:srgbClr val="000000"/>
                          </a:solidFill>
                          <a:highlight>
                            <a:srgbClr val="FFFF00"/>
                          </a:highlight>
                          <a:latin typeface="Garamond"/>
                          <a:ea typeface="Calibri"/>
                          <a:cs typeface="Calibri"/>
                        </a:rPr>
                        <a:t> </a:t>
                      </a:r>
                      <a:endParaRPr lang="en-US" sz="11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a:solidFill>
                            <a:srgbClr val="202122"/>
                          </a:solidFill>
                          <a:latin typeface="Garamond"/>
                          <a:ea typeface="Times New Roman"/>
                          <a:cs typeface="Calibri"/>
                        </a:rPr>
                        <a:t>305.1%</a:t>
                      </a:r>
                      <a:r>
                        <a:rPr lang="en-US" sz="1600" b="1" kern="100">
                          <a:solidFill>
                            <a:srgbClr val="000000"/>
                          </a:solidFill>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a:solidFill>
                            <a:srgbClr val="202122"/>
                          </a:solidFill>
                          <a:latin typeface="Garamond"/>
                          <a:ea typeface="Times New Roman"/>
                          <a:cs typeface="Calibri"/>
                        </a:rPr>
                        <a:t>1.8</a:t>
                      </a:r>
                      <a:r>
                        <a:rPr lang="en-US" sz="1600" b="1" kern="100">
                          <a:solidFill>
                            <a:srgbClr val="000000"/>
                          </a:solidFill>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dirty="0" smtClean="0">
                          <a:solidFill>
                            <a:srgbClr val="202122"/>
                          </a:solidFill>
                          <a:highlight>
                            <a:srgbClr val="00FFFF"/>
                          </a:highlight>
                          <a:latin typeface="Garamond"/>
                          <a:ea typeface="Times New Roman"/>
                          <a:cs typeface="Calibri"/>
                        </a:rPr>
                        <a:t>7.62%             +1.0</a:t>
                      </a:r>
                      <a:endParaRPr lang="en-US" sz="1100" kern="1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512">
                <a:tc>
                  <a:txBody>
                    <a:bodyPr/>
                    <a:lstStyle/>
                    <a:p>
                      <a:pPr>
                        <a:lnSpc>
                          <a:spcPct val="105000"/>
                        </a:lnSpc>
                        <a:spcAft>
                          <a:spcPts val="0"/>
                        </a:spcAft>
                      </a:pPr>
                      <a:r>
                        <a:rPr lang="en-US" sz="1600" b="1" u="sng" kern="0">
                          <a:solidFill>
                            <a:srgbClr val="0000FF"/>
                          </a:solidFill>
                          <a:latin typeface="Garamond"/>
                          <a:ea typeface="Times New Roman"/>
                          <a:cs typeface="Calibri"/>
                          <a:hlinkClick r:id="rId6"/>
                        </a:rPr>
                        <a:t>Russia</a:t>
                      </a:r>
                      <a:r>
                        <a:rPr lang="en-US" sz="1600" b="1" kern="100">
                          <a:solidFill>
                            <a:srgbClr val="000000"/>
                          </a:solidFill>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dirty="0">
                          <a:solidFill>
                            <a:srgbClr val="202122"/>
                          </a:solidFill>
                          <a:highlight>
                            <a:srgbClr val="FFFF00"/>
                          </a:highlight>
                          <a:latin typeface="Garamond"/>
                          <a:ea typeface="Times New Roman"/>
                          <a:cs typeface="Calibri"/>
                        </a:rPr>
                        <a:t>4.76%</a:t>
                      </a:r>
                      <a:r>
                        <a:rPr lang="en-US" sz="1600" b="1" kern="100" dirty="0">
                          <a:solidFill>
                            <a:srgbClr val="000000"/>
                          </a:solidFill>
                          <a:highlight>
                            <a:srgbClr val="FFFF00"/>
                          </a:highlight>
                          <a:latin typeface="Garamond"/>
                          <a:ea typeface="Calibri"/>
                          <a:cs typeface="Calibri"/>
                        </a:rPr>
                        <a:t> </a:t>
                      </a:r>
                      <a:endParaRPr lang="en-US" sz="11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a:solidFill>
                            <a:srgbClr val="202122"/>
                          </a:solidFill>
                          <a:latin typeface="Garamond"/>
                          <a:ea typeface="Times New Roman"/>
                          <a:cs typeface="Calibri"/>
                        </a:rPr>
                        <a:t>-25.8%</a:t>
                      </a:r>
                      <a:r>
                        <a:rPr lang="en-US" sz="1600" b="1" kern="100">
                          <a:solidFill>
                            <a:srgbClr val="000000"/>
                          </a:solidFill>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a:solidFill>
                            <a:srgbClr val="202122"/>
                          </a:solidFill>
                          <a:latin typeface="Garamond"/>
                          <a:ea typeface="Times New Roman"/>
                          <a:cs typeface="Calibri"/>
                        </a:rPr>
                        <a:t>12.3</a:t>
                      </a:r>
                      <a:r>
                        <a:rPr lang="en-US" sz="1600" b="1" kern="100">
                          <a:solidFill>
                            <a:srgbClr val="000000"/>
                          </a:solidFill>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dirty="0" smtClean="0">
                          <a:solidFill>
                            <a:srgbClr val="202122"/>
                          </a:solidFill>
                          <a:latin typeface="Garamond"/>
                          <a:ea typeface="Times New Roman"/>
                          <a:cs typeface="Calibri"/>
                        </a:rPr>
                        <a:t>4.45%             </a:t>
                      </a:r>
                      <a:endParaRPr lang="en-US" sz="1100" kern="1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482">
                <a:tc>
                  <a:txBody>
                    <a:bodyPr/>
                    <a:lstStyle/>
                    <a:p>
                      <a:pPr>
                        <a:lnSpc>
                          <a:spcPct val="105000"/>
                        </a:lnSpc>
                        <a:spcAft>
                          <a:spcPts val="0"/>
                        </a:spcAft>
                      </a:pPr>
                      <a:r>
                        <a:rPr lang="en-US" sz="1600" b="1" u="sng" kern="0">
                          <a:solidFill>
                            <a:srgbClr val="0000FF"/>
                          </a:solidFill>
                          <a:latin typeface="Garamond"/>
                          <a:ea typeface="Times New Roman"/>
                          <a:cs typeface="Calibri"/>
                          <a:hlinkClick r:id="rId7"/>
                        </a:rPr>
                        <a:t>Japan</a:t>
                      </a:r>
                      <a:r>
                        <a:rPr lang="en-US" sz="1600" b="1" kern="100">
                          <a:solidFill>
                            <a:srgbClr val="000000"/>
                          </a:solidFill>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dirty="0">
                          <a:solidFill>
                            <a:srgbClr val="202122"/>
                          </a:solidFill>
                          <a:highlight>
                            <a:srgbClr val="FFFF00"/>
                          </a:highlight>
                          <a:latin typeface="Garamond"/>
                          <a:ea typeface="Times New Roman"/>
                          <a:cs typeface="Calibri"/>
                        </a:rPr>
                        <a:t>3.56%</a:t>
                      </a:r>
                      <a:r>
                        <a:rPr lang="en-US" sz="1600" b="1" kern="100" dirty="0">
                          <a:solidFill>
                            <a:srgbClr val="000000"/>
                          </a:solidFill>
                          <a:highlight>
                            <a:srgbClr val="FFFF00"/>
                          </a:highlight>
                          <a:latin typeface="Garamond"/>
                          <a:ea typeface="Calibri"/>
                          <a:cs typeface="Calibri"/>
                        </a:rPr>
                        <a:t> </a:t>
                      </a:r>
                      <a:endParaRPr lang="en-US" sz="11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a:solidFill>
                            <a:srgbClr val="202122"/>
                          </a:solidFill>
                          <a:latin typeface="Garamond"/>
                          <a:ea typeface="Times New Roman"/>
                          <a:cs typeface="Calibri"/>
                        </a:rPr>
                        <a:t>14.9%</a:t>
                      </a:r>
                      <a:r>
                        <a:rPr lang="en-US" sz="1600" b="1" kern="100">
                          <a:solidFill>
                            <a:srgbClr val="000000"/>
                          </a:solidFill>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800" b="1" kern="0" dirty="0">
                          <a:solidFill>
                            <a:srgbClr val="FF0000"/>
                          </a:solidFill>
                          <a:latin typeface="Garamond"/>
                          <a:ea typeface="Times New Roman"/>
                          <a:cs typeface="Calibri"/>
                        </a:rPr>
                        <a:t>10.4</a:t>
                      </a:r>
                      <a:r>
                        <a:rPr lang="en-US" sz="1600" b="1" kern="100" dirty="0">
                          <a:solidFill>
                            <a:srgbClr val="000000"/>
                          </a:solidFill>
                          <a:latin typeface="Garamond"/>
                          <a:ea typeface="Calibri"/>
                          <a:cs typeface="Calibri"/>
                        </a:rPr>
                        <a:t> </a:t>
                      </a:r>
                      <a:endParaRPr lang="en-US" sz="11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dirty="0" smtClean="0">
                          <a:solidFill>
                            <a:srgbClr val="202122"/>
                          </a:solidFill>
                          <a:highlight>
                            <a:srgbClr val="00FF00"/>
                          </a:highlight>
                          <a:latin typeface="Garamond"/>
                          <a:ea typeface="Times New Roman"/>
                          <a:cs typeface="Calibri"/>
                        </a:rPr>
                        <a:t>2.84%            -0.72</a:t>
                      </a:r>
                      <a:endParaRPr lang="en-US" sz="1100" kern="1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512">
                <a:tc>
                  <a:txBody>
                    <a:bodyPr/>
                    <a:lstStyle/>
                    <a:p>
                      <a:pPr>
                        <a:lnSpc>
                          <a:spcPct val="105000"/>
                        </a:lnSpc>
                        <a:spcAft>
                          <a:spcPts val="0"/>
                        </a:spcAft>
                      </a:pPr>
                      <a:r>
                        <a:rPr lang="en-US" sz="1600" b="1" u="sng" kern="0">
                          <a:solidFill>
                            <a:srgbClr val="0000FF"/>
                          </a:solidFill>
                          <a:latin typeface="Garamond"/>
                          <a:ea typeface="Times New Roman"/>
                          <a:cs typeface="Calibri"/>
                          <a:hlinkClick r:id="rId8"/>
                        </a:rPr>
                        <a:t>Iran</a:t>
                      </a:r>
                      <a:r>
                        <a:rPr lang="en-US" sz="1600" b="1" kern="100">
                          <a:solidFill>
                            <a:srgbClr val="000000"/>
                          </a:solidFill>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dirty="0">
                          <a:solidFill>
                            <a:srgbClr val="202122"/>
                          </a:solidFill>
                          <a:highlight>
                            <a:srgbClr val="FFFF00"/>
                          </a:highlight>
                          <a:latin typeface="Garamond"/>
                          <a:ea typeface="Times New Roman"/>
                          <a:cs typeface="Calibri"/>
                        </a:rPr>
                        <a:t>1.81%</a:t>
                      </a:r>
                      <a:r>
                        <a:rPr lang="en-US" sz="1600" b="1" kern="100" dirty="0">
                          <a:solidFill>
                            <a:srgbClr val="000000"/>
                          </a:solidFill>
                          <a:highlight>
                            <a:srgbClr val="FFFF00"/>
                          </a:highlight>
                          <a:latin typeface="Garamond"/>
                          <a:ea typeface="Calibri"/>
                          <a:cs typeface="Calibri"/>
                        </a:rPr>
                        <a:t> </a:t>
                      </a:r>
                      <a:endParaRPr lang="en-US" sz="11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a:solidFill>
                            <a:srgbClr val="202122"/>
                          </a:solidFill>
                          <a:latin typeface="Garamond"/>
                          <a:ea typeface="Times New Roman"/>
                          <a:cs typeface="Calibri"/>
                        </a:rPr>
                        <a:t>224.7%</a:t>
                      </a:r>
                      <a:r>
                        <a:rPr lang="en-US" sz="1600" b="1" kern="100">
                          <a:solidFill>
                            <a:srgbClr val="000000"/>
                          </a:solidFill>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a:solidFill>
                            <a:srgbClr val="202122"/>
                          </a:solidFill>
                          <a:latin typeface="Garamond"/>
                          <a:ea typeface="Times New Roman"/>
                          <a:cs typeface="Calibri"/>
                        </a:rPr>
                        <a:t>8.3</a:t>
                      </a:r>
                      <a:r>
                        <a:rPr lang="en-US" sz="1600" b="1" kern="100">
                          <a:solidFill>
                            <a:srgbClr val="000000"/>
                          </a:solidFill>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dirty="0" smtClean="0">
                          <a:solidFill>
                            <a:srgbClr val="202122"/>
                          </a:solidFill>
                          <a:highlight>
                            <a:srgbClr val="00FFFF"/>
                          </a:highlight>
                          <a:latin typeface="Garamond"/>
                          <a:ea typeface="Times New Roman"/>
                          <a:cs typeface="Calibri"/>
                        </a:rPr>
                        <a:t>1.86%           +0.05</a:t>
                      </a:r>
                      <a:endParaRPr lang="en-US" sz="1100" kern="1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512">
                <a:tc>
                  <a:txBody>
                    <a:bodyPr/>
                    <a:lstStyle/>
                    <a:p>
                      <a:pPr>
                        <a:lnSpc>
                          <a:spcPct val="105000"/>
                        </a:lnSpc>
                        <a:spcAft>
                          <a:spcPts val="0"/>
                        </a:spcAft>
                      </a:pPr>
                      <a:r>
                        <a:rPr lang="en-US" sz="1600" b="1" u="sng" kern="0">
                          <a:solidFill>
                            <a:srgbClr val="0000FF"/>
                          </a:solidFill>
                          <a:latin typeface="Garamond"/>
                          <a:ea typeface="Times New Roman"/>
                          <a:cs typeface="Calibri"/>
                          <a:hlinkClick r:id="rId9"/>
                        </a:rPr>
                        <a:t>Germany</a:t>
                      </a:r>
                      <a:r>
                        <a:rPr lang="en-US" sz="1600" b="1" kern="100">
                          <a:solidFill>
                            <a:srgbClr val="000000"/>
                          </a:solidFill>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dirty="0">
                          <a:solidFill>
                            <a:srgbClr val="202122"/>
                          </a:solidFill>
                          <a:highlight>
                            <a:srgbClr val="FFFF00"/>
                          </a:highlight>
                          <a:latin typeface="Garamond"/>
                          <a:ea typeface="Times New Roman"/>
                          <a:cs typeface="Calibri"/>
                        </a:rPr>
                        <a:t>2.15%</a:t>
                      </a:r>
                      <a:r>
                        <a:rPr lang="en-US" sz="1600" b="1" kern="100" dirty="0">
                          <a:solidFill>
                            <a:srgbClr val="000000"/>
                          </a:solidFill>
                          <a:highlight>
                            <a:srgbClr val="FFFF00"/>
                          </a:highlight>
                          <a:latin typeface="Garamond"/>
                          <a:ea typeface="Calibri"/>
                          <a:cs typeface="Calibri"/>
                        </a:rPr>
                        <a:t> </a:t>
                      </a:r>
                      <a:endParaRPr lang="en-US" sz="11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a:solidFill>
                            <a:srgbClr val="202122"/>
                          </a:solidFill>
                          <a:latin typeface="Garamond"/>
                          <a:ea typeface="Times New Roman"/>
                          <a:cs typeface="Calibri"/>
                        </a:rPr>
                        <a:t>-21.8%</a:t>
                      </a:r>
                      <a:r>
                        <a:rPr lang="en-US" sz="1600" b="1" kern="100">
                          <a:solidFill>
                            <a:srgbClr val="000000"/>
                          </a:solidFill>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a:solidFill>
                            <a:srgbClr val="202122"/>
                          </a:solidFill>
                          <a:latin typeface="Garamond"/>
                          <a:ea typeface="Times New Roman"/>
                          <a:cs typeface="Calibri"/>
                        </a:rPr>
                        <a:t>9.7</a:t>
                      </a:r>
                      <a:r>
                        <a:rPr lang="en-US" sz="1600" b="1" kern="100">
                          <a:solidFill>
                            <a:srgbClr val="000000"/>
                          </a:solidFill>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dirty="0" smtClean="0">
                          <a:solidFill>
                            <a:srgbClr val="202122"/>
                          </a:solidFill>
                          <a:highlight>
                            <a:srgbClr val="00FF00"/>
                          </a:highlight>
                          <a:latin typeface="Garamond"/>
                          <a:ea typeface="Times New Roman"/>
                          <a:cs typeface="Calibri"/>
                        </a:rPr>
                        <a:t>1.79%             -0.36</a:t>
                      </a:r>
                      <a:endParaRPr lang="en-US" sz="1100" kern="1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482">
                <a:tc>
                  <a:txBody>
                    <a:bodyPr/>
                    <a:lstStyle/>
                    <a:p>
                      <a:pPr>
                        <a:lnSpc>
                          <a:spcPct val="105000"/>
                        </a:lnSpc>
                        <a:spcAft>
                          <a:spcPts val="0"/>
                        </a:spcAft>
                      </a:pPr>
                      <a:r>
                        <a:rPr lang="en-US" sz="1600" b="1" u="sng" kern="0">
                          <a:solidFill>
                            <a:srgbClr val="0000FF"/>
                          </a:solidFill>
                          <a:latin typeface="Garamond"/>
                          <a:ea typeface="Times New Roman"/>
                          <a:cs typeface="Calibri"/>
                          <a:hlinkClick r:id="rId10"/>
                        </a:rPr>
                        <a:t>South Korea</a:t>
                      </a:r>
                      <a:r>
                        <a:rPr lang="en-US" sz="1600" b="1" kern="100">
                          <a:solidFill>
                            <a:srgbClr val="000000"/>
                          </a:solidFill>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dirty="0">
                          <a:solidFill>
                            <a:srgbClr val="202122"/>
                          </a:solidFill>
                          <a:highlight>
                            <a:srgbClr val="FFFF00"/>
                          </a:highlight>
                          <a:latin typeface="Garamond"/>
                          <a:ea typeface="Times New Roman"/>
                          <a:cs typeface="Calibri"/>
                        </a:rPr>
                        <a:t>1.82%</a:t>
                      </a:r>
                      <a:r>
                        <a:rPr lang="en-US" sz="1600" b="1" kern="100" dirty="0">
                          <a:solidFill>
                            <a:srgbClr val="000000"/>
                          </a:solidFill>
                          <a:highlight>
                            <a:srgbClr val="FFFF00"/>
                          </a:highlight>
                          <a:latin typeface="Garamond"/>
                          <a:ea typeface="Calibri"/>
                          <a:cs typeface="Calibri"/>
                        </a:rPr>
                        <a:t> </a:t>
                      </a:r>
                      <a:endParaRPr lang="en-US" sz="11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dirty="0">
                          <a:solidFill>
                            <a:srgbClr val="202122"/>
                          </a:solidFill>
                          <a:latin typeface="Garamond"/>
                          <a:ea typeface="Times New Roman"/>
                          <a:cs typeface="Calibri"/>
                        </a:rPr>
                        <a:t>149.3%</a:t>
                      </a:r>
                      <a:r>
                        <a:rPr lang="en-US" sz="1600" b="1" kern="100" dirty="0">
                          <a:solidFill>
                            <a:srgbClr val="000000"/>
                          </a:solidFill>
                          <a:latin typeface="Garamond"/>
                          <a:ea typeface="Calibri"/>
                          <a:cs typeface="Calibri"/>
                        </a:rPr>
                        <a:t> </a:t>
                      </a:r>
                      <a:endParaRPr lang="en-US" sz="11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800" b="1" kern="0" dirty="0">
                          <a:solidFill>
                            <a:srgbClr val="FF0000"/>
                          </a:solidFill>
                          <a:latin typeface="Garamond"/>
                          <a:ea typeface="Times New Roman"/>
                          <a:cs typeface="Calibri"/>
                        </a:rPr>
                        <a:t>13.2</a:t>
                      </a:r>
                      <a:r>
                        <a:rPr lang="en-US" sz="1600" b="1" kern="100" dirty="0">
                          <a:solidFill>
                            <a:srgbClr val="000000"/>
                          </a:solidFill>
                          <a:latin typeface="Garamond"/>
                          <a:ea typeface="Calibri"/>
                          <a:cs typeface="Calibri"/>
                        </a:rPr>
                        <a:t> </a:t>
                      </a:r>
                      <a:endParaRPr lang="en-US" sz="11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dirty="0" smtClean="0">
                          <a:solidFill>
                            <a:srgbClr val="202122"/>
                          </a:solidFill>
                          <a:highlight>
                            <a:srgbClr val="00FF00"/>
                          </a:highlight>
                          <a:latin typeface="Garamond"/>
                          <a:ea typeface="Times New Roman"/>
                          <a:cs typeface="Calibri"/>
                        </a:rPr>
                        <a:t>1.62%             -0.20</a:t>
                      </a:r>
                      <a:endParaRPr lang="en-US" sz="1100" kern="1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512">
                <a:tc>
                  <a:txBody>
                    <a:bodyPr/>
                    <a:lstStyle/>
                    <a:p>
                      <a:pPr>
                        <a:lnSpc>
                          <a:spcPct val="105000"/>
                        </a:lnSpc>
                        <a:spcAft>
                          <a:spcPts val="0"/>
                        </a:spcAft>
                      </a:pPr>
                      <a:r>
                        <a:rPr lang="en-US" sz="1600" b="1" u="sng" kern="0">
                          <a:solidFill>
                            <a:srgbClr val="0000FF"/>
                          </a:solidFill>
                          <a:latin typeface="Garamond"/>
                          <a:ea typeface="Times New Roman"/>
                          <a:cs typeface="Calibri"/>
                          <a:hlinkClick r:id="rId11"/>
                        </a:rPr>
                        <a:t>Indonesia</a:t>
                      </a:r>
                      <a:r>
                        <a:rPr lang="en-US" sz="1600" b="1" kern="100">
                          <a:solidFill>
                            <a:srgbClr val="000000"/>
                          </a:solidFill>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a:solidFill>
                            <a:srgbClr val="202122"/>
                          </a:solidFill>
                          <a:highlight>
                            <a:srgbClr val="FFFF00"/>
                          </a:highlight>
                          <a:latin typeface="Garamond"/>
                          <a:ea typeface="Times New Roman"/>
                          <a:cs typeface="Calibri"/>
                        </a:rPr>
                        <a:t>1.38%</a:t>
                      </a:r>
                      <a:r>
                        <a:rPr lang="en-US" sz="1600" b="1" kern="100">
                          <a:solidFill>
                            <a:srgbClr val="000000"/>
                          </a:solidFill>
                          <a:highlight>
                            <a:srgbClr val="FFFF00"/>
                          </a:highlight>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dirty="0">
                          <a:solidFill>
                            <a:srgbClr val="202122"/>
                          </a:solidFill>
                          <a:latin typeface="Garamond"/>
                          <a:ea typeface="Times New Roman"/>
                          <a:cs typeface="Calibri"/>
                        </a:rPr>
                        <a:t>215.6%</a:t>
                      </a:r>
                      <a:r>
                        <a:rPr lang="en-US" sz="1600" b="1" kern="100" dirty="0">
                          <a:solidFill>
                            <a:srgbClr val="000000"/>
                          </a:solidFill>
                          <a:latin typeface="Garamond"/>
                          <a:ea typeface="Calibri"/>
                          <a:cs typeface="Calibri"/>
                        </a:rPr>
                        <a:t> </a:t>
                      </a:r>
                      <a:endParaRPr lang="en-US" sz="11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dirty="0">
                          <a:solidFill>
                            <a:srgbClr val="202122"/>
                          </a:solidFill>
                          <a:latin typeface="Garamond"/>
                          <a:ea typeface="Times New Roman"/>
                          <a:cs typeface="Calibri"/>
                        </a:rPr>
                        <a:t>1.9</a:t>
                      </a:r>
                      <a:r>
                        <a:rPr lang="en-US" sz="1600" b="1" kern="100" dirty="0">
                          <a:solidFill>
                            <a:srgbClr val="000000"/>
                          </a:solidFill>
                          <a:latin typeface="Garamond"/>
                          <a:ea typeface="Calibri"/>
                          <a:cs typeface="Calibri"/>
                        </a:rPr>
                        <a:t> </a:t>
                      </a:r>
                      <a:endParaRPr lang="en-US" sz="11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dirty="0" smtClean="0">
                          <a:solidFill>
                            <a:srgbClr val="202122"/>
                          </a:solidFill>
                          <a:highlight>
                            <a:srgbClr val="00FFFF"/>
                          </a:highlight>
                          <a:latin typeface="Garamond"/>
                          <a:ea typeface="Times New Roman"/>
                          <a:cs typeface="Calibri"/>
                        </a:rPr>
                        <a:t>1.96%           +0.58</a:t>
                      </a:r>
                      <a:endParaRPr lang="en-US" sz="1100" kern="1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482">
                <a:tc>
                  <a:txBody>
                    <a:bodyPr/>
                    <a:lstStyle/>
                    <a:p>
                      <a:pPr>
                        <a:lnSpc>
                          <a:spcPct val="105000"/>
                        </a:lnSpc>
                        <a:spcAft>
                          <a:spcPts val="0"/>
                        </a:spcAft>
                      </a:pPr>
                      <a:r>
                        <a:rPr lang="en-US" sz="1600" b="1" u="sng" kern="0" dirty="0">
                          <a:solidFill>
                            <a:srgbClr val="0000FF"/>
                          </a:solidFill>
                          <a:latin typeface="Garamond"/>
                          <a:ea typeface="Times New Roman"/>
                          <a:cs typeface="Calibri"/>
                          <a:hlinkClick r:id="rId12"/>
                        </a:rPr>
                        <a:t>Saudi Arabia</a:t>
                      </a:r>
                      <a:r>
                        <a:rPr lang="en-US" sz="1600" b="1" kern="100" dirty="0">
                          <a:solidFill>
                            <a:srgbClr val="000000"/>
                          </a:solidFill>
                          <a:latin typeface="Garamond"/>
                          <a:ea typeface="Calibri"/>
                          <a:cs typeface="Calibri"/>
                        </a:rPr>
                        <a:t> </a:t>
                      </a:r>
                      <a:endParaRPr lang="en-US" sz="11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dirty="0">
                          <a:solidFill>
                            <a:srgbClr val="202122"/>
                          </a:solidFill>
                          <a:highlight>
                            <a:srgbClr val="FFFF00"/>
                          </a:highlight>
                          <a:latin typeface="Garamond"/>
                          <a:ea typeface="Times New Roman"/>
                          <a:cs typeface="Calibri"/>
                        </a:rPr>
                        <a:t>1.72%</a:t>
                      </a:r>
                      <a:r>
                        <a:rPr lang="en-US" sz="1600" b="1" kern="100" dirty="0">
                          <a:solidFill>
                            <a:srgbClr val="000000"/>
                          </a:solidFill>
                          <a:highlight>
                            <a:srgbClr val="FFFF00"/>
                          </a:highlight>
                          <a:latin typeface="Garamond"/>
                          <a:ea typeface="Calibri"/>
                          <a:cs typeface="Calibri"/>
                        </a:rPr>
                        <a:t> </a:t>
                      </a:r>
                      <a:endParaRPr lang="en-US" sz="11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a:solidFill>
                            <a:srgbClr val="202122"/>
                          </a:solidFill>
                          <a:latin typeface="Garamond"/>
                          <a:ea typeface="Times New Roman"/>
                          <a:cs typeface="Calibri"/>
                        </a:rPr>
                        <a:t>284.4%</a:t>
                      </a:r>
                      <a:r>
                        <a:rPr lang="en-US" sz="1600" b="1" kern="100">
                          <a:solidFill>
                            <a:srgbClr val="000000"/>
                          </a:solidFill>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800" b="1" kern="0" dirty="0">
                          <a:solidFill>
                            <a:srgbClr val="FF0000"/>
                          </a:solidFill>
                          <a:latin typeface="Garamond"/>
                          <a:ea typeface="Times New Roman"/>
                          <a:cs typeface="Calibri"/>
                        </a:rPr>
                        <a:t>19.4</a:t>
                      </a:r>
                      <a:r>
                        <a:rPr lang="en-US" sz="1600" b="1" kern="100" dirty="0">
                          <a:solidFill>
                            <a:srgbClr val="FF0000"/>
                          </a:solidFill>
                          <a:latin typeface="Garamond"/>
                          <a:ea typeface="Calibri"/>
                          <a:cs typeface="Calibri"/>
                        </a:rPr>
                        <a:t> </a:t>
                      </a:r>
                      <a:endParaRPr lang="en-US" sz="1100" kern="100" dirty="0">
                        <a:solidFill>
                          <a:srgbClr val="FF0000"/>
                        </a:solidFill>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dirty="0" smtClean="0">
                          <a:solidFill>
                            <a:srgbClr val="202122"/>
                          </a:solidFill>
                          <a:highlight>
                            <a:srgbClr val="00FFFF"/>
                          </a:highlight>
                          <a:latin typeface="Garamond"/>
                          <a:ea typeface="Times New Roman"/>
                          <a:cs typeface="Calibri"/>
                        </a:rPr>
                        <a:t>1.78%           +0.06</a:t>
                      </a:r>
                      <a:endParaRPr lang="en-US" sz="1100" kern="1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482">
                <a:tc>
                  <a:txBody>
                    <a:bodyPr/>
                    <a:lstStyle/>
                    <a:p>
                      <a:pPr>
                        <a:lnSpc>
                          <a:spcPct val="105000"/>
                        </a:lnSpc>
                        <a:spcAft>
                          <a:spcPts val="0"/>
                        </a:spcAft>
                      </a:pPr>
                      <a:r>
                        <a:rPr lang="en-US" sz="1600" b="1" u="sng" kern="0">
                          <a:solidFill>
                            <a:srgbClr val="0000FF"/>
                          </a:solidFill>
                          <a:latin typeface="Garamond"/>
                          <a:ea typeface="Times New Roman"/>
                          <a:cs typeface="Calibri"/>
                          <a:hlinkClick r:id="rId13"/>
                        </a:rPr>
                        <a:t>Canada</a:t>
                      </a:r>
                      <a:r>
                        <a:rPr lang="en-US" sz="1600" b="1" kern="100">
                          <a:solidFill>
                            <a:srgbClr val="000000"/>
                          </a:solidFill>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dirty="0">
                          <a:solidFill>
                            <a:srgbClr val="202122"/>
                          </a:solidFill>
                          <a:highlight>
                            <a:srgbClr val="FFFF00"/>
                          </a:highlight>
                          <a:latin typeface="Garamond"/>
                          <a:ea typeface="Times New Roman"/>
                          <a:cs typeface="Calibri"/>
                        </a:rPr>
                        <a:t>1.66%</a:t>
                      </a:r>
                      <a:r>
                        <a:rPr lang="en-US" sz="1600" b="1" kern="100" dirty="0">
                          <a:solidFill>
                            <a:srgbClr val="000000"/>
                          </a:solidFill>
                          <a:highlight>
                            <a:srgbClr val="FFFF00"/>
                          </a:highlight>
                          <a:latin typeface="Garamond"/>
                          <a:ea typeface="Calibri"/>
                          <a:cs typeface="Calibri"/>
                        </a:rPr>
                        <a:t> </a:t>
                      </a:r>
                      <a:endParaRPr lang="en-US" sz="11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dirty="0">
                          <a:solidFill>
                            <a:srgbClr val="202122"/>
                          </a:solidFill>
                          <a:latin typeface="Garamond"/>
                          <a:ea typeface="Times New Roman"/>
                          <a:cs typeface="Calibri"/>
                        </a:rPr>
                        <a:t>35.4%</a:t>
                      </a:r>
                      <a:r>
                        <a:rPr lang="en-US" sz="1600" b="1" kern="100" dirty="0">
                          <a:solidFill>
                            <a:srgbClr val="000000"/>
                          </a:solidFill>
                          <a:latin typeface="Garamond"/>
                          <a:ea typeface="Calibri"/>
                          <a:cs typeface="Calibri"/>
                        </a:rPr>
                        <a:t> </a:t>
                      </a:r>
                      <a:endParaRPr lang="en-US" sz="11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800" b="1" kern="0" dirty="0">
                          <a:solidFill>
                            <a:srgbClr val="FF0000"/>
                          </a:solidFill>
                          <a:latin typeface="Garamond"/>
                          <a:ea typeface="Times New Roman"/>
                          <a:cs typeface="Calibri"/>
                        </a:rPr>
                        <a:t>16.9</a:t>
                      </a:r>
                      <a:r>
                        <a:rPr lang="en-US" sz="1600" b="1" kern="100" dirty="0">
                          <a:solidFill>
                            <a:srgbClr val="FF0000"/>
                          </a:solidFill>
                          <a:latin typeface="Garamond"/>
                          <a:ea typeface="Calibri"/>
                          <a:cs typeface="Calibri"/>
                        </a:rPr>
                        <a:t> </a:t>
                      </a:r>
                      <a:endParaRPr lang="en-US" sz="1100" kern="100" dirty="0">
                        <a:solidFill>
                          <a:srgbClr val="FF0000"/>
                        </a:solidFill>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dirty="0" smtClean="0">
                          <a:solidFill>
                            <a:srgbClr val="202122"/>
                          </a:solidFill>
                          <a:highlight>
                            <a:srgbClr val="00FF00"/>
                          </a:highlight>
                          <a:latin typeface="Garamond"/>
                          <a:ea typeface="Times New Roman"/>
                          <a:cs typeface="Calibri"/>
                        </a:rPr>
                        <a:t>1.47%             -0.19</a:t>
                      </a:r>
                      <a:endParaRPr lang="en-US" sz="1100" kern="1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512">
                <a:tc>
                  <a:txBody>
                    <a:bodyPr/>
                    <a:lstStyle/>
                    <a:p>
                      <a:pPr>
                        <a:lnSpc>
                          <a:spcPct val="105000"/>
                        </a:lnSpc>
                        <a:spcAft>
                          <a:spcPts val="0"/>
                        </a:spcAft>
                      </a:pPr>
                      <a:r>
                        <a:rPr lang="en-US" sz="1600" b="1" u="sng" kern="0">
                          <a:solidFill>
                            <a:srgbClr val="0000FF"/>
                          </a:solidFill>
                          <a:latin typeface="Garamond"/>
                          <a:ea typeface="Times New Roman"/>
                          <a:cs typeface="Calibri"/>
                          <a:hlinkClick r:id="rId14"/>
                        </a:rPr>
                        <a:t>Brazil</a:t>
                      </a:r>
                      <a:r>
                        <a:rPr lang="en-US" sz="1600" b="1" kern="100">
                          <a:solidFill>
                            <a:srgbClr val="000000"/>
                          </a:solidFill>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a:solidFill>
                            <a:srgbClr val="202122"/>
                          </a:solidFill>
                          <a:highlight>
                            <a:srgbClr val="FFFF00"/>
                          </a:highlight>
                          <a:latin typeface="Garamond"/>
                          <a:ea typeface="Times New Roman"/>
                          <a:cs typeface="Calibri"/>
                        </a:rPr>
                        <a:t>1.33%</a:t>
                      </a:r>
                      <a:r>
                        <a:rPr lang="en-US" sz="1600" b="1" kern="100">
                          <a:solidFill>
                            <a:srgbClr val="000000"/>
                          </a:solidFill>
                          <a:highlight>
                            <a:srgbClr val="FFFF00"/>
                          </a:highlight>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a:solidFill>
                            <a:srgbClr val="202122"/>
                          </a:solidFill>
                          <a:latin typeface="Garamond"/>
                          <a:ea typeface="Times New Roman"/>
                          <a:cs typeface="Calibri"/>
                        </a:rPr>
                        <a:t>115.6%</a:t>
                      </a:r>
                      <a:r>
                        <a:rPr lang="en-US" sz="1600" b="1" kern="100">
                          <a:solidFill>
                            <a:srgbClr val="000000"/>
                          </a:solidFill>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a:solidFill>
                            <a:srgbClr val="202122"/>
                          </a:solidFill>
                          <a:latin typeface="Garamond"/>
                          <a:ea typeface="Times New Roman"/>
                          <a:cs typeface="Calibri"/>
                        </a:rPr>
                        <a:t>2.4</a:t>
                      </a:r>
                      <a:r>
                        <a:rPr lang="en-US" sz="1600" b="1" kern="100">
                          <a:solidFill>
                            <a:srgbClr val="000000"/>
                          </a:solidFill>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dirty="0" smtClean="0">
                          <a:solidFill>
                            <a:srgbClr val="202122"/>
                          </a:solidFill>
                          <a:highlight>
                            <a:srgbClr val="00FF00"/>
                          </a:highlight>
                          <a:latin typeface="Garamond"/>
                          <a:ea typeface="Times New Roman"/>
                          <a:cs typeface="Calibri"/>
                        </a:rPr>
                        <a:t>1.30%             -0.03</a:t>
                      </a:r>
                      <a:endParaRPr lang="en-US" sz="1100" kern="1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512">
                <a:tc>
                  <a:txBody>
                    <a:bodyPr/>
                    <a:lstStyle/>
                    <a:p>
                      <a:pPr>
                        <a:lnSpc>
                          <a:spcPct val="105000"/>
                        </a:lnSpc>
                        <a:spcAft>
                          <a:spcPts val="0"/>
                        </a:spcAft>
                      </a:pPr>
                      <a:r>
                        <a:rPr lang="en-US" sz="1600" b="1" u="sng" kern="0">
                          <a:solidFill>
                            <a:srgbClr val="0000FF"/>
                          </a:solidFill>
                          <a:latin typeface="Garamond"/>
                          <a:ea typeface="Times New Roman"/>
                          <a:cs typeface="Calibri"/>
                          <a:hlinkClick r:id="rId15"/>
                        </a:rPr>
                        <a:t>Turkey</a:t>
                      </a:r>
                      <a:r>
                        <a:rPr lang="en-US" sz="1600" b="1" kern="100">
                          <a:solidFill>
                            <a:srgbClr val="000000"/>
                          </a:solidFill>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a:solidFill>
                            <a:srgbClr val="202122"/>
                          </a:solidFill>
                          <a:highlight>
                            <a:srgbClr val="FFFF00"/>
                          </a:highlight>
                          <a:latin typeface="Garamond"/>
                          <a:ea typeface="Times New Roman"/>
                          <a:cs typeface="Calibri"/>
                        </a:rPr>
                        <a:t>1.16%</a:t>
                      </a:r>
                      <a:r>
                        <a:rPr lang="en-US" sz="1600" b="1" kern="100">
                          <a:solidFill>
                            <a:srgbClr val="000000"/>
                          </a:solidFill>
                          <a:highlight>
                            <a:srgbClr val="FFFF00"/>
                          </a:highlight>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a:solidFill>
                            <a:srgbClr val="202122"/>
                          </a:solidFill>
                          <a:latin typeface="Garamond"/>
                          <a:ea typeface="Times New Roman"/>
                          <a:cs typeface="Calibri"/>
                        </a:rPr>
                        <a:t>186.6%</a:t>
                      </a:r>
                      <a:r>
                        <a:rPr lang="en-US" sz="1600" b="1" kern="100">
                          <a:solidFill>
                            <a:srgbClr val="000000"/>
                          </a:solidFill>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a:solidFill>
                            <a:srgbClr val="202122"/>
                          </a:solidFill>
                          <a:latin typeface="Garamond"/>
                          <a:ea typeface="Times New Roman"/>
                          <a:cs typeface="Calibri"/>
                        </a:rPr>
                        <a:t>5.3</a:t>
                      </a:r>
                      <a:r>
                        <a:rPr lang="en-US" sz="1600" b="1" kern="100">
                          <a:solidFill>
                            <a:srgbClr val="000000"/>
                          </a:solidFill>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dirty="0" smtClean="0">
                          <a:solidFill>
                            <a:srgbClr val="202122"/>
                          </a:solidFill>
                          <a:highlight>
                            <a:srgbClr val="00FFFF"/>
                          </a:highlight>
                          <a:latin typeface="Garamond"/>
                          <a:ea typeface="Times New Roman"/>
                          <a:cs typeface="Calibri"/>
                        </a:rPr>
                        <a:t>1.17%            +0.01</a:t>
                      </a:r>
                      <a:endParaRPr lang="en-US" sz="1100" kern="1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512">
                <a:tc>
                  <a:txBody>
                    <a:bodyPr/>
                    <a:lstStyle/>
                    <a:p>
                      <a:pPr>
                        <a:lnSpc>
                          <a:spcPct val="105000"/>
                        </a:lnSpc>
                        <a:spcAft>
                          <a:spcPts val="0"/>
                        </a:spcAft>
                      </a:pPr>
                      <a:r>
                        <a:rPr lang="en-US" sz="1600" b="1" u="sng" kern="0">
                          <a:solidFill>
                            <a:srgbClr val="0000FF"/>
                          </a:solidFill>
                          <a:latin typeface="Garamond"/>
                          <a:ea typeface="Times New Roman"/>
                          <a:cs typeface="Calibri"/>
                          <a:hlinkClick r:id="rId16"/>
                        </a:rPr>
                        <a:t>South Africa</a:t>
                      </a:r>
                      <a:r>
                        <a:rPr lang="en-US" sz="1600" b="1" kern="100">
                          <a:solidFill>
                            <a:srgbClr val="000000"/>
                          </a:solidFill>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a:solidFill>
                            <a:srgbClr val="202122"/>
                          </a:solidFill>
                          <a:highlight>
                            <a:srgbClr val="FFFF00"/>
                          </a:highlight>
                          <a:latin typeface="Garamond"/>
                          <a:ea typeface="Times New Roman"/>
                          <a:cs typeface="Calibri"/>
                        </a:rPr>
                        <a:t>1.26%</a:t>
                      </a:r>
                      <a:r>
                        <a:rPr lang="en-US" sz="1600" b="1" kern="100">
                          <a:solidFill>
                            <a:srgbClr val="000000"/>
                          </a:solidFill>
                          <a:highlight>
                            <a:srgbClr val="FFFF00"/>
                          </a:highlight>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a:solidFill>
                            <a:srgbClr val="202122"/>
                          </a:solidFill>
                          <a:latin typeface="Garamond"/>
                          <a:ea typeface="Times New Roman"/>
                          <a:cs typeface="Calibri"/>
                        </a:rPr>
                        <a:t>49.7%</a:t>
                      </a:r>
                      <a:r>
                        <a:rPr lang="en-US" sz="1600" b="1" kern="100">
                          <a:solidFill>
                            <a:srgbClr val="000000"/>
                          </a:solidFill>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dirty="0">
                          <a:solidFill>
                            <a:srgbClr val="202122"/>
                          </a:solidFill>
                          <a:latin typeface="Garamond"/>
                          <a:ea typeface="Times New Roman"/>
                          <a:cs typeface="Calibri"/>
                        </a:rPr>
                        <a:t>8.2</a:t>
                      </a:r>
                      <a:r>
                        <a:rPr lang="en-US" sz="1600" b="1" kern="100" dirty="0">
                          <a:solidFill>
                            <a:srgbClr val="000000"/>
                          </a:solidFill>
                          <a:latin typeface="Garamond"/>
                          <a:ea typeface="Calibri"/>
                          <a:cs typeface="Calibri"/>
                        </a:rPr>
                        <a:t> </a:t>
                      </a:r>
                      <a:endParaRPr lang="en-US" sz="11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dirty="0" smtClean="0">
                          <a:solidFill>
                            <a:srgbClr val="202122"/>
                          </a:solidFill>
                          <a:highlight>
                            <a:srgbClr val="00FF00"/>
                          </a:highlight>
                          <a:latin typeface="Garamond"/>
                          <a:ea typeface="Times New Roman"/>
                          <a:cs typeface="Calibri"/>
                        </a:rPr>
                        <a:t>1.09%             -0.17</a:t>
                      </a:r>
                      <a:endParaRPr lang="en-US" sz="1100" kern="1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512">
                <a:tc>
                  <a:txBody>
                    <a:bodyPr/>
                    <a:lstStyle/>
                    <a:p>
                      <a:pPr>
                        <a:lnSpc>
                          <a:spcPct val="105000"/>
                        </a:lnSpc>
                        <a:spcAft>
                          <a:spcPts val="0"/>
                        </a:spcAft>
                      </a:pPr>
                      <a:r>
                        <a:rPr lang="en-US" sz="1600" b="1" u="sng" kern="0">
                          <a:solidFill>
                            <a:srgbClr val="0000FF"/>
                          </a:solidFill>
                          <a:latin typeface="Garamond"/>
                          <a:ea typeface="Times New Roman"/>
                          <a:cs typeface="Calibri"/>
                          <a:hlinkClick r:id="rId17"/>
                        </a:rPr>
                        <a:t>Mexico</a:t>
                      </a:r>
                      <a:r>
                        <a:rPr lang="en-US" sz="1600" b="1" kern="100">
                          <a:solidFill>
                            <a:srgbClr val="000000"/>
                          </a:solidFill>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a:solidFill>
                            <a:srgbClr val="202122"/>
                          </a:solidFill>
                          <a:highlight>
                            <a:srgbClr val="FFFF00"/>
                          </a:highlight>
                          <a:latin typeface="Garamond"/>
                          <a:ea typeface="Times New Roman"/>
                          <a:cs typeface="Calibri"/>
                        </a:rPr>
                        <a:t>1.37%</a:t>
                      </a:r>
                      <a:r>
                        <a:rPr lang="en-US" sz="1600" b="1" kern="100">
                          <a:solidFill>
                            <a:srgbClr val="000000"/>
                          </a:solidFill>
                          <a:highlight>
                            <a:srgbClr val="FFFF00"/>
                          </a:highlight>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a:solidFill>
                            <a:srgbClr val="202122"/>
                          </a:solidFill>
                          <a:latin typeface="Garamond"/>
                          <a:ea typeface="Times New Roman"/>
                          <a:cs typeface="Calibri"/>
                        </a:rPr>
                        <a:t>74.7%</a:t>
                      </a:r>
                      <a:r>
                        <a:rPr lang="en-US" sz="1600" b="1" kern="100">
                          <a:solidFill>
                            <a:srgbClr val="000000"/>
                          </a:solidFill>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a:solidFill>
                            <a:srgbClr val="202122"/>
                          </a:solidFill>
                          <a:latin typeface="Garamond"/>
                          <a:ea typeface="Times New Roman"/>
                          <a:cs typeface="Calibri"/>
                        </a:rPr>
                        <a:t>3.9</a:t>
                      </a:r>
                      <a:r>
                        <a:rPr lang="en-US" sz="1600" b="1" kern="100">
                          <a:solidFill>
                            <a:srgbClr val="000000"/>
                          </a:solidFill>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dirty="0" smtClean="0">
                          <a:solidFill>
                            <a:srgbClr val="202122"/>
                          </a:solidFill>
                          <a:highlight>
                            <a:srgbClr val="00FFFF"/>
                          </a:highlight>
                          <a:latin typeface="Garamond"/>
                          <a:ea typeface="Times New Roman"/>
                          <a:cs typeface="Calibri"/>
                        </a:rPr>
                        <a:t>1.38%            +0.01</a:t>
                      </a:r>
                      <a:endParaRPr lang="en-US" sz="1100" kern="1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562">
                <a:tc>
                  <a:txBody>
                    <a:bodyPr/>
                    <a:lstStyle/>
                    <a:p>
                      <a:pPr>
                        <a:lnSpc>
                          <a:spcPct val="105000"/>
                        </a:lnSpc>
                        <a:spcAft>
                          <a:spcPts val="0"/>
                        </a:spcAft>
                      </a:pPr>
                      <a:r>
                        <a:rPr lang="en-US" sz="1600" b="1" u="sng" kern="0">
                          <a:solidFill>
                            <a:srgbClr val="0000FF"/>
                          </a:solidFill>
                          <a:latin typeface="Garamond"/>
                          <a:ea typeface="Times New Roman"/>
                          <a:cs typeface="Calibri"/>
                          <a:hlinkClick r:id="rId18"/>
                        </a:rPr>
                        <a:t>Australia</a:t>
                      </a:r>
                      <a:r>
                        <a:rPr lang="en-US" sz="1600" b="1" kern="100">
                          <a:solidFill>
                            <a:srgbClr val="000000"/>
                          </a:solidFill>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a:solidFill>
                            <a:srgbClr val="202122"/>
                          </a:solidFill>
                          <a:highlight>
                            <a:srgbClr val="FFFF00"/>
                          </a:highlight>
                          <a:latin typeface="Garamond"/>
                          <a:ea typeface="Times New Roman"/>
                          <a:cs typeface="Calibri"/>
                        </a:rPr>
                        <a:t>1.08%</a:t>
                      </a:r>
                      <a:r>
                        <a:rPr lang="en-US" sz="1600" b="1" kern="100">
                          <a:solidFill>
                            <a:srgbClr val="000000"/>
                          </a:solidFill>
                          <a:highlight>
                            <a:srgbClr val="FFFF00"/>
                          </a:highlight>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a:solidFill>
                            <a:srgbClr val="202122"/>
                          </a:solidFill>
                          <a:latin typeface="Garamond"/>
                          <a:ea typeface="Times New Roman"/>
                          <a:cs typeface="Calibri"/>
                        </a:rPr>
                        <a:t>46.1%</a:t>
                      </a:r>
                      <a:r>
                        <a:rPr lang="en-US" sz="1600" b="1" kern="100">
                          <a:solidFill>
                            <a:srgbClr val="000000"/>
                          </a:solidFill>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800" b="1" kern="0" dirty="0">
                          <a:solidFill>
                            <a:srgbClr val="FF0000"/>
                          </a:solidFill>
                          <a:latin typeface="Garamond"/>
                          <a:ea typeface="Times New Roman"/>
                          <a:cs typeface="Calibri"/>
                        </a:rPr>
                        <a:t>16.5</a:t>
                      </a:r>
                      <a:r>
                        <a:rPr lang="en-US" sz="1800" b="1" kern="100" dirty="0">
                          <a:solidFill>
                            <a:srgbClr val="000000"/>
                          </a:solidFill>
                          <a:latin typeface="Garamond"/>
                          <a:ea typeface="Calibri"/>
                          <a:cs typeface="Calibri"/>
                        </a:rPr>
                        <a:t> </a:t>
                      </a:r>
                      <a:endParaRPr lang="en-US" sz="18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dirty="0" smtClean="0">
                          <a:solidFill>
                            <a:srgbClr val="202122"/>
                          </a:solidFill>
                          <a:highlight>
                            <a:srgbClr val="00FF00"/>
                          </a:highlight>
                          <a:latin typeface="Garamond"/>
                          <a:ea typeface="Times New Roman"/>
                          <a:cs typeface="Calibri"/>
                        </a:rPr>
                        <a:t>1.06%             -0.02</a:t>
                      </a:r>
                      <a:endParaRPr lang="en-US" sz="1100" kern="1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512">
                <a:tc>
                  <a:txBody>
                    <a:bodyPr/>
                    <a:lstStyle/>
                    <a:p>
                      <a:pPr>
                        <a:lnSpc>
                          <a:spcPct val="105000"/>
                        </a:lnSpc>
                        <a:spcAft>
                          <a:spcPts val="0"/>
                        </a:spcAft>
                      </a:pPr>
                      <a:r>
                        <a:rPr lang="en-US" sz="1600" b="1" u="sng" kern="0">
                          <a:solidFill>
                            <a:srgbClr val="0000FF"/>
                          </a:solidFill>
                          <a:latin typeface="Garamond"/>
                          <a:ea typeface="Times New Roman"/>
                          <a:cs typeface="Calibri"/>
                          <a:hlinkClick r:id="rId19"/>
                        </a:rPr>
                        <a:t>United Kingdom</a:t>
                      </a:r>
                      <a:r>
                        <a:rPr lang="en-US" sz="1600" b="1" kern="100">
                          <a:solidFill>
                            <a:srgbClr val="000000"/>
                          </a:solidFill>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a:solidFill>
                            <a:srgbClr val="202122"/>
                          </a:solidFill>
                          <a:highlight>
                            <a:srgbClr val="FFFF00"/>
                          </a:highlight>
                          <a:latin typeface="Garamond"/>
                          <a:ea typeface="Times New Roman"/>
                          <a:cs typeface="Calibri"/>
                        </a:rPr>
                        <a:t>1.02%</a:t>
                      </a:r>
                      <a:r>
                        <a:rPr lang="en-US" sz="1600" b="1" kern="100">
                          <a:solidFill>
                            <a:srgbClr val="000000"/>
                          </a:solidFill>
                          <a:highlight>
                            <a:srgbClr val="FFFF00"/>
                          </a:highlight>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a:solidFill>
                            <a:srgbClr val="202122"/>
                          </a:solidFill>
                          <a:latin typeface="Garamond"/>
                          <a:ea typeface="Times New Roman"/>
                          <a:cs typeface="Calibri"/>
                        </a:rPr>
                        <a:t>-35.6%</a:t>
                      </a:r>
                      <a:r>
                        <a:rPr lang="en-US" sz="1600" b="1" kern="100">
                          <a:solidFill>
                            <a:srgbClr val="000000"/>
                          </a:solidFill>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a:solidFill>
                            <a:srgbClr val="202122"/>
                          </a:solidFill>
                          <a:latin typeface="Garamond"/>
                          <a:ea typeface="Times New Roman"/>
                          <a:cs typeface="Calibri"/>
                        </a:rPr>
                        <a:t>5.7</a:t>
                      </a:r>
                      <a:r>
                        <a:rPr lang="en-US" sz="1600" b="1" kern="100">
                          <a:solidFill>
                            <a:srgbClr val="000000"/>
                          </a:solidFill>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dirty="0" smtClean="0">
                          <a:solidFill>
                            <a:srgbClr val="202122"/>
                          </a:solidFill>
                          <a:highlight>
                            <a:srgbClr val="00FF00"/>
                          </a:highlight>
                          <a:latin typeface="Garamond"/>
                          <a:ea typeface="Times New Roman"/>
                          <a:cs typeface="Calibri"/>
                        </a:rPr>
                        <a:t>0.86%             -0.16</a:t>
                      </a:r>
                      <a:endParaRPr lang="en-US" sz="1100" kern="1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512">
                <a:tc>
                  <a:txBody>
                    <a:bodyPr/>
                    <a:lstStyle/>
                    <a:p>
                      <a:pPr>
                        <a:lnSpc>
                          <a:spcPct val="105000"/>
                        </a:lnSpc>
                        <a:spcAft>
                          <a:spcPts val="0"/>
                        </a:spcAft>
                      </a:pPr>
                      <a:r>
                        <a:rPr lang="en-US" sz="1600" b="1" i="1" kern="0">
                          <a:solidFill>
                            <a:srgbClr val="202122"/>
                          </a:solidFill>
                          <a:latin typeface="Garamond"/>
                          <a:ea typeface="Times New Roman"/>
                          <a:cs typeface="Calibri"/>
                        </a:rPr>
                        <a:t>World</a:t>
                      </a:r>
                      <a:r>
                        <a:rPr lang="en-US" sz="1600" b="1" kern="100">
                          <a:solidFill>
                            <a:srgbClr val="000000"/>
                          </a:solidFill>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a:solidFill>
                            <a:srgbClr val="202122"/>
                          </a:solidFill>
                          <a:highlight>
                            <a:srgbClr val="FFFF00"/>
                          </a:highlight>
                          <a:latin typeface="Garamond"/>
                          <a:ea typeface="Times New Roman"/>
                          <a:cs typeface="Calibri"/>
                        </a:rPr>
                        <a:t>100.00%</a:t>
                      </a:r>
                      <a:r>
                        <a:rPr lang="en-US" sz="1600" b="1" kern="100">
                          <a:solidFill>
                            <a:srgbClr val="000000"/>
                          </a:solidFill>
                          <a:highlight>
                            <a:srgbClr val="FFFF00"/>
                          </a:highlight>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a:solidFill>
                            <a:srgbClr val="202122"/>
                          </a:solidFill>
                          <a:latin typeface="Garamond"/>
                          <a:ea typeface="Times New Roman"/>
                          <a:cs typeface="Calibri"/>
                        </a:rPr>
                        <a:t>63.5%</a:t>
                      </a:r>
                      <a:r>
                        <a:rPr lang="en-US" sz="1600" b="1" kern="100">
                          <a:solidFill>
                            <a:srgbClr val="000000"/>
                          </a:solidFill>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0">
                          <a:solidFill>
                            <a:srgbClr val="202122"/>
                          </a:solidFill>
                          <a:latin typeface="Garamond"/>
                          <a:ea typeface="Times New Roman"/>
                          <a:cs typeface="Calibri"/>
                        </a:rPr>
                        <a:t>4.9</a:t>
                      </a:r>
                      <a:r>
                        <a:rPr lang="en-US" sz="1600" b="1" kern="100">
                          <a:solidFill>
                            <a:srgbClr val="000000"/>
                          </a:solidFill>
                          <a:latin typeface="Garamond"/>
                          <a:ea typeface="Calibri"/>
                          <a:cs typeface="Calibri"/>
                        </a:rPr>
                        <a:t> </a:t>
                      </a:r>
                      <a:endParaRPr lang="en-US" sz="11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1600" b="1" kern="100" dirty="0" smtClean="0">
                          <a:latin typeface="Garamond" pitchFamily="18" charset="0"/>
                          <a:ea typeface="Calibri"/>
                          <a:cs typeface="Times New Roman"/>
                        </a:rPr>
                        <a:t>1.04%</a:t>
                      </a:r>
                      <a:endParaRPr lang="en-US" sz="1600" b="1" kern="100" dirty="0">
                        <a:latin typeface="Garamond" pitchFamily="18" charset="0"/>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1274786"/>
          </a:xfrm>
        </p:spPr>
        <p:txBody>
          <a:bodyPr>
            <a:normAutofit fontScale="90000"/>
          </a:bodyPr>
          <a:lstStyle/>
          <a:p>
            <a:r>
              <a:rPr lang="en-US" b="1" dirty="0" smtClean="0"/>
              <a:t/>
            </a:r>
            <a:br>
              <a:rPr lang="en-US" b="1" dirty="0" smtClean="0"/>
            </a:br>
            <a:r>
              <a:rPr lang="en-GB" sz="4000" b="1" cap="all" dirty="0" smtClean="0"/>
              <a:t>UK COLLISION AND CASUALTY STATISTICS</a:t>
            </a:r>
            <a:r>
              <a:rPr lang="en-US" b="1" dirty="0" smtClean="0"/>
              <a:t/>
            </a:r>
            <a:br>
              <a:rPr lang="en-US" b="1" dirty="0" smtClean="0"/>
            </a:br>
            <a:endParaRPr lang="en-US" dirty="0"/>
          </a:p>
        </p:txBody>
      </p:sp>
      <p:sp>
        <p:nvSpPr>
          <p:cNvPr id="3" name="Content Placeholder 2"/>
          <p:cNvSpPr>
            <a:spLocks noGrp="1"/>
          </p:cNvSpPr>
          <p:nvPr>
            <p:ph idx="1"/>
          </p:nvPr>
        </p:nvSpPr>
        <p:spPr>
          <a:xfrm>
            <a:off x="457200" y="1071546"/>
            <a:ext cx="8229600" cy="5572164"/>
          </a:xfrm>
        </p:spPr>
        <p:txBody>
          <a:bodyPr>
            <a:normAutofit fontScale="85000" lnSpcReduction="20000"/>
          </a:bodyPr>
          <a:lstStyle/>
          <a:p>
            <a:r>
              <a:rPr lang="en-US" b="1" dirty="0" smtClean="0"/>
              <a:t>Road deaths and serious injuries in the UK, in 2022</a:t>
            </a:r>
            <a:endParaRPr lang="en-US" dirty="0" smtClean="0"/>
          </a:p>
          <a:p>
            <a:pPr lvl="0" fontAlgn="base"/>
            <a:r>
              <a:rPr lang="en-US" dirty="0" smtClean="0"/>
              <a:t>1,766 people were killed (1,711 in Britain, 55 in NI).</a:t>
            </a:r>
          </a:p>
          <a:p>
            <a:pPr lvl="0" fontAlgn="base"/>
            <a:r>
              <a:rPr lang="en-US" dirty="0" smtClean="0"/>
              <a:t>28,941 were seriously injured (28,031 in Britain, 910 in NI).</a:t>
            </a:r>
          </a:p>
          <a:p>
            <a:pPr lvl="0" fontAlgn="base"/>
            <a:r>
              <a:rPr lang="en-US" dirty="0" smtClean="0"/>
              <a:t>Road deaths have increased by 10% since 2021, close to pre-pandemic levels.</a:t>
            </a:r>
          </a:p>
          <a:p>
            <a:pPr lvl="0" fontAlgn="base"/>
            <a:r>
              <a:rPr lang="en-US" dirty="0" smtClean="0"/>
              <a:t>Serious injuries are up by 8% since 2021.</a:t>
            </a:r>
          </a:p>
          <a:p>
            <a:pPr lvl="0" fontAlgn="base"/>
            <a:r>
              <a:rPr lang="en-US" dirty="0" smtClean="0"/>
              <a:t>Aside from during the pandemic, there has been little change in the number of people killed and injured on our roads in the last decade (1,770 road deaths in 2013).</a:t>
            </a:r>
          </a:p>
          <a:p>
            <a:r>
              <a:rPr lang="en-US" dirty="0" smtClean="0"/>
              <a:t>Source: Department for Transport (2023) Reported road casualties Great Britain, </a:t>
            </a:r>
            <a:r>
              <a:rPr lang="en-US" dirty="0" smtClean="0">
                <a:hlinkClick r:id="rId2"/>
              </a:rPr>
              <a:t>annual report: 2022</a:t>
            </a:r>
            <a:r>
              <a:rPr lang="en-US" dirty="0" smtClean="0"/>
              <a:t> and </a:t>
            </a:r>
            <a:r>
              <a:rPr lang="en-US" dirty="0" smtClean="0">
                <a:hlinkClick r:id="rId3"/>
              </a:rPr>
              <a:t>supporting data sets</a:t>
            </a:r>
            <a:r>
              <a:rPr lang="en-US" dirty="0" smtClean="0"/>
              <a:t>.</a:t>
            </a:r>
          </a:p>
          <a:p>
            <a:endParaRPr lang="en-GB" b="1" cap="all" dirty="0" smtClean="0"/>
          </a:p>
          <a:p>
            <a:endParaRPr lang="en-GB" b="1" cap="all" dirty="0" smtClean="0"/>
          </a:p>
          <a:p>
            <a:endParaRPr lang="en-GB" b="1" cap="all" dirty="0" smtClean="0"/>
          </a:p>
          <a:p>
            <a:endParaRPr lang="en-GB" b="1" cap="all" dirty="0" smtClean="0"/>
          </a:p>
          <a:p>
            <a:endParaRPr lang="en-GB" b="1" cap="all" dirty="0" smtClean="0"/>
          </a:p>
          <a:p>
            <a:endParaRPr lang="en-GB" b="1" cap="all" dirty="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00108"/>
          </a:xfrm>
        </p:spPr>
        <p:txBody>
          <a:bodyPr>
            <a:normAutofit fontScale="90000"/>
          </a:bodyPr>
          <a:lstStyle/>
          <a:p>
            <a:r>
              <a:rPr lang="en-GB" dirty="0" smtClean="0"/>
              <a:t/>
            </a:r>
            <a:br>
              <a:rPr lang="en-GB" dirty="0" smtClean="0"/>
            </a:br>
            <a:r>
              <a:rPr lang="en-GB" b="1" dirty="0" smtClean="0"/>
              <a:t>Road casualties by country, 2022</a:t>
            </a:r>
            <a:r>
              <a:rPr lang="en-US" dirty="0" smtClean="0"/>
              <a:t/>
            </a:r>
            <a:br>
              <a:rPr lang="en-US" dirty="0" smtClean="0"/>
            </a:br>
            <a:endParaRPr lang="en-US" dirty="0"/>
          </a:p>
        </p:txBody>
      </p:sp>
      <p:sp>
        <p:nvSpPr>
          <p:cNvPr id="3" name="Content Placeholder 2"/>
          <p:cNvSpPr>
            <a:spLocks noGrp="1"/>
          </p:cNvSpPr>
          <p:nvPr>
            <p:ph idx="1"/>
          </p:nvPr>
        </p:nvSpPr>
        <p:spPr>
          <a:xfrm>
            <a:off x="457200" y="785794"/>
            <a:ext cx="8229600" cy="5340369"/>
          </a:xfrm>
        </p:spPr>
        <p:txBody>
          <a:bodyPr>
            <a:normAutofit/>
          </a:bodyPr>
          <a:lstStyle/>
          <a:p>
            <a:r>
              <a:rPr lang="en-GB" b="1" dirty="0" smtClean="0"/>
              <a:t>United Kingdom</a:t>
            </a:r>
            <a:endParaRPr lang="en-US" b="1" dirty="0" smtClean="0"/>
          </a:p>
          <a:p>
            <a:pPr lvl="0" fontAlgn="base"/>
            <a:r>
              <a:rPr lang="en-GB" dirty="0" smtClean="0"/>
              <a:t>1,766 road deaths</a:t>
            </a:r>
            <a:endParaRPr lang="en-US" dirty="0" smtClean="0"/>
          </a:p>
          <a:p>
            <a:pPr lvl="0" fontAlgn="base"/>
            <a:r>
              <a:rPr lang="en-GB" dirty="0" smtClean="0"/>
              <a:t>28,941 serious injuries</a:t>
            </a:r>
            <a:endParaRPr lang="en-US" dirty="0" smtClean="0"/>
          </a:p>
          <a:p>
            <a:pPr lvl="0" fontAlgn="base"/>
            <a:r>
              <a:rPr lang="en-GB" dirty="0" smtClean="0"/>
              <a:t>112,619 slight injuries</a:t>
            </a:r>
            <a:endParaRPr lang="en-US" dirty="0" smtClean="0"/>
          </a:p>
          <a:p>
            <a:pPr lvl="0" fontAlgn="base"/>
            <a:r>
              <a:rPr lang="en-GB" dirty="0" smtClean="0"/>
              <a:t>143,326 casualties of all severities</a:t>
            </a:r>
            <a:endParaRPr lang="en-US" dirty="0" smtClean="0"/>
          </a:p>
          <a:p>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857256"/>
          </a:xfrm>
        </p:spPr>
        <p:txBody>
          <a:bodyPr>
            <a:normAutofit fontScale="90000"/>
          </a:bodyPr>
          <a:lstStyle/>
          <a:p>
            <a:r>
              <a:rPr lang="en-GB" sz="3600" b="1" dirty="0" smtClean="0"/>
              <a:t>Great Britain (UK excluding Northern Ireland)</a:t>
            </a:r>
            <a:r>
              <a:rPr lang="en-US" sz="3600" b="1" dirty="0" smtClean="0"/>
              <a:t/>
            </a:r>
            <a:br>
              <a:rPr lang="en-US" sz="3600" b="1" dirty="0" smtClean="0"/>
            </a:br>
            <a:endParaRPr lang="en-US" sz="3600" dirty="0"/>
          </a:p>
        </p:txBody>
      </p:sp>
      <p:sp>
        <p:nvSpPr>
          <p:cNvPr id="3" name="Content Placeholder 2"/>
          <p:cNvSpPr>
            <a:spLocks noGrp="1"/>
          </p:cNvSpPr>
          <p:nvPr>
            <p:ph idx="1"/>
          </p:nvPr>
        </p:nvSpPr>
        <p:spPr/>
        <p:txBody>
          <a:bodyPr/>
          <a:lstStyle/>
          <a:p>
            <a:pPr lvl="0" fontAlgn="base"/>
            <a:r>
              <a:rPr lang="en-GB" dirty="0" smtClean="0"/>
              <a:t>1,711 road deaths</a:t>
            </a:r>
            <a:endParaRPr lang="en-US" dirty="0" smtClean="0"/>
          </a:p>
          <a:p>
            <a:pPr lvl="0" fontAlgn="base"/>
            <a:r>
              <a:rPr lang="en-GB" dirty="0" smtClean="0"/>
              <a:t>28,031 serious injuries</a:t>
            </a:r>
            <a:endParaRPr lang="en-US" dirty="0" smtClean="0"/>
          </a:p>
          <a:p>
            <a:pPr lvl="0" fontAlgn="base"/>
            <a:r>
              <a:rPr lang="en-GB" dirty="0" smtClean="0"/>
              <a:t>105,738 slight injuries</a:t>
            </a:r>
            <a:endParaRPr lang="en-US" dirty="0" smtClean="0"/>
          </a:p>
          <a:p>
            <a:pPr lvl="0" fontAlgn="base"/>
            <a:r>
              <a:rPr lang="en-GB" dirty="0" smtClean="0"/>
              <a:t>135,480 casualties of all severities</a:t>
            </a:r>
            <a:endParaRPr lang="en-US" dirty="0" smtClean="0"/>
          </a:p>
          <a:p>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rmAutofit fontScale="90000"/>
          </a:bodyPr>
          <a:lstStyle/>
          <a:p>
            <a:r>
              <a:rPr lang="en-GB" b="1" dirty="0" smtClean="0"/>
              <a:t/>
            </a:r>
            <a:br>
              <a:rPr lang="en-GB" b="1" dirty="0" smtClean="0"/>
            </a:br>
            <a:r>
              <a:rPr lang="en-GB" b="1" dirty="0" smtClean="0"/>
              <a:t>England</a:t>
            </a:r>
            <a:r>
              <a:rPr lang="en-US" b="1" dirty="0" smtClean="0"/>
              <a:t/>
            </a:r>
            <a:br>
              <a:rPr lang="en-US" b="1" dirty="0" smtClean="0"/>
            </a:br>
            <a:endParaRPr lang="en-US" dirty="0"/>
          </a:p>
        </p:txBody>
      </p:sp>
      <p:sp>
        <p:nvSpPr>
          <p:cNvPr id="3" name="Content Placeholder 2"/>
          <p:cNvSpPr>
            <a:spLocks noGrp="1"/>
          </p:cNvSpPr>
          <p:nvPr>
            <p:ph idx="1"/>
          </p:nvPr>
        </p:nvSpPr>
        <p:spPr/>
        <p:txBody>
          <a:bodyPr/>
          <a:lstStyle/>
          <a:p>
            <a:pPr lvl="0" fontAlgn="base"/>
            <a:r>
              <a:rPr lang="en-GB" dirty="0" smtClean="0"/>
              <a:t>1,443 road deaths</a:t>
            </a:r>
            <a:endParaRPr lang="en-US" dirty="0" smtClean="0"/>
          </a:p>
          <a:p>
            <a:pPr lvl="0" fontAlgn="base"/>
            <a:r>
              <a:rPr lang="en-GB" dirty="0" smtClean="0"/>
              <a:t>25,018 serious injuries</a:t>
            </a:r>
            <a:endParaRPr lang="en-US" dirty="0" smtClean="0"/>
          </a:p>
          <a:p>
            <a:pPr lvl="0" fontAlgn="base"/>
            <a:r>
              <a:rPr lang="en-GB" dirty="0" smtClean="0"/>
              <a:t>98,963 slight injuries</a:t>
            </a:r>
            <a:endParaRPr lang="en-US" dirty="0" smtClean="0"/>
          </a:p>
          <a:p>
            <a:pPr lvl="0" fontAlgn="base"/>
            <a:r>
              <a:rPr lang="en-GB" dirty="0" smtClean="0"/>
              <a:t>125,424 casualties of all severities</a:t>
            </a:r>
            <a:endParaRPr lang="en-US" dirty="0" smtClean="0"/>
          </a:p>
          <a:p>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785818"/>
          </a:xfrm>
        </p:spPr>
        <p:txBody>
          <a:bodyPr>
            <a:normAutofit fontScale="90000"/>
          </a:bodyPr>
          <a:lstStyle/>
          <a:p>
            <a:r>
              <a:rPr lang="en-GB" b="1" dirty="0" smtClean="0"/>
              <a:t/>
            </a:r>
            <a:br>
              <a:rPr lang="en-GB" b="1" dirty="0" smtClean="0"/>
            </a:br>
            <a:r>
              <a:rPr lang="en-GB" b="1" dirty="0" smtClean="0"/>
              <a:t>Wales</a:t>
            </a:r>
            <a:r>
              <a:rPr lang="en-US" b="1" dirty="0" smtClean="0"/>
              <a:t/>
            </a:r>
            <a:br>
              <a:rPr lang="en-US" b="1" dirty="0" smtClean="0"/>
            </a:br>
            <a:endParaRPr lang="en-US" dirty="0"/>
          </a:p>
        </p:txBody>
      </p:sp>
      <p:sp>
        <p:nvSpPr>
          <p:cNvPr id="3" name="Content Placeholder 2"/>
          <p:cNvSpPr>
            <a:spLocks noGrp="1"/>
          </p:cNvSpPr>
          <p:nvPr>
            <p:ph idx="1"/>
          </p:nvPr>
        </p:nvSpPr>
        <p:spPr/>
        <p:txBody>
          <a:bodyPr/>
          <a:lstStyle/>
          <a:p>
            <a:pPr lvl="0" fontAlgn="base"/>
            <a:r>
              <a:rPr lang="en-GB" dirty="0" smtClean="0"/>
              <a:t>95 road deaths</a:t>
            </a:r>
            <a:endParaRPr lang="en-US" dirty="0" smtClean="0"/>
          </a:p>
          <a:p>
            <a:pPr lvl="0" fontAlgn="base"/>
            <a:r>
              <a:rPr lang="en-GB" dirty="0" smtClean="0"/>
              <a:t>1,241 serious injuries</a:t>
            </a:r>
            <a:endParaRPr lang="en-US" dirty="0" smtClean="0"/>
          </a:p>
          <a:p>
            <a:pPr lvl="0" fontAlgn="base"/>
            <a:r>
              <a:rPr lang="en-GB" dirty="0" smtClean="0"/>
              <a:t>3,109 slight injuries</a:t>
            </a:r>
            <a:endParaRPr lang="en-US" dirty="0" smtClean="0"/>
          </a:p>
          <a:p>
            <a:pPr lvl="0" fontAlgn="base"/>
            <a:r>
              <a:rPr lang="en-GB" dirty="0" smtClean="0"/>
              <a:t>4,445 casualties of all severities</a:t>
            </a:r>
            <a:endParaRPr lang="en-US" dirty="0" smtClean="0"/>
          </a:p>
          <a:p>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Scotland</a:t>
            </a:r>
            <a:r>
              <a:rPr lang="en-US" b="1" dirty="0" smtClean="0"/>
              <a:t/>
            </a:r>
            <a:br>
              <a:rPr lang="en-US" b="1" dirty="0" smtClean="0"/>
            </a:br>
            <a:endParaRPr lang="en-US" dirty="0"/>
          </a:p>
        </p:txBody>
      </p:sp>
      <p:sp>
        <p:nvSpPr>
          <p:cNvPr id="3" name="Content Placeholder 2"/>
          <p:cNvSpPr>
            <a:spLocks noGrp="1"/>
          </p:cNvSpPr>
          <p:nvPr>
            <p:ph idx="1"/>
          </p:nvPr>
        </p:nvSpPr>
        <p:spPr/>
        <p:txBody>
          <a:bodyPr/>
          <a:lstStyle/>
          <a:p>
            <a:pPr lvl="0" fontAlgn="base"/>
            <a:r>
              <a:rPr lang="en-GB" dirty="0" smtClean="0"/>
              <a:t>173 road deaths</a:t>
            </a:r>
            <a:endParaRPr lang="en-US" dirty="0" smtClean="0"/>
          </a:p>
          <a:p>
            <a:pPr lvl="0" fontAlgn="base"/>
            <a:r>
              <a:rPr lang="en-GB" dirty="0" smtClean="0"/>
              <a:t>1,772 serious injuries</a:t>
            </a:r>
            <a:endParaRPr lang="en-US" dirty="0" smtClean="0"/>
          </a:p>
          <a:p>
            <a:pPr lvl="0" fontAlgn="base"/>
            <a:r>
              <a:rPr lang="en-GB" dirty="0" smtClean="0"/>
              <a:t>3,666 slight injuries</a:t>
            </a:r>
            <a:endParaRPr lang="en-US" dirty="0" smtClean="0"/>
          </a:p>
          <a:p>
            <a:pPr lvl="0" fontAlgn="base"/>
            <a:r>
              <a:rPr lang="en-GB" dirty="0" smtClean="0"/>
              <a:t>5,611 casualties of all severities</a:t>
            </a:r>
            <a:endParaRPr lang="en-US" dirty="0" smtClean="0"/>
          </a:p>
          <a:p>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fontScale="90000"/>
          </a:bodyPr>
          <a:lstStyle/>
          <a:p>
            <a:r>
              <a:rPr lang="en-GB" b="1" dirty="0" smtClean="0"/>
              <a:t/>
            </a:r>
            <a:br>
              <a:rPr lang="en-GB" b="1" dirty="0" smtClean="0"/>
            </a:br>
            <a:r>
              <a:rPr lang="en-GB" b="1" dirty="0" smtClean="0"/>
              <a:t>Northern Ireland</a:t>
            </a:r>
            <a:r>
              <a:rPr lang="en-US" b="1" dirty="0" smtClean="0"/>
              <a:t/>
            </a:r>
            <a:br>
              <a:rPr lang="en-US" b="1" dirty="0" smtClean="0"/>
            </a:br>
            <a:endParaRPr lang="en-US" dirty="0"/>
          </a:p>
        </p:txBody>
      </p:sp>
      <p:sp>
        <p:nvSpPr>
          <p:cNvPr id="3" name="Content Placeholder 2"/>
          <p:cNvSpPr>
            <a:spLocks noGrp="1"/>
          </p:cNvSpPr>
          <p:nvPr>
            <p:ph idx="1"/>
          </p:nvPr>
        </p:nvSpPr>
        <p:spPr/>
        <p:txBody>
          <a:bodyPr/>
          <a:lstStyle/>
          <a:p>
            <a:pPr lvl="0" fontAlgn="base"/>
            <a:r>
              <a:rPr lang="en-GB" dirty="0" smtClean="0"/>
              <a:t>55 road deaths</a:t>
            </a:r>
            <a:endParaRPr lang="en-US" dirty="0" smtClean="0"/>
          </a:p>
          <a:p>
            <a:pPr lvl="0" fontAlgn="base"/>
            <a:r>
              <a:rPr lang="en-GB" dirty="0" smtClean="0"/>
              <a:t>910 serious injuries</a:t>
            </a:r>
            <a:endParaRPr lang="en-US" dirty="0" smtClean="0"/>
          </a:p>
          <a:p>
            <a:pPr lvl="0" fontAlgn="base"/>
            <a:r>
              <a:rPr lang="en-GB" dirty="0" smtClean="0"/>
              <a:t>6,881 slight injuries</a:t>
            </a:r>
            <a:endParaRPr lang="en-US" dirty="0" smtClean="0"/>
          </a:p>
          <a:p>
            <a:pPr lvl="0" fontAlgn="base"/>
            <a:r>
              <a:rPr lang="en-GB" dirty="0" smtClean="0"/>
              <a:t>7,846 casualties of all severities</a:t>
            </a:r>
            <a:endParaRPr lang="en-US" dirty="0" smtClean="0"/>
          </a:p>
          <a:p>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Cycling Accident Statistics 2004 - 2020</a:t>
            </a: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1428728" y="857232"/>
          <a:ext cx="6357982" cy="4410968"/>
        </p:xfrm>
        <a:graphic>
          <a:graphicData uri="http://schemas.openxmlformats.org/drawingml/2006/table">
            <a:tbl>
              <a:tblPr firstRow="1" bandRow="1">
                <a:tableStyleId>{5C22544A-7EE6-4342-B048-85BDC9FD1C3A}</a:tableStyleId>
              </a:tblPr>
              <a:tblGrid>
                <a:gridCol w="1016000"/>
                <a:gridCol w="1016000"/>
                <a:gridCol w="1111272"/>
                <a:gridCol w="1143008"/>
                <a:gridCol w="1071570"/>
                <a:gridCol w="1000132"/>
              </a:tblGrid>
              <a:tr h="25906">
                <a:tc>
                  <a:txBody>
                    <a:bodyPr/>
                    <a:lstStyle/>
                    <a:p>
                      <a:pPr>
                        <a:lnSpc>
                          <a:spcPct val="107000"/>
                        </a:lnSpc>
                        <a:spcAft>
                          <a:spcPts val="0"/>
                        </a:spcAft>
                      </a:pPr>
                      <a:r>
                        <a:rPr lang="en-US" sz="2400" b="1" kern="0" dirty="0">
                          <a:solidFill>
                            <a:schemeClr val="bg1"/>
                          </a:solidFill>
                          <a:latin typeface="+mn-lt"/>
                          <a:ea typeface="Times New Roman"/>
                          <a:cs typeface="Times New Roman"/>
                        </a:rPr>
                        <a:t>Year</a:t>
                      </a:r>
                      <a:endParaRPr lang="en-US" sz="2400" kern="100" dirty="0">
                        <a:solidFill>
                          <a:schemeClr val="bg1"/>
                        </a:solidFill>
                        <a:latin typeface="+mn-lt"/>
                        <a:ea typeface="Calibri"/>
                        <a:cs typeface="Times New Roman"/>
                      </a:endParaRPr>
                    </a:p>
                  </a:txBody>
                  <a:tcPr marL="68580" marR="68580" marT="0" marB="0"/>
                </a:tc>
                <a:tc>
                  <a:txBody>
                    <a:bodyPr/>
                    <a:lstStyle/>
                    <a:p>
                      <a:pPr>
                        <a:lnSpc>
                          <a:spcPct val="107000"/>
                        </a:lnSpc>
                        <a:spcAft>
                          <a:spcPts val="0"/>
                        </a:spcAft>
                      </a:pPr>
                      <a:r>
                        <a:rPr lang="en-US" sz="2400" b="1" kern="0" dirty="0">
                          <a:solidFill>
                            <a:schemeClr val="bg1"/>
                          </a:solidFill>
                          <a:latin typeface="+mn-lt"/>
                          <a:ea typeface="Times New Roman"/>
                          <a:cs typeface="Times New Roman"/>
                        </a:rPr>
                        <a:t>Killed</a:t>
                      </a:r>
                      <a:endParaRPr lang="en-US" sz="2400" kern="100" dirty="0">
                        <a:solidFill>
                          <a:schemeClr val="bg1"/>
                        </a:solidFill>
                        <a:latin typeface="+mn-lt"/>
                        <a:ea typeface="Calibri"/>
                        <a:cs typeface="Times New Roman"/>
                      </a:endParaRPr>
                    </a:p>
                  </a:txBody>
                  <a:tcPr marL="68580" marR="68580" marT="0" marB="0"/>
                </a:tc>
                <a:tc>
                  <a:txBody>
                    <a:bodyPr/>
                    <a:lstStyle/>
                    <a:p>
                      <a:pPr>
                        <a:lnSpc>
                          <a:spcPct val="107000"/>
                        </a:lnSpc>
                        <a:spcAft>
                          <a:spcPts val="0"/>
                        </a:spcAft>
                      </a:pPr>
                      <a:r>
                        <a:rPr lang="en-US" sz="2400" b="1" kern="0" dirty="0">
                          <a:solidFill>
                            <a:schemeClr val="bg1"/>
                          </a:solidFill>
                          <a:latin typeface="+mn-lt"/>
                          <a:ea typeface="Times New Roman"/>
                          <a:cs typeface="Times New Roman"/>
                        </a:rPr>
                        <a:t>Serious</a:t>
                      </a:r>
                      <a:endParaRPr lang="en-US" sz="2400" kern="100" dirty="0">
                        <a:solidFill>
                          <a:schemeClr val="bg1"/>
                        </a:solidFill>
                        <a:latin typeface="+mn-lt"/>
                        <a:ea typeface="Calibri"/>
                        <a:cs typeface="Times New Roman"/>
                      </a:endParaRPr>
                    </a:p>
                  </a:txBody>
                  <a:tcPr marL="68580" marR="68580" marT="0" marB="0"/>
                </a:tc>
                <a:tc>
                  <a:txBody>
                    <a:bodyPr/>
                    <a:lstStyle/>
                    <a:p>
                      <a:pPr>
                        <a:lnSpc>
                          <a:spcPct val="107000"/>
                        </a:lnSpc>
                        <a:spcAft>
                          <a:spcPts val="0"/>
                        </a:spcAft>
                      </a:pPr>
                      <a:r>
                        <a:rPr lang="en-US" sz="2400" b="1" kern="0" dirty="0">
                          <a:solidFill>
                            <a:schemeClr val="bg1"/>
                          </a:solidFill>
                          <a:latin typeface="+mn-lt"/>
                          <a:ea typeface="Times New Roman"/>
                          <a:cs typeface="Times New Roman"/>
                        </a:rPr>
                        <a:t>Slight</a:t>
                      </a:r>
                      <a:endParaRPr lang="en-US" sz="2400" kern="100" dirty="0">
                        <a:solidFill>
                          <a:schemeClr val="bg1"/>
                        </a:solidFill>
                        <a:latin typeface="+mn-lt"/>
                        <a:ea typeface="Calibri"/>
                        <a:cs typeface="Times New Roman"/>
                      </a:endParaRPr>
                    </a:p>
                  </a:txBody>
                  <a:tcPr marL="68580" marR="68580" marT="0" marB="0"/>
                </a:tc>
                <a:tc>
                  <a:txBody>
                    <a:bodyPr/>
                    <a:lstStyle/>
                    <a:p>
                      <a:pPr>
                        <a:lnSpc>
                          <a:spcPct val="107000"/>
                        </a:lnSpc>
                        <a:spcAft>
                          <a:spcPts val="0"/>
                        </a:spcAft>
                      </a:pPr>
                      <a:r>
                        <a:rPr lang="en-US" sz="2400" b="1" kern="0" dirty="0">
                          <a:solidFill>
                            <a:schemeClr val="bg1"/>
                          </a:solidFill>
                          <a:latin typeface="+mn-lt"/>
                          <a:ea typeface="Times New Roman"/>
                          <a:cs typeface="Times New Roman"/>
                        </a:rPr>
                        <a:t>All</a:t>
                      </a:r>
                      <a:endParaRPr lang="en-US" sz="2400" kern="100" dirty="0">
                        <a:solidFill>
                          <a:schemeClr val="bg1"/>
                        </a:solidFill>
                        <a:latin typeface="+mn-lt"/>
                        <a:ea typeface="Calibri"/>
                        <a:cs typeface="Times New Roman"/>
                      </a:endParaRPr>
                    </a:p>
                  </a:txBody>
                  <a:tcPr marL="68580" marR="68580" marT="0" marB="0"/>
                </a:tc>
                <a:tc>
                  <a:txBody>
                    <a:bodyPr/>
                    <a:lstStyle/>
                    <a:p>
                      <a:pPr>
                        <a:lnSpc>
                          <a:spcPct val="107000"/>
                        </a:lnSpc>
                        <a:spcAft>
                          <a:spcPts val="0"/>
                        </a:spcAft>
                      </a:pPr>
                      <a:r>
                        <a:rPr lang="en-US" sz="2400" b="1" kern="0" dirty="0">
                          <a:solidFill>
                            <a:schemeClr val="bg1"/>
                          </a:solidFill>
                          <a:latin typeface="+mn-lt"/>
                          <a:ea typeface="Times New Roman"/>
                          <a:cs typeface="Times New Roman"/>
                        </a:rPr>
                        <a:t>Traffic</a:t>
                      </a:r>
                      <a:endParaRPr lang="en-US" sz="2400" kern="100" dirty="0">
                        <a:solidFill>
                          <a:schemeClr val="bg1"/>
                        </a:solidFill>
                        <a:latin typeface="+mn-lt"/>
                        <a:ea typeface="Calibri"/>
                        <a:cs typeface="Times New Roman"/>
                      </a:endParaRPr>
                    </a:p>
                  </a:txBody>
                  <a:tcPr marL="68580" marR="68580" marT="0" marB="0"/>
                </a:tc>
              </a:tr>
              <a:tr h="357190">
                <a:tc>
                  <a:txBody>
                    <a:bodyPr/>
                    <a:lstStyle/>
                    <a:p>
                      <a:pPr>
                        <a:lnSpc>
                          <a:spcPct val="107000"/>
                        </a:lnSpc>
                        <a:spcAft>
                          <a:spcPts val="0"/>
                        </a:spcAft>
                      </a:pPr>
                      <a:r>
                        <a:rPr lang="en-US" sz="2400" b="1" kern="100" dirty="0">
                          <a:latin typeface="+mn-lt"/>
                          <a:ea typeface="Calibri"/>
                          <a:cs typeface="Times New Roman"/>
                        </a:rPr>
                        <a:t>2004</a:t>
                      </a:r>
                      <a:endParaRPr lang="en-US" sz="2400" kern="100" dirty="0">
                        <a:latin typeface="+mn-lt"/>
                        <a:ea typeface="Calibri"/>
                        <a:cs typeface="Times New Roman"/>
                      </a:endParaRPr>
                    </a:p>
                  </a:txBody>
                  <a:tcPr marL="68580" marR="68580" marT="0" marB="0"/>
                </a:tc>
                <a:tc>
                  <a:txBody>
                    <a:bodyPr/>
                    <a:lstStyle/>
                    <a:p>
                      <a:pPr algn="r">
                        <a:lnSpc>
                          <a:spcPct val="107000"/>
                        </a:lnSpc>
                        <a:spcAft>
                          <a:spcPts val="0"/>
                        </a:spcAft>
                      </a:pPr>
                      <a:r>
                        <a:rPr lang="en-US" sz="2400" b="0" kern="100" dirty="0">
                          <a:latin typeface="+mn-lt"/>
                          <a:ea typeface="Calibri"/>
                          <a:cs typeface="Times New Roman"/>
                        </a:rPr>
                        <a:t>134</a:t>
                      </a:r>
                    </a:p>
                  </a:txBody>
                  <a:tcPr marL="68580" marR="68580" marT="0" marB="0"/>
                </a:tc>
                <a:tc>
                  <a:txBody>
                    <a:bodyPr/>
                    <a:lstStyle/>
                    <a:p>
                      <a:pPr algn="r">
                        <a:lnSpc>
                          <a:spcPct val="107000"/>
                        </a:lnSpc>
                        <a:spcAft>
                          <a:spcPts val="0"/>
                        </a:spcAft>
                      </a:pPr>
                      <a:r>
                        <a:rPr lang="en-US" sz="2400" b="0" kern="100" dirty="0">
                          <a:latin typeface="+mn-lt"/>
                          <a:ea typeface="Calibri"/>
                          <a:cs typeface="Times New Roman"/>
                        </a:rPr>
                        <a:t>3,348</a:t>
                      </a:r>
                    </a:p>
                  </a:txBody>
                  <a:tcPr marL="68580" marR="68580" marT="0" marB="0"/>
                </a:tc>
                <a:tc>
                  <a:txBody>
                    <a:bodyPr/>
                    <a:lstStyle/>
                    <a:p>
                      <a:pPr algn="r">
                        <a:lnSpc>
                          <a:spcPct val="107000"/>
                        </a:lnSpc>
                        <a:spcAft>
                          <a:spcPts val="0"/>
                        </a:spcAft>
                      </a:pPr>
                      <a:r>
                        <a:rPr lang="en-US" sz="2400" b="0" kern="100" dirty="0">
                          <a:latin typeface="+mn-lt"/>
                          <a:ea typeface="Calibri"/>
                          <a:cs typeface="Times New Roman"/>
                        </a:rPr>
                        <a:t>13,166</a:t>
                      </a:r>
                    </a:p>
                  </a:txBody>
                  <a:tcPr marL="68580" marR="68580" marT="0" marB="0"/>
                </a:tc>
                <a:tc>
                  <a:txBody>
                    <a:bodyPr/>
                    <a:lstStyle/>
                    <a:p>
                      <a:pPr algn="r">
                        <a:lnSpc>
                          <a:spcPct val="107000"/>
                        </a:lnSpc>
                        <a:spcAft>
                          <a:spcPts val="0"/>
                        </a:spcAft>
                      </a:pPr>
                      <a:r>
                        <a:rPr lang="en-US" sz="2400" b="0" kern="100" dirty="0">
                          <a:latin typeface="+mn-lt"/>
                          <a:ea typeface="Calibri"/>
                          <a:cs typeface="Times New Roman"/>
                        </a:rPr>
                        <a:t>16,468</a:t>
                      </a:r>
                    </a:p>
                  </a:txBody>
                  <a:tcPr marL="68580" marR="68580" marT="0" marB="0"/>
                </a:tc>
                <a:tc>
                  <a:txBody>
                    <a:bodyPr/>
                    <a:lstStyle/>
                    <a:p>
                      <a:pPr algn="r">
                        <a:lnSpc>
                          <a:spcPct val="107000"/>
                        </a:lnSpc>
                        <a:spcAft>
                          <a:spcPts val="0"/>
                        </a:spcAft>
                      </a:pPr>
                      <a:r>
                        <a:rPr lang="en-US" sz="2400" b="0" kern="100" dirty="0">
                          <a:latin typeface="+mn-lt"/>
                          <a:ea typeface="Calibri"/>
                          <a:cs typeface="Times New Roman"/>
                        </a:rPr>
                        <a:t>2.56</a:t>
                      </a:r>
                    </a:p>
                  </a:txBody>
                  <a:tcPr marL="68580" marR="68580" marT="0" marB="0"/>
                </a:tc>
              </a:tr>
              <a:tr h="357190">
                <a:tc>
                  <a:txBody>
                    <a:bodyPr/>
                    <a:lstStyle/>
                    <a:p>
                      <a:pPr>
                        <a:lnSpc>
                          <a:spcPct val="107000"/>
                        </a:lnSpc>
                        <a:spcBef>
                          <a:spcPts val="1500"/>
                        </a:spcBef>
                        <a:spcAft>
                          <a:spcPts val="1500"/>
                        </a:spcAft>
                      </a:pPr>
                      <a:r>
                        <a:rPr lang="en-US" sz="2400" b="1" kern="0" dirty="0">
                          <a:solidFill>
                            <a:srgbClr val="0B0C0C"/>
                          </a:solidFill>
                          <a:latin typeface="+mn-lt"/>
                          <a:ea typeface="Times New Roman"/>
                          <a:cs typeface="Times New Roman"/>
                        </a:rPr>
                        <a:t>2005</a:t>
                      </a:r>
                      <a:endParaRPr lang="en-US" sz="2400" kern="100" dirty="0">
                        <a:latin typeface="+mn-lt"/>
                        <a:ea typeface="Calibri"/>
                        <a:cs typeface="Times New Roman"/>
                      </a:endParaRPr>
                    </a:p>
                  </a:txBody>
                  <a:tcPr marL="68580" marR="68580" marT="0" marB="0"/>
                </a:tc>
                <a:tc>
                  <a:txBody>
                    <a:bodyPr/>
                    <a:lstStyle/>
                    <a:p>
                      <a:pPr algn="r">
                        <a:lnSpc>
                          <a:spcPct val="107000"/>
                        </a:lnSpc>
                        <a:spcBef>
                          <a:spcPts val="1500"/>
                        </a:spcBef>
                        <a:spcAft>
                          <a:spcPts val="1500"/>
                        </a:spcAft>
                      </a:pPr>
                      <a:r>
                        <a:rPr lang="en-US" sz="2400" kern="0" dirty="0">
                          <a:solidFill>
                            <a:srgbClr val="0B0C0C"/>
                          </a:solidFill>
                          <a:latin typeface="+mn-lt"/>
                          <a:ea typeface="Times New Roman"/>
                          <a:cs typeface="Times New Roman"/>
                        </a:rPr>
                        <a:t>148</a:t>
                      </a:r>
                      <a:endParaRPr lang="en-US" sz="2400" kern="100" dirty="0">
                        <a:latin typeface="+mn-lt"/>
                        <a:ea typeface="Calibri"/>
                        <a:cs typeface="Times New Roman"/>
                      </a:endParaRPr>
                    </a:p>
                  </a:txBody>
                  <a:tcPr marL="68580" marR="68580" marT="0" marB="0"/>
                </a:tc>
                <a:tc>
                  <a:txBody>
                    <a:bodyPr/>
                    <a:lstStyle/>
                    <a:p>
                      <a:pPr algn="r">
                        <a:lnSpc>
                          <a:spcPct val="107000"/>
                        </a:lnSpc>
                        <a:spcBef>
                          <a:spcPts val="1500"/>
                        </a:spcBef>
                        <a:spcAft>
                          <a:spcPts val="1500"/>
                        </a:spcAft>
                      </a:pPr>
                      <a:r>
                        <a:rPr lang="en-US" sz="2400" kern="0" dirty="0">
                          <a:solidFill>
                            <a:srgbClr val="0B0C0C"/>
                          </a:solidFill>
                          <a:latin typeface="+mn-lt"/>
                          <a:ea typeface="Times New Roman"/>
                          <a:cs typeface="Times New Roman"/>
                        </a:rPr>
                        <a:t>3,361</a:t>
                      </a:r>
                      <a:endParaRPr lang="en-US" sz="2400" kern="100" dirty="0">
                        <a:latin typeface="+mn-lt"/>
                        <a:ea typeface="Calibri"/>
                        <a:cs typeface="Times New Roman"/>
                      </a:endParaRPr>
                    </a:p>
                  </a:txBody>
                  <a:tcPr marL="68580" marR="68580" marT="0" marB="0"/>
                </a:tc>
                <a:tc>
                  <a:txBody>
                    <a:bodyPr/>
                    <a:lstStyle/>
                    <a:p>
                      <a:pPr algn="r">
                        <a:lnSpc>
                          <a:spcPct val="107000"/>
                        </a:lnSpc>
                        <a:spcBef>
                          <a:spcPts val="1500"/>
                        </a:spcBef>
                        <a:spcAft>
                          <a:spcPts val="1500"/>
                        </a:spcAft>
                      </a:pPr>
                      <a:r>
                        <a:rPr lang="en-US" sz="2400" kern="0" dirty="0">
                          <a:solidFill>
                            <a:srgbClr val="0B0C0C"/>
                          </a:solidFill>
                          <a:latin typeface="+mn-lt"/>
                          <a:ea typeface="Times New Roman"/>
                          <a:cs typeface="Times New Roman"/>
                        </a:rPr>
                        <a:t>13,052</a:t>
                      </a:r>
                      <a:endParaRPr lang="en-US" sz="2400" kern="100" dirty="0">
                        <a:latin typeface="+mn-lt"/>
                        <a:ea typeface="Calibri"/>
                        <a:cs typeface="Times New Roman"/>
                      </a:endParaRPr>
                    </a:p>
                  </a:txBody>
                  <a:tcPr marL="68580" marR="68580" marT="0" marB="0"/>
                </a:tc>
                <a:tc>
                  <a:txBody>
                    <a:bodyPr/>
                    <a:lstStyle/>
                    <a:p>
                      <a:pPr algn="r">
                        <a:lnSpc>
                          <a:spcPct val="107000"/>
                        </a:lnSpc>
                        <a:spcBef>
                          <a:spcPts val="1500"/>
                        </a:spcBef>
                        <a:spcAft>
                          <a:spcPts val="1500"/>
                        </a:spcAft>
                      </a:pPr>
                      <a:r>
                        <a:rPr lang="en-US" sz="2400" kern="0" dirty="0">
                          <a:solidFill>
                            <a:srgbClr val="0B0C0C"/>
                          </a:solidFill>
                          <a:latin typeface="+mn-lt"/>
                          <a:ea typeface="Times New Roman"/>
                          <a:cs typeface="Times New Roman"/>
                        </a:rPr>
                        <a:t>16,561</a:t>
                      </a:r>
                      <a:endParaRPr lang="en-US" sz="2400" kern="100" dirty="0">
                        <a:latin typeface="+mn-lt"/>
                        <a:ea typeface="Calibri"/>
                        <a:cs typeface="Times New Roman"/>
                      </a:endParaRPr>
                    </a:p>
                  </a:txBody>
                  <a:tcPr marL="68580" marR="68580" marT="0" marB="0"/>
                </a:tc>
                <a:tc>
                  <a:txBody>
                    <a:bodyPr/>
                    <a:lstStyle/>
                    <a:p>
                      <a:pPr algn="r">
                        <a:lnSpc>
                          <a:spcPct val="107000"/>
                        </a:lnSpc>
                        <a:spcBef>
                          <a:spcPts val="1500"/>
                        </a:spcBef>
                        <a:spcAft>
                          <a:spcPts val="1500"/>
                        </a:spcAft>
                      </a:pPr>
                      <a:r>
                        <a:rPr lang="en-US" sz="2400" kern="0" dirty="0">
                          <a:solidFill>
                            <a:srgbClr val="0B0C0C"/>
                          </a:solidFill>
                          <a:latin typeface="+mn-lt"/>
                          <a:ea typeface="Times New Roman"/>
                          <a:cs typeface="Times New Roman"/>
                        </a:rPr>
                        <a:t>2.68</a:t>
                      </a:r>
                      <a:endParaRPr lang="en-US" sz="2400" kern="100" dirty="0">
                        <a:latin typeface="+mn-lt"/>
                        <a:ea typeface="Calibri"/>
                        <a:cs typeface="Times New Roman"/>
                      </a:endParaRPr>
                    </a:p>
                  </a:txBody>
                  <a:tcPr marL="68580" marR="68580" marT="0" marB="0"/>
                </a:tc>
              </a:tr>
              <a:tr h="357190">
                <a:tc>
                  <a:txBody>
                    <a:bodyPr/>
                    <a:lstStyle/>
                    <a:p>
                      <a:pPr>
                        <a:lnSpc>
                          <a:spcPct val="107000"/>
                        </a:lnSpc>
                        <a:spcBef>
                          <a:spcPts val="1500"/>
                        </a:spcBef>
                        <a:spcAft>
                          <a:spcPts val="1500"/>
                        </a:spcAft>
                      </a:pPr>
                      <a:r>
                        <a:rPr lang="en-US" sz="2400" b="1" kern="0" dirty="0">
                          <a:solidFill>
                            <a:srgbClr val="0B0C0C"/>
                          </a:solidFill>
                          <a:latin typeface="+mn-lt"/>
                          <a:ea typeface="Times New Roman"/>
                          <a:cs typeface="Times New Roman"/>
                        </a:rPr>
                        <a:t>2006</a:t>
                      </a:r>
                      <a:endParaRPr lang="en-US" sz="2400" kern="100" dirty="0">
                        <a:latin typeface="+mn-lt"/>
                        <a:ea typeface="Calibri"/>
                        <a:cs typeface="Times New Roman"/>
                      </a:endParaRPr>
                    </a:p>
                  </a:txBody>
                  <a:tcPr marL="68580" marR="68580" marT="0" marB="0"/>
                </a:tc>
                <a:tc>
                  <a:txBody>
                    <a:bodyPr/>
                    <a:lstStyle/>
                    <a:p>
                      <a:pPr algn="r">
                        <a:lnSpc>
                          <a:spcPct val="107000"/>
                        </a:lnSpc>
                        <a:spcBef>
                          <a:spcPts val="1500"/>
                        </a:spcBef>
                        <a:spcAft>
                          <a:spcPts val="1500"/>
                        </a:spcAft>
                      </a:pPr>
                      <a:r>
                        <a:rPr lang="en-US" sz="2400" kern="0" dirty="0">
                          <a:solidFill>
                            <a:srgbClr val="0B0C0C"/>
                          </a:solidFill>
                          <a:latin typeface="+mn-lt"/>
                          <a:ea typeface="Times New Roman"/>
                          <a:cs typeface="Times New Roman"/>
                        </a:rPr>
                        <a:t>146</a:t>
                      </a:r>
                      <a:endParaRPr lang="en-US" sz="2400" kern="100" dirty="0">
                        <a:latin typeface="+mn-lt"/>
                        <a:ea typeface="Calibri"/>
                        <a:cs typeface="Times New Roman"/>
                      </a:endParaRPr>
                    </a:p>
                  </a:txBody>
                  <a:tcPr marL="68580" marR="68580" marT="0" marB="0"/>
                </a:tc>
                <a:tc>
                  <a:txBody>
                    <a:bodyPr/>
                    <a:lstStyle/>
                    <a:p>
                      <a:pPr algn="r">
                        <a:lnSpc>
                          <a:spcPct val="107000"/>
                        </a:lnSpc>
                        <a:spcBef>
                          <a:spcPts val="1500"/>
                        </a:spcBef>
                        <a:spcAft>
                          <a:spcPts val="1500"/>
                        </a:spcAft>
                      </a:pPr>
                      <a:r>
                        <a:rPr lang="en-US" sz="2400" kern="0" dirty="0">
                          <a:solidFill>
                            <a:srgbClr val="0B0C0C"/>
                          </a:solidFill>
                          <a:latin typeface="+mn-lt"/>
                          <a:ea typeface="Times New Roman"/>
                          <a:cs typeface="Times New Roman"/>
                        </a:rPr>
                        <a:t>3,405</a:t>
                      </a:r>
                      <a:endParaRPr lang="en-US" sz="2400" kern="100" dirty="0">
                        <a:latin typeface="+mn-lt"/>
                        <a:ea typeface="Calibri"/>
                        <a:cs typeface="Times New Roman"/>
                      </a:endParaRPr>
                    </a:p>
                  </a:txBody>
                  <a:tcPr marL="68580" marR="68580" marT="0" marB="0"/>
                </a:tc>
                <a:tc>
                  <a:txBody>
                    <a:bodyPr/>
                    <a:lstStyle/>
                    <a:p>
                      <a:pPr algn="r">
                        <a:lnSpc>
                          <a:spcPct val="107000"/>
                        </a:lnSpc>
                        <a:spcBef>
                          <a:spcPts val="1500"/>
                        </a:spcBef>
                        <a:spcAft>
                          <a:spcPts val="1500"/>
                        </a:spcAft>
                      </a:pPr>
                      <a:r>
                        <a:rPr lang="en-US" sz="2400" kern="0" dirty="0">
                          <a:solidFill>
                            <a:srgbClr val="0B0C0C"/>
                          </a:solidFill>
                          <a:latin typeface="+mn-lt"/>
                          <a:ea typeface="Times New Roman"/>
                          <a:cs typeface="Times New Roman"/>
                        </a:rPr>
                        <a:t>12,645</a:t>
                      </a:r>
                      <a:endParaRPr lang="en-US" sz="2400" kern="100" dirty="0">
                        <a:latin typeface="+mn-lt"/>
                        <a:ea typeface="Calibri"/>
                        <a:cs typeface="Times New Roman"/>
                      </a:endParaRPr>
                    </a:p>
                  </a:txBody>
                  <a:tcPr marL="68580" marR="68580" marT="0" marB="0"/>
                </a:tc>
                <a:tc>
                  <a:txBody>
                    <a:bodyPr/>
                    <a:lstStyle/>
                    <a:p>
                      <a:pPr algn="r">
                        <a:lnSpc>
                          <a:spcPct val="107000"/>
                        </a:lnSpc>
                        <a:spcBef>
                          <a:spcPts val="1500"/>
                        </a:spcBef>
                        <a:spcAft>
                          <a:spcPts val="1500"/>
                        </a:spcAft>
                      </a:pPr>
                      <a:r>
                        <a:rPr lang="en-US" sz="2400" kern="0" dirty="0">
                          <a:solidFill>
                            <a:srgbClr val="0B0C0C"/>
                          </a:solidFill>
                          <a:latin typeface="+mn-lt"/>
                          <a:ea typeface="Times New Roman"/>
                          <a:cs typeface="Times New Roman"/>
                        </a:rPr>
                        <a:t>16,196</a:t>
                      </a:r>
                      <a:endParaRPr lang="en-US" sz="2400" kern="100" dirty="0">
                        <a:latin typeface="+mn-lt"/>
                        <a:ea typeface="Calibri"/>
                        <a:cs typeface="Times New Roman"/>
                      </a:endParaRPr>
                    </a:p>
                  </a:txBody>
                  <a:tcPr marL="68580" marR="68580" marT="0" marB="0"/>
                </a:tc>
                <a:tc>
                  <a:txBody>
                    <a:bodyPr/>
                    <a:lstStyle/>
                    <a:p>
                      <a:pPr algn="r">
                        <a:lnSpc>
                          <a:spcPct val="107000"/>
                        </a:lnSpc>
                        <a:spcBef>
                          <a:spcPts val="1500"/>
                        </a:spcBef>
                        <a:spcAft>
                          <a:spcPts val="1500"/>
                        </a:spcAft>
                      </a:pPr>
                      <a:r>
                        <a:rPr lang="en-US" sz="2400" kern="0" dirty="0">
                          <a:solidFill>
                            <a:srgbClr val="0B0C0C"/>
                          </a:solidFill>
                          <a:latin typeface="+mn-lt"/>
                          <a:ea typeface="Times New Roman"/>
                          <a:cs typeface="Times New Roman"/>
                        </a:rPr>
                        <a:t>2.80</a:t>
                      </a:r>
                      <a:endParaRPr lang="en-US" sz="2400" kern="100" dirty="0">
                        <a:latin typeface="+mn-lt"/>
                        <a:ea typeface="Calibri"/>
                        <a:cs typeface="Times New Roman"/>
                      </a:endParaRPr>
                    </a:p>
                  </a:txBody>
                  <a:tcPr marL="68580" marR="68580" marT="0" marB="0"/>
                </a:tc>
              </a:tr>
              <a:tr h="357190">
                <a:tc>
                  <a:txBody>
                    <a:bodyPr/>
                    <a:lstStyle/>
                    <a:p>
                      <a:pPr>
                        <a:lnSpc>
                          <a:spcPct val="107000"/>
                        </a:lnSpc>
                        <a:spcBef>
                          <a:spcPts val="1500"/>
                        </a:spcBef>
                        <a:spcAft>
                          <a:spcPts val="1500"/>
                        </a:spcAft>
                      </a:pPr>
                      <a:r>
                        <a:rPr lang="en-US" sz="2400" b="1" kern="0" dirty="0">
                          <a:solidFill>
                            <a:srgbClr val="0B0C0C"/>
                          </a:solidFill>
                          <a:latin typeface="+mn-lt"/>
                          <a:ea typeface="Times New Roman"/>
                          <a:cs typeface="Times New Roman"/>
                        </a:rPr>
                        <a:t>2007</a:t>
                      </a:r>
                      <a:endParaRPr lang="en-US" sz="2400" kern="100" dirty="0">
                        <a:latin typeface="+mn-lt"/>
                        <a:ea typeface="Calibri"/>
                        <a:cs typeface="Times New Roman"/>
                      </a:endParaRPr>
                    </a:p>
                  </a:txBody>
                  <a:tcPr marL="68580" marR="68580" marT="0" marB="0"/>
                </a:tc>
                <a:tc>
                  <a:txBody>
                    <a:bodyPr/>
                    <a:lstStyle/>
                    <a:p>
                      <a:pPr algn="r">
                        <a:lnSpc>
                          <a:spcPct val="107000"/>
                        </a:lnSpc>
                        <a:spcBef>
                          <a:spcPts val="1500"/>
                        </a:spcBef>
                        <a:spcAft>
                          <a:spcPts val="1500"/>
                        </a:spcAft>
                      </a:pPr>
                      <a:r>
                        <a:rPr lang="en-US" sz="2400" kern="0" dirty="0">
                          <a:solidFill>
                            <a:srgbClr val="0B0C0C"/>
                          </a:solidFill>
                          <a:latin typeface="+mn-lt"/>
                          <a:ea typeface="Times New Roman"/>
                          <a:cs typeface="Times New Roman"/>
                        </a:rPr>
                        <a:t>136</a:t>
                      </a:r>
                      <a:endParaRPr lang="en-US" sz="2400" kern="100" dirty="0">
                        <a:latin typeface="+mn-lt"/>
                        <a:ea typeface="Calibri"/>
                        <a:cs typeface="Times New Roman"/>
                      </a:endParaRPr>
                    </a:p>
                  </a:txBody>
                  <a:tcPr marL="68580" marR="68580" marT="0" marB="0"/>
                </a:tc>
                <a:tc>
                  <a:txBody>
                    <a:bodyPr/>
                    <a:lstStyle/>
                    <a:p>
                      <a:pPr algn="r">
                        <a:lnSpc>
                          <a:spcPct val="107000"/>
                        </a:lnSpc>
                        <a:spcBef>
                          <a:spcPts val="1500"/>
                        </a:spcBef>
                        <a:spcAft>
                          <a:spcPts val="1500"/>
                        </a:spcAft>
                      </a:pPr>
                      <a:r>
                        <a:rPr lang="en-US" sz="2400" kern="0" dirty="0">
                          <a:solidFill>
                            <a:srgbClr val="0B0C0C"/>
                          </a:solidFill>
                          <a:latin typeface="+mn-lt"/>
                          <a:ea typeface="Times New Roman"/>
                          <a:cs typeface="Times New Roman"/>
                        </a:rPr>
                        <a:t>3,507</a:t>
                      </a:r>
                      <a:endParaRPr lang="en-US" sz="2400" kern="100" dirty="0">
                        <a:latin typeface="+mn-lt"/>
                        <a:ea typeface="Calibri"/>
                        <a:cs typeface="Times New Roman"/>
                      </a:endParaRPr>
                    </a:p>
                  </a:txBody>
                  <a:tcPr marL="68580" marR="68580" marT="0" marB="0"/>
                </a:tc>
                <a:tc>
                  <a:txBody>
                    <a:bodyPr/>
                    <a:lstStyle/>
                    <a:p>
                      <a:pPr algn="r">
                        <a:lnSpc>
                          <a:spcPct val="107000"/>
                        </a:lnSpc>
                        <a:spcBef>
                          <a:spcPts val="1500"/>
                        </a:spcBef>
                        <a:spcAft>
                          <a:spcPts val="1500"/>
                        </a:spcAft>
                      </a:pPr>
                      <a:r>
                        <a:rPr lang="en-US" sz="2400" kern="0" dirty="0">
                          <a:solidFill>
                            <a:srgbClr val="0B0C0C"/>
                          </a:solidFill>
                          <a:latin typeface="+mn-lt"/>
                          <a:ea typeface="Times New Roman"/>
                          <a:cs typeface="Times New Roman"/>
                        </a:rPr>
                        <a:t>12,552</a:t>
                      </a:r>
                      <a:endParaRPr lang="en-US" sz="2400" kern="100" dirty="0">
                        <a:latin typeface="+mn-lt"/>
                        <a:ea typeface="Calibri"/>
                        <a:cs typeface="Times New Roman"/>
                      </a:endParaRPr>
                    </a:p>
                  </a:txBody>
                  <a:tcPr marL="68580" marR="68580" marT="0" marB="0"/>
                </a:tc>
                <a:tc>
                  <a:txBody>
                    <a:bodyPr/>
                    <a:lstStyle/>
                    <a:p>
                      <a:pPr algn="r">
                        <a:lnSpc>
                          <a:spcPct val="107000"/>
                        </a:lnSpc>
                        <a:spcBef>
                          <a:spcPts val="1500"/>
                        </a:spcBef>
                        <a:spcAft>
                          <a:spcPts val="1500"/>
                        </a:spcAft>
                      </a:pPr>
                      <a:r>
                        <a:rPr lang="en-US" sz="2400" kern="0" dirty="0">
                          <a:solidFill>
                            <a:srgbClr val="0B0C0C"/>
                          </a:solidFill>
                          <a:latin typeface="+mn-lt"/>
                          <a:ea typeface="Times New Roman"/>
                          <a:cs typeface="Times New Roman"/>
                        </a:rPr>
                        <a:t>16,195</a:t>
                      </a:r>
                      <a:endParaRPr lang="en-US" sz="2400" kern="100" dirty="0">
                        <a:latin typeface="+mn-lt"/>
                        <a:ea typeface="Calibri"/>
                        <a:cs typeface="Times New Roman"/>
                      </a:endParaRPr>
                    </a:p>
                  </a:txBody>
                  <a:tcPr marL="68580" marR="68580" marT="0" marB="0"/>
                </a:tc>
                <a:tc>
                  <a:txBody>
                    <a:bodyPr/>
                    <a:lstStyle/>
                    <a:p>
                      <a:pPr algn="r">
                        <a:lnSpc>
                          <a:spcPct val="107000"/>
                        </a:lnSpc>
                        <a:spcBef>
                          <a:spcPts val="1500"/>
                        </a:spcBef>
                        <a:spcAft>
                          <a:spcPts val="1500"/>
                        </a:spcAft>
                      </a:pPr>
                      <a:r>
                        <a:rPr lang="en-US" sz="2400" kern="0" dirty="0">
                          <a:solidFill>
                            <a:srgbClr val="0B0C0C"/>
                          </a:solidFill>
                          <a:latin typeface="+mn-lt"/>
                          <a:ea typeface="Times New Roman"/>
                          <a:cs typeface="Times New Roman"/>
                        </a:rPr>
                        <a:t>2.55</a:t>
                      </a:r>
                      <a:endParaRPr lang="en-US" sz="2400" kern="100" dirty="0">
                        <a:latin typeface="+mn-lt"/>
                        <a:ea typeface="Calibri"/>
                        <a:cs typeface="Times New Roman"/>
                      </a:endParaRPr>
                    </a:p>
                  </a:txBody>
                  <a:tcPr marL="68580" marR="68580" marT="0" marB="0"/>
                </a:tc>
              </a:tr>
              <a:tr h="357190">
                <a:tc>
                  <a:txBody>
                    <a:bodyPr/>
                    <a:lstStyle/>
                    <a:p>
                      <a:pPr>
                        <a:lnSpc>
                          <a:spcPct val="107000"/>
                        </a:lnSpc>
                        <a:spcBef>
                          <a:spcPts val="1500"/>
                        </a:spcBef>
                        <a:spcAft>
                          <a:spcPts val="1500"/>
                        </a:spcAft>
                      </a:pPr>
                      <a:r>
                        <a:rPr lang="en-US" sz="2400" b="1" kern="0" dirty="0">
                          <a:solidFill>
                            <a:srgbClr val="0B0C0C"/>
                          </a:solidFill>
                          <a:latin typeface="+mn-lt"/>
                          <a:ea typeface="Times New Roman"/>
                          <a:cs typeface="Times New Roman"/>
                        </a:rPr>
                        <a:t>2008</a:t>
                      </a:r>
                      <a:endParaRPr lang="en-US" sz="2400" kern="100" dirty="0">
                        <a:latin typeface="+mn-lt"/>
                        <a:ea typeface="Calibri"/>
                        <a:cs typeface="Times New Roman"/>
                      </a:endParaRPr>
                    </a:p>
                  </a:txBody>
                  <a:tcPr marL="68580" marR="68580" marT="0" marB="0"/>
                </a:tc>
                <a:tc>
                  <a:txBody>
                    <a:bodyPr/>
                    <a:lstStyle/>
                    <a:p>
                      <a:pPr algn="r">
                        <a:lnSpc>
                          <a:spcPct val="107000"/>
                        </a:lnSpc>
                        <a:spcBef>
                          <a:spcPts val="1500"/>
                        </a:spcBef>
                        <a:spcAft>
                          <a:spcPts val="1500"/>
                        </a:spcAft>
                      </a:pPr>
                      <a:r>
                        <a:rPr lang="en-US" sz="2400" kern="0" dirty="0">
                          <a:solidFill>
                            <a:srgbClr val="0B0C0C"/>
                          </a:solidFill>
                          <a:latin typeface="+mn-lt"/>
                          <a:ea typeface="Times New Roman"/>
                          <a:cs typeface="Times New Roman"/>
                        </a:rPr>
                        <a:t>115</a:t>
                      </a:r>
                      <a:endParaRPr lang="en-US" sz="2400" kern="100" dirty="0">
                        <a:latin typeface="+mn-lt"/>
                        <a:ea typeface="Calibri"/>
                        <a:cs typeface="Times New Roman"/>
                      </a:endParaRPr>
                    </a:p>
                  </a:txBody>
                  <a:tcPr marL="68580" marR="68580" marT="0" marB="0"/>
                </a:tc>
                <a:tc>
                  <a:txBody>
                    <a:bodyPr/>
                    <a:lstStyle/>
                    <a:p>
                      <a:pPr algn="r">
                        <a:lnSpc>
                          <a:spcPct val="107000"/>
                        </a:lnSpc>
                        <a:spcBef>
                          <a:spcPts val="1500"/>
                        </a:spcBef>
                        <a:spcAft>
                          <a:spcPts val="1500"/>
                        </a:spcAft>
                      </a:pPr>
                      <a:r>
                        <a:rPr lang="en-US" sz="2400" kern="0" dirty="0">
                          <a:solidFill>
                            <a:srgbClr val="0B0C0C"/>
                          </a:solidFill>
                          <a:latin typeface="+mn-lt"/>
                          <a:ea typeface="Times New Roman"/>
                          <a:cs typeface="Times New Roman"/>
                        </a:rPr>
                        <a:t>3,539</a:t>
                      </a:r>
                      <a:endParaRPr lang="en-US" sz="2400" kern="100" dirty="0">
                        <a:latin typeface="+mn-lt"/>
                        <a:ea typeface="Calibri"/>
                        <a:cs typeface="Times New Roman"/>
                      </a:endParaRPr>
                    </a:p>
                  </a:txBody>
                  <a:tcPr marL="68580" marR="68580" marT="0" marB="0"/>
                </a:tc>
                <a:tc>
                  <a:txBody>
                    <a:bodyPr/>
                    <a:lstStyle/>
                    <a:p>
                      <a:pPr algn="r">
                        <a:lnSpc>
                          <a:spcPct val="107000"/>
                        </a:lnSpc>
                        <a:spcBef>
                          <a:spcPts val="1500"/>
                        </a:spcBef>
                        <a:spcAft>
                          <a:spcPts val="1500"/>
                        </a:spcAft>
                      </a:pPr>
                      <a:r>
                        <a:rPr lang="en-US" sz="2400" kern="0" dirty="0">
                          <a:solidFill>
                            <a:srgbClr val="0B0C0C"/>
                          </a:solidFill>
                          <a:latin typeface="+mn-lt"/>
                          <a:ea typeface="Times New Roman"/>
                          <a:cs typeface="Times New Roman"/>
                        </a:rPr>
                        <a:t>12,643</a:t>
                      </a:r>
                      <a:endParaRPr lang="en-US" sz="2400" kern="100" dirty="0">
                        <a:latin typeface="+mn-lt"/>
                        <a:ea typeface="Calibri"/>
                        <a:cs typeface="Times New Roman"/>
                      </a:endParaRPr>
                    </a:p>
                  </a:txBody>
                  <a:tcPr marL="68580" marR="68580" marT="0" marB="0"/>
                </a:tc>
                <a:tc>
                  <a:txBody>
                    <a:bodyPr/>
                    <a:lstStyle/>
                    <a:p>
                      <a:pPr algn="r">
                        <a:lnSpc>
                          <a:spcPct val="107000"/>
                        </a:lnSpc>
                        <a:spcBef>
                          <a:spcPts val="1500"/>
                        </a:spcBef>
                        <a:spcAft>
                          <a:spcPts val="1500"/>
                        </a:spcAft>
                      </a:pPr>
                      <a:r>
                        <a:rPr lang="en-US" sz="2400" kern="0" dirty="0">
                          <a:solidFill>
                            <a:srgbClr val="0B0C0C"/>
                          </a:solidFill>
                          <a:latin typeface="+mn-lt"/>
                          <a:ea typeface="Times New Roman"/>
                          <a:cs typeface="Times New Roman"/>
                        </a:rPr>
                        <a:t>16,297</a:t>
                      </a:r>
                      <a:endParaRPr lang="en-US" sz="2400" kern="100" dirty="0">
                        <a:latin typeface="+mn-lt"/>
                        <a:ea typeface="Calibri"/>
                        <a:cs typeface="Times New Roman"/>
                      </a:endParaRPr>
                    </a:p>
                  </a:txBody>
                  <a:tcPr marL="68580" marR="68580" marT="0" marB="0"/>
                </a:tc>
                <a:tc>
                  <a:txBody>
                    <a:bodyPr/>
                    <a:lstStyle/>
                    <a:p>
                      <a:pPr algn="r">
                        <a:lnSpc>
                          <a:spcPct val="107000"/>
                        </a:lnSpc>
                        <a:spcBef>
                          <a:spcPts val="1500"/>
                        </a:spcBef>
                        <a:spcAft>
                          <a:spcPts val="1500"/>
                        </a:spcAft>
                      </a:pPr>
                      <a:r>
                        <a:rPr lang="en-US" sz="2400" kern="0" dirty="0">
                          <a:solidFill>
                            <a:srgbClr val="0B0C0C"/>
                          </a:solidFill>
                          <a:latin typeface="+mn-lt"/>
                          <a:ea typeface="Times New Roman"/>
                          <a:cs typeface="Times New Roman"/>
                        </a:rPr>
                        <a:t>2.84</a:t>
                      </a:r>
                      <a:endParaRPr lang="en-US" sz="2400" kern="100" dirty="0">
                        <a:latin typeface="+mn-lt"/>
                        <a:ea typeface="Calibri"/>
                        <a:cs typeface="Times New Roman"/>
                      </a:endParaRPr>
                    </a:p>
                  </a:txBody>
                  <a:tcPr marL="68580" marR="68580" marT="0" marB="0"/>
                </a:tc>
              </a:tr>
              <a:tr h="357190">
                <a:tc>
                  <a:txBody>
                    <a:bodyPr/>
                    <a:lstStyle/>
                    <a:p>
                      <a:pPr>
                        <a:lnSpc>
                          <a:spcPct val="107000"/>
                        </a:lnSpc>
                        <a:spcBef>
                          <a:spcPts val="1500"/>
                        </a:spcBef>
                        <a:spcAft>
                          <a:spcPts val="1500"/>
                        </a:spcAft>
                      </a:pPr>
                      <a:r>
                        <a:rPr lang="en-US" sz="2400" b="1" kern="0" dirty="0">
                          <a:solidFill>
                            <a:srgbClr val="0B0C0C"/>
                          </a:solidFill>
                          <a:latin typeface="+mn-lt"/>
                          <a:ea typeface="Times New Roman"/>
                          <a:cs typeface="Times New Roman"/>
                        </a:rPr>
                        <a:t>2009</a:t>
                      </a:r>
                      <a:endParaRPr lang="en-US" sz="2400" kern="100" dirty="0">
                        <a:latin typeface="+mn-lt"/>
                        <a:ea typeface="Calibri"/>
                        <a:cs typeface="Times New Roman"/>
                      </a:endParaRPr>
                    </a:p>
                  </a:txBody>
                  <a:tcPr marL="68580" marR="68580" marT="0" marB="0"/>
                </a:tc>
                <a:tc>
                  <a:txBody>
                    <a:bodyPr/>
                    <a:lstStyle/>
                    <a:p>
                      <a:pPr algn="r">
                        <a:lnSpc>
                          <a:spcPct val="107000"/>
                        </a:lnSpc>
                        <a:spcBef>
                          <a:spcPts val="1500"/>
                        </a:spcBef>
                        <a:spcAft>
                          <a:spcPts val="1500"/>
                        </a:spcAft>
                      </a:pPr>
                      <a:r>
                        <a:rPr lang="en-US" sz="2400" kern="0" dirty="0">
                          <a:solidFill>
                            <a:srgbClr val="0B0C0C"/>
                          </a:solidFill>
                          <a:latin typeface="+mn-lt"/>
                          <a:ea typeface="Times New Roman"/>
                          <a:cs typeface="Times New Roman"/>
                        </a:rPr>
                        <a:t>104</a:t>
                      </a:r>
                      <a:endParaRPr lang="en-US" sz="2400" kern="100" dirty="0">
                        <a:latin typeface="+mn-lt"/>
                        <a:ea typeface="Calibri"/>
                        <a:cs typeface="Times New Roman"/>
                      </a:endParaRPr>
                    </a:p>
                  </a:txBody>
                  <a:tcPr marL="68580" marR="68580" marT="0" marB="0"/>
                </a:tc>
                <a:tc>
                  <a:txBody>
                    <a:bodyPr/>
                    <a:lstStyle/>
                    <a:p>
                      <a:pPr algn="r">
                        <a:lnSpc>
                          <a:spcPct val="107000"/>
                        </a:lnSpc>
                        <a:spcBef>
                          <a:spcPts val="1500"/>
                        </a:spcBef>
                        <a:spcAft>
                          <a:spcPts val="1500"/>
                        </a:spcAft>
                      </a:pPr>
                      <a:r>
                        <a:rPr lang="en-US" sz="2400" kern="0" dirty="0">
                          <a:solidFill>
                            <a:srgbClr val="0B0C0C"/>
                          </a:solidFill>
                          <a:latin typeface="+mn-lt"/>
                          <a:ea typeface="Times New Roman"/>
                          <a:cs typeface="Times New Roman"/>
                        </a:rPr>
                        <a:t>3,784</a:t>
                      </a:r>
                      <a:endParaRPr lang="en-US" sz="2400" kern="100" dirty="0">
                        <a:latin typeface="+mn-lt"/>
                        <a:ea typeface="Calibri"/>
                        <a:cs typeface="Times New Roman"/>
                      </a:endParaRPr>
                    </a:p>
                  </a:txBody>
                  <a:tcPr marL="68580" marR="68580" marT="0" marB="0"/>
                </a:tc>
                <a:tc>
                  <a:txBody>
                    <a:bodyPr/>
                    <a:lstStyle/>
                    <a:p>
                      <a:pPr algn="r">
                        <a:lnSpc>
                          <a:spcPct val="107000"/>
                        </a:lnSpc>
                        <a:spcBef>
                          <a:spcPts val="1500"/>
                        </a:spcBef>
                        <a:spcAft>
                          <a:spcPts val="1500"/>
                        </a:spcAft>
                      </a:pPr>
                      <a:r>
                        <a:rPr lang="en-US" sz="2400" kern="0" dirty="0">
                          <a:solidFill>
                            <a:srgbClr val="0B0C0C"/>
                          </a:solidFill>
                          <a:latin typeface="+mn-lt"/>
                          <a:ea typeface="Times New Roman"/>
                          <a:cs typeface="Times New Roman"/>
                        </a:rPr>
                        <a:t>13,176</a:t>
                      </a:r>
                      <a:endParaRPr lang="en-US" sz="2400" kern="100" dirty="0">
                        <a:latin typeface="+mn-lt"/>
                        <a:ea typeface="Calibri"/>
                        <a:cs typeface="Times New Roman"/>
                      </a:endParaRPr>
                    </a:p>
                  </a:txBody>
                  <a:tcPr marL="68580" marR="68580" marT="0" marB="0"/>
                </a:tc>
                <a:tc>
                  <a:txBody>
                    <a:bodyPr/>
                    <a:lstStyle/>
                    <a:p>
                      <a:pPr algn="r">
                        <a:lnSpc>
                          <a:spcPct val="107000"/>
                        </a:lnSpc>
                        <a:spcBef>
                          <a:spcPts val="1500"/>
                        </a:spcBef>
                        <a:spcAft>
                          <a:spcPts val="1500"/>
                        </a:spcAft>
                      </a:pPr>
                      <a:r>
                        <a:rPr lang="en-US" sz="2400" kern="0" dirty="0">
                          <a:solidFill>
                            <a:srgbClr val="0B0C0C"/>
                          </a:solidFill>
                          <a:latin typeface="+mn-lt"/>
                          <a:ea typeface="Times New Roman"/>
                          <a:cs typeface="Times New Roman"/>
                        </a:rPr>
                        <a:t>17,064</a:t>
                      </a:r>
                      <a:endParaRPr lang="en-US" sz="2400" kern="100" dirty="0">
                        <a:latin typeface="+mn-lt"/>
                        <a:ea typeface="Calibri"/>
                        <a:cs typeface="Times New Roman"/>
                      </a:endParaRPr>
                    </a:p>
                  </a:txBody>
                  <a:tcPr marL="68580" marR="68580" marT="0" marB="0"/>
                </a:tc>
                <a:tc>
                  <a:txBody>
                    <a:bodyPr/>
                    <a:lstStyle/>
                    <a:p>
                      <a:pPr algn="r">
                        <a:lnSpc>
                          <a:spcPct val="107000"/>
                        </a:lnSpc>
                        <a:spcBef>
                          <a:spcPts val="1500"/>
                        </a:spcBef>
                        <a:spcAft>
                          <a:spcPts val="1500"/>
                        </a:spcAft>
                      </a:pPr>
                      <a:r>
                        <a:rPr lang="en-US" sz="2400" kern="0" dirty="0">
                          <a:solidFill>
                            <a:srgbClr val="0B0C0C"/>
                          </a:solidFill>
                          <a:latin typeface="+mn-lt"/>
                          <a:ea typeface="Times New Roman"/>
                          <a:cs typeface="Times New Roman"/>
                        </a:rPr>
                        <a:t>2.97</a:t>
                      </a:r>
                      <a:endParaRPr lang="en-US" sz="2400" kern="100" dirty="0">
                        <a:latin typeface="+mn-lt"/>
                        <a:ea typeface="Calibri"/>
                        <a:cs typeface="Times New Roman"/>
                      </a:endParaRPr>
                    </a:p>
                  </a:txBody>
                  <a:tcPr marL="68580" marR="68580" marT="0" marB="0"/>
                </a:tc>
              </a:tr>
              <a:tr h="357190">
                <a:tc>
                  <a:txBody>
                    <a:bodyPr/>
                    <a:lstStyle/>
                    <a:p>
                      <a:pPr>
                        <a:lnSpc>
                          <a:spcPct val="107000"/>
                        </a:lnSpc>
                        <a:spcBef>
                          <a:spcPts val="1500"/>
                        </a:spcBef>
                        <a:spcAft>
                          <a:spcPts val="1500"/>
                        </a:spcAft>
                      </a:pPr>
                      <a:r>
                        <a:rPr lang="en-US" sz="2400" b="1" kern="0" dirty="0">
                          <a:solidFill>
                            <a:srgbClr val="0B0C0C"/>
                          </a:solidFill>
                          <a:latin typeface="+mn-lt"/>
                          <a:ea typeface="Times New Roman"/>
                          <a:cs typeface="Times New Roman"/>
                        </a:rPr>
                        <a:t>2010</a:t>
                      </a:r>
                      <a:endParaRPr lang="en-US" sz="2400" kern="100" dirty="0">
                        <a:latin typeface="+mn-lt"/>
                        <a:ea typeface="Calibri"/>
                        <a:cs typeface="Times New Roman"/>
                      </a:endParaRPr>
                    </a:p>
                  </a:txBody>
                  <a:tcPr marL="68580" marR="68580" marT="0" marB="0"/>
                </a:tc>
                <a:tc>
                  <a:txBody>
                    <a:bodyPr/>
                    <a:lstStyle/>
                    <a:p>
                      <a:pPr algn="r">
                        <a:lnSpc>
                          <a:spcPct val="107000"/>
                        </a:lnSpc>
                        <a:spcBef>
                          <a:spcPts val="1500"/>
                        </a:spcBef>
                        <a:spcAft>
                          <a:spcPts val="1500"/>
                        </a:spcAft>
                      </a:pPr>
                      <a:r>
                        <a:rPr lang="en-US" sz="2400" kern="0" dirty="0">
                          <a:solidFill>
                            <a:srgbClr val="0B0C0C"/>
                          </a:solidFill>
                          <a:latin typeface="+mn-lt"/>
                          <a:ea typeface="Times New Roman"/>
                          <a:cs typeface="Times New Roman"/>
                        </a:rPr>
                        <a:t>111</a:t>
                      </a:r>
                      <a:endParaRPr lang="en-US" sz="2400" kern="100" dirty="0">
                        <a:latin typeface="+mn-lt"/>
                        <a:ea typeface="Calibri"/>
                        <a:cs typeface="Times New Roman"/>
                      </a:endParaRPr>
                    </a:p>
                  </a:txBody>
                  <a:tcPr marL="68580" marR="68580" marT="0" marB="0"/>
                </a:tc>
                <a:tc>
                  <a:txBody>
                    <a:bodyPr/>
                    <a:lstStyle/>
                    <a:p>
                      <a:pPr algn="r">
                        <a:lnSpc>
                          <a:spcPct val="107000"/>
                        </a:lnSpc>
                        <a:spcBef>
                          <a:spcPts val="1500"/>
                        </a:spcBef>
                        <a:spcAft>
                          <a:spcPts val="1500"/>
                        </a:spcAft>
                      </a:pPr>
                      <a:r>
                        <a:rPr lang="en-US" sz="2400" kern="0" dirty="0">
                          <a:solidFill>
                            <a:srgbClr val="0B0C0C"/>
                          </a:solidFill>
                          <a:latin typeface="+mn-lt"/>
                          <a:ea typeface="Times New Roman"/>
                          <a:cs typeface="Times New Roman"/>
                        </a:rPr>
                        <a:t>3,854</a:t>
                      </a:r>
                      <a:endParaRPr lang="en-US" sz="2400" kern="100" dirty="0">
                        <a:latin typeface="+mn-lt"/>
                        <a:ea typeface="Calibri"/>
                        <a:cs typeface="Times New Roman"/>
                      </a:endParaRPr>
                    </a:p>
                  </a:txBody>
                  <a:tcPr marL="68580" marR="68580" marT="0" marB="0"/>
                </a:tc>
                <a:tc>
                  <a:txBody>
                    <a:bodyPr/>
                    <a:lstStyle/>
                    <a:p>
                      <a:pPr algn="r">
                        <a:lnSpc>
                          <a:spcPct val="107000"/>
                        </a:lnSpc>
                        <a:spcBef>
                          <a:spcPts val="1500"/>
                        </a:spcBef>
                        <a:spcAft>
                          <a:spcPts val="1500"/>
                        </a:spcAft>
                      </a:pPr>
                      <a:r>
                        <a:rPr lang="en-US" sz="2400" kern="0" dirty="0">
                          <a:solidFill>
                            <a:srgbClr val="0B0C0C"/>
                          </a:solidFill>
                          <a:latin typeface="+mn-lt"/>
                          <a:ea typeface="Times New Roman"/>
                          <a:cs typeface="Times New Roman"/>
                        </a:rPr>
                        <a:t>13,220</a:t>
                      </a:r>
                      <a:endParaRPr lang="en-US" sz="2400" kern="100" dirty="0">
                        <a:latin typeface="+mn-lt"/>
                        <a:ea typeface="Calibri"/>
                        <a:cs typeface="Times New Roman"/>
                      </a:endParaRPr>
                    </a:p>
                  </a:txBody>
                  <a:tcPr marL="68580" marR="68580" marT="0" marB="0"/>
                </a:tc>
                <a:tc>
                  <a:txBody>
                    <a:bodyPr/>
                    <a:lstStyle/>
                    <a:p>
                      <a:pPr algn="r">
                        <a:lnSpc>
                          <a:spcPct val="107000"/>
                        </a:lnSpc>
                        <a:spcBef>
                          <a:spcPts val="1500"/>
                        </a:spcBef>
                        <a:spcAft>
                          <a:spcPts val="1500"/>
                        </a:spcAft>
                      </a:pPr>
                      <a:r>
                        <a:rPr lang="en-US" sz="2400" kern="0" dirty="0">
                          <a:solidFill>
                            <a:srgbClr val="0B0C0C"/>
                          </a:solidFill>
                          <a:latin typeface="+mn-lt"/>
                          <a:ea typeface="Times New Roman"/>
                          <a:cs typeface="Times New Roman"/>
                        </a:rPr>
                        <a:t>17,185</a:t>
                      </a:r>
                      <a:endParaRPr lang="en-US" sz="2400" kern="100" dirty="0">
                        <a:latin typeface="+mn-lt"/>
                        <a:ea typeface="Calibri"/>
                        <a:cs typeface="Times New Roman"/>
                      </a:endParaRPr>
                    </a:p>
                  </a:txBody>
                  <a:tcPr marL="68580" marR="68580" marT="0" marB="0"/>
                </a:tc>
                <a:tc>
                  <a:txBody>
                    <a:bodyPr/>
                    <a:lstStyle/>
                    <a:p>
                      <a:pPr algn="r">
                        <a:lnSpc>
                          <a:spcPct val="107000"/>
                        </a:lnSpc>
                        <a:spcBef>
                          <a:spcPts val="1500"/>
                        </a:spcBef>
                        <a:spcAft>
                          <a:spcPts val="1500"/>
                        </a:spcAft>
                      </a:pPr>
                      <a:r>
                        <a:rPr lang="en-US" sz="2400" kern="0" dirty="0">
                          <a:solidFill>
                            <a:srgbClr val="0B0C0C"/>
                          </a:solidFill>
                          <a:latin typeface="+mn-lt"/>
                          <a:ea typeface="Times New Roman"/>
                          <a:cs typeface="Times New Roman"/>
                        </a:rPr>
                        <a:t>3.01</a:t>
                      </a:r>
                      <a:endParaRPr lang="en-US" sz="2400" kern="100" dirty="0">
                        <a:latin typeface="+mn-lt"/>
                        <a:ea typeface="Calibri"/>
                        <a:cs typeface="Times New Roman"/>
                      </a:endParaRPr>
                    </a:p>
                  </a:txBody>
                  <a:tcPr marL="68580" marR="68580" marT="0" marB="0"/>
                </a:tc>
              </a:tr>
              <a:tr h="357190">
                <a:tc>
                  <a:txBody>
                    <a:bodyPr/>
                    <a:lstStyle/>
                    <a:p>
                      <a:r>
                        <a:rPr lang="en-US" sz="2400" b="1" dirty="0" smtClean="0">
                          <a:latin typeface="+mn-lt"/>
                        </a:rPr>
                        <a:t>2011</a:t>
                      </a:r>
                      <a:endParaRPr lang="en-US" sz="2400" b="1" dirty="0">
                        <a:latin typeface="+mn-lt"/>
                      </a:endParaRPr>
                    </a:p>
                  </a:txBody>
                  <a:tcPr/>
                </a:tc>
                <a:tc>
                  <a:txBody>
                    <a:bodyPr/>
                    <a:lstStyle/>
                    <a:p>
                      <a:pPr algn="r"/>
                      <a:r>
                        <a:rPr lang="en-US" sz="2400" dirty="0" smtClean="0">
                          <a:latin typeface="+mn-lt"/>
                        </a:rPr>
                        <a:t>107</a:t>
                      </a:r>
                      <a:endParaRPr lang="en-US" sz="2400" dirty="0">
                        <a:latin typeface="+mn-lt"/>
                      </a:endParaRPr>
                    </a:p>
                  </a:txBody>
                  <a:tcPr/>
                </a:tc>
                <a:tc>
                  <a:txBody>
                    <a:bodyPr/>
                    <a:lstStyle/>
                    <a:p>
                      <a:pPr algn="r"/>
                      <a:r>
                        <a:rPr lang="en-US" sz="2400" dirty="0" smtClean="0">
                          <a:latin typeface="+mn-lt"/>
                        </a:rPr>
                        <a:t>4,410</a:t>
                      </a:r>
                      <a:endParaRPr lang="en-US" sz="2400" dirty="0">
                        <a:latin typeface="+mn-lt"/>
                      </a:endParaRPr>
                    </a:p>
                  </a:txBody>
                  <a:tcPr/>
                </a:tc>
                <a:tc>
                  <a:txBody>
                    <a:bodyPr/>
                    <a:lstStyle/>
                    <a:p>
                      <a:pPr algn="r"/>
                      <a:r>
                        <a:rPr lang="en-US" sz="2400" dirty="0" smtClean="0">
                          <a:latin typeface="+mn-lt"/>
                        </a:rPr>
                        <a:t>14,689</a:t>
                      </a:r>
                      <a:endParaRPr lang="en-US" sz="2400" dirty="0">
                        <a:latin typeface="+mn-lt"/>
                      </a:endParaRPr>
                    </a:p>
                  </a:txBody>
                  <a:tcPr/>
                </a:tc>
                <a:tc>
                  <a:txBody>
                    <a:bodyPr/>
                    <a:lstStyle/>
                    <a:p>
                      <a:pPr algn="r"/>
                      <a:r>
                        <a:rPr lang="en-US" sz="2400" dirty="0" smtClean="0">
                          <a:latin typeface="+mn-lt"/>
                        </a:rPr>
                        <a:t>19,215</a:t>
                      </a:r>
                      <a:endParaRPr lang="en-US" sz="2400" dirty="0">
                        <a:latin typeface="+mn-lt"/>
                      </a:endParaRPr>
                    </a:p>
                  </a:txBody>
                  <a:tcPr/>
                </a:tc>
                <a:tc>
                  <a:txBody>
                    <a:bodyPr/>
                    <a:lstStyle/>
                    <a:p>
                      <a:pPr algn="r"/>
                      <a:r>
                        <a:rPr lang="en-US" sz="2400" dirty="0" smtClean="0">
                          <a:latin typeface="+mn-lt"/>
                        </a:rPr>
                        <a:t>303.07</a:t>
                      </a:r>
                      <a:endParaRPr lang="en-US" sz="2400" dirty="0">
                        <a:latin typeface="+mn-lt"/>
                      </a:endParaRPr>
                    </a:p>
                  </a:txBody>
                  <a:tcPr/>
                </a:tc>
              </a:tr>
              <a:tr h="357190">
                <a:tc>
                  <a:txBody>
                    <a:bodyPr/>
                    <a:lstStyle/>
                    <a:p>
                      <a:r>
                        <a:rPr lang="en-US" sz="2400" b="1" dirty="0" smtClean="0">
                          <a:latin typeface="+mn-lt"/>
                        </a:rPr>
                        <a:t>2012</a:t>
                      </a:r>
                      <a:endParaRPr lang="en-US" sz="2400" b="1" dirty="0">
                        <a:latin typeface="+mn-lt"/>
                      </a:endParaRPr>
                    </a:p>
                  </a:txBody>
                  <a:tcPr/>
                </a:tc>
                <a:tc>
                  <a:txBody>
                    <a:bodyPr/>
                    <a:lstStyle/>
                    <a:p>
                      <a:pPr algn="r"/>
                      <a:r>
                        <a:rPr lang="en-US" sz="2400" dirty="0" smtClean="0">
                          <a:latin typeface="+mn-lt"/>
                        </a:rPr>
                        <a:t>118</a:t>
                      </a:r>
                      <a:endParaRPr lang="en-US" sz="2400" dirty="0">
                        <a:latin typeface="+mn-lt"/>
                      </a:endParaRPr>
                    </a:p>
                  </a:txBody>
                  <a:tcPr/>
                </a:tc>
                <a:tc>
                  <a:txBody>
                    <a:bodyPr/>
                    <a:lstStyle/>
                    <a:p>
                      <a:pPr algn="r"/>
                      <a:r>
                        <a:rPr lang="en-US" sz="2400" dirty="0" smtClean="0">
                          <a:latin typeface="+mn-lt"/>
                        </a:rPr>
                        <a:t>4,560</a:t>
                      </a:r>
                      <a:endParaRPr lang="en-US" sz="2400" dirty="0">
                        <a:latin typeface="+mn-lt"/>
                      </a:endParaRPr>
                    </a:p>
                  </a:txBody>
                  <a:tcPr/>
                </a:tc>
                <a:tc>
                  <a:txBody>
                    <a:bodyPr/>
                    <a:lstStyle/>
                    <a:p>
                      <a:pPr algn="r"/>
                      <a:r>
                        <a:rPr lang="en-US" sz="2400" dirty="0" smtClean="0">
                          <a:latin typeface="+mn-lt"/>
                        </a:rPr>
                        <a:t>14,413</a:t>
                      </a:r>
                      <a:endParaRPr lang="en-US" sz="2400" dirty="0">
                        <a:latin typeface="+mn-lt"/>
                      </a:endParaRPr>
                    </a:p>
                  </a:txBody>
                  <a:tcPr/>
                </a:tc>
                <a:tc>
                  <a:txBody>
                    <a:bodyPr/>
                    <a:lstStyle/>
                    <a:p>
                      <a:pPr algn="r"/>
                      <a:r>
                        <a:rPr lang="en-US" sz="2400" dirty="0" smtClean="0">
                          <a:latin typeface="+mn-lt"/>
                        </a:rPr>
                        <a:t>19,091</a:t>
                      </a:r>
                      <a:endParaRPr lang="en-US" sz="2400" dirty="0">
                        <a:latin typeface="+mn-lt"/>
                      </a:endParaRPr>
                    </a:p>
                  </a:txBody>
                  <a:tcPr/>
                </a:tc>
                <a:tc>
                  <a:txBody>
                    <a:bodyPr/>
                    <a:lstStyle/>
                    <a:p>
                      <a:pPr algn="r"/>
                      <a:r>
                        <a:rPr lang="en-US" sz="2400" dirty="0" smtClean="0">
                          <a:latin typeface="+mn-lt"/>
                        </a:rPr>
                        <a:t>3.11</a:t>
                      </a:r>
                      <a:endParaRPr lang="en-US" sz="2400" dirty="0">
                        <a:latin typeface="+mn-lt"/>
                      </a:endParaRPr>
                    </a:p>
                  </a:txBody>
                  <a:tcPr/>
                </a:tc>
              </a:tr>
            </a:tbl>
          </a:graphicData>
        </a:graphic>
      </p:graphicFrame>
      <p:sp>
        <p:nvSpPr>
          <p:cNvPr id="5" name="Rectangle 4"/>
          <p:cNvSpPr/>
          <p:nvPr/>
        </p:nvSpPr>
        <p:spPr>
          <a:xfrm>
            <a:off x="357158" y="142852"/>
            <a:ext cx="8358246" cy="707886"/>
          </a:xfrm>
          <a:prstGeom prst="rect">
            <a:avLst/>
          </a:prstGeom>
        </p:spPr>
        <p:txBody>
          <a:bodyPr wrap="square">
            <a:spAutoFit/>
          </a:bodyPr>
          <a:lstStyle/>
          <a:p>
            <a:pPr algn="ctr"/>
            <a:r>
              <a:rPr lang="en-US" sz="4000" dirty="0" smtClean="0"/>
              <a:t>Cycling Accident Statistics 2004 - 2016</a:t>
            </a:r>
            <a:endParaRPr lang="en-US" sz="4000"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1524000" y="857231"/>
          <a:ext cx="6096000" cy="5429286"/>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30490">
                <a:tc>
                  <a:txBody>
                    <a:bodyPr/>
                    <a:lstStyle/>
                    <a:p>
                      <a:pPr>
                        <a:lnSpc>
                          <a:spcPct val="107000"/>
                        </a:lnSpc>
                        <a:spcAft>
                          <a:spcPts val="0"/>
                        </a:spcAft>
                      </a:pPr>
                      <a:r>
                        <a:rPr lang="en-US" sz="2000" b="1" kern="0" dirty="0">
                          <a:solidFill>
                            <a:schemeClr val="bg1"/>
                          </a:solidFill>
                          <a:latin typeface="+mn-lt"/>
                          <a:ea typeface="Times New Roman"/>
                          <a:cs typeface="Times New Roman"/>
                        </a:rPr>
                        <a:t>Year</a:t>
                      </a:r>
                      <a:endParaRPr lang="en-US" sz="2000" kern="100" dirty="0">
                        <a:solidFill>
                          <a:schemeClr val="bg1"/>
                        </a:solidFill>
                        <a:latin typeface="+mn-lt"/>
                        <a:ea typeface="Calibri"/>
                        <a:cs typeface="Times New Roman"/>
                      </a:endParaRPr>
                    </a:p>
                  </a:txBody>
                  <a:tcPr marL="68580" marR="68580" marT="0" marB="0"/>
                </a:tc>
                <a:tc>
                  <a:txBody>
                    <a:bodyPr/>
                    <a:lstStyle/>
                    <a:p>
                      <a:pPr>
                        <a:lnSpc>
                          <a:spcPct val="107000"/>
                        </a:lnSpc>
                        <a:spcAft>
                          <a:spcPts val="0"/>
                        </a:spcAft>
                      </a:pPr>
                      <a:r>
                        <a:rPr lang="en-US" sz="2000" b="1" kern="0" dirty="0">
                          <a:solidFill>
                            <a:schemeClr val="bg1"/>
                          </a:solidFill>
                          <a:latin typeface="+mn-lt"/>
                          <a:ea typeface="Times New Roman"/>
                          <a:cs typeface="Times New Roman"/>
                        </a:rPr>
                        <a:t>Killed</a:t>
                      </a:r>
                      <a:endParaRPr lang="en-US" sz="2000" kern="100" dirty="0">
                        <a:solidFill>
                          <a:schemeClr val="bg1"/>
                        </a:solidFill>
                        <a:latin typeface="+mn-lt"/>
                        <a:ea typeface="Calibri"/>
                        <a:cs typeface="Times New Roman"/>
                      </a:endParaRPr>
                    </a:p>
                  </a:txBody>
                  <a:tcPr marL="68580" marR="68580" marT="0" marB="0"/>
                </a:tc>
                <a:tc>
                  <a:txBody>
                    <a:bodyPr/>
                    <a:lstStyle/>
                    <a:p>
                      <a:pPr>
                        <a:lnSpc>
                          <a:spcPct val="107000"/>
                        </a:lnSpc>
                        <a:spcAft>
                          <a:spcPts val="0"/>
                        </a:spcAft>
                      </a:pPr>
                      <a:r>
                        <a:rPr lang="en-US" sz="2000" b="1" kern="0" dirty="0">
                          <a:solidFill>
                            <a:schemeClr val="bg1"/>
                          </a:solidFill>
                          <a:latin typeface="+mn-lt"/>
                          <a:ea typeface="Times New Roman"/>
                          <a:cs typeface="Times New Roman"/>
                        </a:rPr>
                        <a:t>Serious</a:t>
                      </a:r>
                      <a:endParaRPr lang="en-US" sz="2000" kern="100" dirty="0">
                        <a:solidFill>
                          <a:schemeClr val="bg1"/>
                        </a:solidFill>
                        <a:latin typeface="+mn-lt"/>
                        <a:ea typeface="Calibri"/>
                        <a:cs typeface="Times New Roman"/>
                      </a:endParaRPr>
                    </a:p>
                  </a:txBody>
                  <a:tcPr marL="68580" marR="68580" marT="0" marB="0"/>
                </a:tc>
                <a:tc>
                  <a:txBody>
                    <a:bodyPr/>
                    <a:lstStyle/>
                    <a:p>
                      <a:pPr>
                        <a:lnSpc>
                          <a:spcPct val="107000"/>
                        </a:lnSpc>
                        <a:spcAft>
                          <a:spcPts val="0"/>
                        </a:spcAft>
                      </a:pPr>
                      <a:r>
                        <a:rPr lang="en-US" sz="2000" b="1" kern="0" dirty="0">
                          <a:solidFill>
                            <a:schemeClr val="bg1"/>
                          </a:solidFill>
                          <a:latin typeface="+mn-lt"/>
                          <a:ea typeface="Times New Roman"/>
                          <a:cs typeface="Times New Roman"/>
                        </a:rPr>
                        <a:t>Slight</a:t>
                      </a:r>
                      <a:endParaRPr lang="en-US" sz="2000" kern="100" dirty="0">
                        <a:solidFill>
                          <a:schemeClr val="bg1"/>
                        </a:solidFill>
                        <a:latin typeface="+mn-lt"/>
                        <a:ea typeface="Calibri"/>
                        <a:cs typeface="Times New Roman"/>
                      </a:endParaRPr>
                    </a:p>
                  </a:txBody>
                  <a:tcPr marL="68580" marR="68580" marT="0" marB="0"/>
                </a:tc>
                <a:tc>
                  <a:txBody>
                    <a:bodyPr/>
                    <a:lstStyle/>
                    <a:p>
                      <a:pPr>
                        <a:lnSpc>
                          <a:spcPct val="107000"/>
                        </a:lnSpc>
                        <a:spcAft>
                          <a:spcPts val="0"/>
                        </a:spcAft>
                      </a:pPr>
                      <a:r>
                        <a:rPr lang="en-US" sz="2000" b="1" kern="0" dirty="0">
                          <a:solidFill>
                            <a:schemeClr val="bg1"/>
                          </a:solidFill>
                          <a:latin typeface="+mn-lt"/>
                          <a:ea typeface="Times New Roman"/>
                          <a:cs typeface="Times New Roman"/>
                        </a:rPr>
                        <a:t>All</a:t>
                      </a:r>
                      <a:endParaRPr lang="en-US" sz="2000" kern="100" dirty="0">
                        <a:solidFill>
                          <a:schemeClr val="bg1"/>
                        </a:solidFill>
                        <a:latin typeface="+mn-lt"/>
                        <a:ea typeface="Calibri"/>
                        <a:cs typeface="Times New Roman"/>
                      </a:endParaRPr>
                    </a:p>
                  </a:txBody>
                  <a:tcPr marL="68580" marR="68580" marT="0" marB="0"/>
                </a:tc>
                <a:tc>
                  <a:txBody>
                    <a:bodyPr/>
                    <a:lstStyle/>
                    <a:p>
                      <a:pPr>
                        <a:lnSpc>
                          <a:spcPct val="107000"/>
                        </a:lnSpc>
                        <a:spcAft>
                          <a:spcPts val="0"/>
                        </a:spcAft>
                      </a:pPr>
                      <a:r>
                        <a:rPr lang="en-US" sz="2000" b="1" kern="0" dirty="0">
                          <a:solidFill>
                            <a:schemeClr val="bg1"/>
                          </a:solidFill>
                          <a:latin typeface="+mn-lt"/>
                          <a:ea typeface="Times New Roman"/>
                          <a:cs typeface="Times New Roman"/>
                        </a:rPr>
                        <a:t>Traffic</a:t>
                      </a:r>
                      <a:endParaRPr lang="en-US" sz="2000" kern="100" dirty="0">
                        <a:solidFill>
                          <a:schemeClr val="bg1"/>
                        </a:solidFill>
                        <a:latin typeface="+mn-lt"/>
                        <a:ea typeface="Calibri"/>
                        <a:cs typeface="Times New Roman"/>
                      </a:endParaRPr>
                    </a:p>
                  </a:txBody>
                  <a:tcPr marL="68580" marR="68580" marT="0" marB="0"/>
                </a:tc>
              </a:tr>
              <a:tr h="658454">
                <a:tc>
                  <a:txBody>
                    <a:bodyPr/>
                    <a:lstStyle/>
                    <a:p>
                      <a:r>
                        <a:rPr lang="en-US" sz="2000" b="1" dirty="0" smtClean="0">
                          <a:latin typeface="+mn-lt"/>
                        </a:rPr>
                        <a:t>2013</a:t>
                      </a:r>
                      <a:endParaRPr lang="en-US" sz="2000" b="1" dirty="0">
                        <a:latin typeface="+mn-lt"/>
                      </a:endParaRPr>
                    </a:p>
                  </a:txBody>
                  <a:tcPr/>
                </a:tc>
                <a:tc>
                  <a:txBody>
                    <a:bodyPr/>
                    <a:lstStyle/>
                    <a:p>
                      <a:pPr algn="r"/>
                      <a:r>
                        <a:rPr lang="en-US" sz="2000" dirty="0" smtClean="0">
                          <a:latin typeface="+mn-lt"/>
                        </a:rPr>
                        <a:t>109</a:t>
                      </a:r>
                      <a:endParaRPr lang="en-US" sz="2000" dirty="0">
                        <a:latin typeface="+mn-lt"/>
                      </a:endParaRPr>
                    </a:p>
                  </a:txBody>
                  <a:tcPr/>
                </a:tc>
                <a:tc>
                  <a:txBody>
                    <a:bodyPr/>
                    <a:lstStyle/>
                    <a:p>
                      <a:pPr algn="r"/>
                      <a:r>
                        <a:rPr lang="en-US" sz="2000" dirty="0" smtClean="0">
                          <a:latin typeface="+mn-lt"/>
                        </a:rPr>
                        <a:t>4,530</a:t>
                      </a:r>
                      <a:endParaRPr lang="en-US" sz="2000" dirty="0">
                        <a:latin typeface="+mn-lt"/>
                      </a:endParaRPr>
                    </a:p>
                  </a:txBody>
                  <a:tcPr/>
                </a:tc>
                <a:tc>
                  <a:txBody>
                    <a:bodyPr/>
                    <a:lstStyle/>
                    <a:p>
                      <a:pPr algn="r"/>
                      <a:r>
                        <a:rPr lang="en-US" sz="2000" dirty="0" smtClean="0">
                          <a:latin typeface="+mn-lt"/>
                        </a:rPr>
                        <a:t>14,799</a:t>
                      </a:r>
                      <a:endParaRPr lang="en-US" sz="2000" dirty="0">
                        <a:latin typeface="+mn-lt"/>
                      </a:endParaRPr>
                    </a:p>
                  </a:txBody>
                  <a:tcPr/>
                </a:tc>
                <a:tc>
                  <a:txBody>
                    <a:bodyPr/>
                    <a:lstStyle/>
                    <a:p>
                      <a:pPr algn="r"/>
                      <a:r>
                        <a:rPr lang="en-US" sz="2000" dirty="0" smtClean="0">
                          <a:latin typeface="+mn-lt"/>
                        </a:rPr>
                        <a:t>19,438</a:t>
                      </a:r>
                      <a:endParaRPr lang="en-US" sz="2000" dirty="0">
                        <a:latin typeface="+mn-lt"/>
                      </a:endParaRPr>
                    </a:p>
                  </a:txBody>
                  <a:tcPr/>
                </a:tc>
                <a:tc>
                  <a:txBody>
                    <a:bodyPr/>
                    <a:lstStyle/>
                    <a:p>
                      <a:pPr algn="r"/>
                      <a:r>
                        <a:rPr lang="en-US" sz="2000" dirty="0" smtClean="0">
                          <a:latin typeface="+mn-lt"/>
                        </a:rPr>
                        <a:t>3.13</a:t>
                      </a:r>
                      <a:endParaRPr lang="en-US" sz="2000" dirty="0">
                        <a:latin typeface="+mn-lt"/>
                      </a:endParaRPr>
                    </a:p>
                  </a:txBody>
                  <a:tcPr/>
                </a:tc>
              </a:tr>
              <a:tr h="658454">
                <a:tc>
                  <a:txBody>
                    <a:bodyPr/>
                    <a:lstStyle/>
                    <a:p>
                      <a:r>
                        <a:rPr lang="en-US" sz="2000" b="1" dirty="0" smtClean="0">
                          <a:latin typeface="+mn-lt"/>
                        </a:rPr>
                        <a:t>2014</a:t>
                      </a:r>
                      <a:endParaRPr lang="en-US" sz="2000" b="1" dirty="0">
                        <a:latin typeface="+mn-lt"/>
                      </a:endParaRPr>
                    </a:p>
                  </a:txBody>
                  <a:tcPr/>
                </a:tc>
                <a:tc>
                  <a:txBody>
                    <a:bodyPr/>
                    <a:lstStyle/>
                    <a:p>
                      <a:pPr algn="r"/>
                      <a:r>
                        <a:rPr lang="en-US" sz="2000" dirty="0" smtClean="0">
                          <a:latin typeface="+mn-lt"/>
                        </a:rPr>
                        <a:t>113</a:t>
                      </a:r>
                      <a:endParaRPr lang="en-US" sz="2000" dirty="0">
                        <a:latin typeface="+mn-lt"/>
                      </a:endParaRPr>
                    </a:p>
                  </a:txBody>
                  <a:tcPr/>
                </a:tc>
                <a:tc>
                  <a:txBody>
                    <a:bodyPr/>
                    <a:lstStyle/>
                    <a:p>
                      <a:pPr algn="r"/>
                      <a:r>
                        <a:rPr lang="en-US" sz="2000" dirty="0" smtClean="0">
                          <a:latin typeface="+mn-lt"/>
                        </a:rPr>
                        <a:t>4,947</a:t>
                      </a:r>
                      <a:endParaRPr lang="en-US" sz="2000" dirty="0">
                        <a:latin typeface="+mn-lt"/>
                      </a:endParaRPr>
                    </a:p>
                  </a:txBody>
                  <a:tcPr/>
                </a:tc>
                <a:tc>
                  <a:txBody>
                    <a:bodyPr/>
                    <a:lstStyle/>
                    <a:p>
                      <a:pPr algn="r"/>
                      <a:r>
                        <a:rPr lang="en-US" sz="2000" dirty="0" smtClean="0">
                          <a:latin typeface="+mn-lt"/>
                        </a:rPr>
                        <a:t>16,227</a:t>
                      </a:r>
                      <a:endParaRPr lang="en-US" sz="2000" dirty="0">
                        <a:latin typeface="+mn-lt"/>
                      </a:endParaRPr>
                    </a:p>
                  </a:txBody>
                  <a:tcPr/>
                </a:tc>
                <a:tc>
                  <a:txBody>
                    <a:bodyPr/>
                    <a:lstStyle/>
                    <a:p>
                      <a:pPr algn="r"/>
                      <a:r>
                        <a:rPr lang="en-US" sz="2000" dirty="0" smtClean="0">
                          <a:latin typeface="+mn-lt"/>
                        </a:rPr>
                        <a:t>21,287</a:t>
                      </a:r>
                      <a:endParaRPr lang="en-US" sz="2000" dirty="0">
                        <a:latin typeface="+mn-lt"/>
                      </a:endParaRPr>
                    </a:p>
                  </a:txBody>
                  <a:tcPr/>
                </a:tc>
                <a:tc>
                  <a:txBody>
                    <a:bodyPr/>
                    <a:lstStyle/>
                    <a:p>
                      <a:pPr algn="r"/>
                      <a:r>
                        <a:rPr lang="en-US" sz="2000" dirty="0" smtClean="0">
                          <a:latin typeface="+mn-lt"/>
                        </a:rPr>
                        <a:t>3.46</a:t>
                      </a:r>
                      <a:endParaRPr lang="en-US" sz="2000" dirty="0">
                        <a:latin typeface="+mn-lt"/>
                      </a:endParaRPr>
                    </a:p>
                  </a:txBody>
                  <a:tcPr/>
                </a:tc>
              </a:tr>
              <a:tr h="658454">
                <a:tc>
                  <a:txBody>
                    <a:bodyPr/>
                    <a:lstStyle/>
                    <a:p>
                      <a:r>
                        <a:rPr lang="en-US" sz="2000" b="1" dirty="0" smtClean="0">
                          <a:latin typeface="+mn-lt"/>
                        </a:rPr>
                        <a:t>2015</a:t>
                      </a:r>
                      <a:endParaRPr lang="en-US" sz="2000" b="1" dirty="0">
                        <a:latin typeface="+mn-lt"/>
                      </a:endParaRPr>
                    </a:p>
                  </a:txBody>
                  <a:tcPr/>
                </a:tc>
                <a:tc>
                  <a:txBody>
                    <a:bodyPr/>
                    <a:lstStyle/>
                    <a:p>
                      <a:pPr algn="r"/>
                      <a:r>
                        <a:rPr lang="en-US" sz="2000" dirty="0" smtClean="0">
                          <a:latin typeface="+mn-lt"/>
                        </a:rPr>
                        <a:t>100</a:t>
                      </a:r>
                      <a:endParaRPr lang="en-US" sz="2000" dirty="0">
                        <a:latin typeface="+mn-lt"/>
                      </a:endParaRPr>
                    </a:p>
                  </a:txBody>
                  <a:tcPr/>
                </a:tc>
                <a:tc>
                  <a:txBody>
                    <a:bodyPr/>
                    <a:lstStyle/>
                    <a:p>
                      <a:pPr algn="r"/>
                      <a:r>
                        <a:rPr lang="en-US" sz="2000" dirty="0" smtClean="0">
                          <a:latin typeface="+mn-lt"/>
                        </a:rPr>
                        <a:t>4,551</a:t>
                      </a:r>
                      <a:endParaRPr lang="en-US" sz="2000" dirty="0">
                        <a:latin typeface="+mn-lt"/>
                      </a:endParaRPr>
                    </a:p>
                  </a:txBody>
                  <a:tcPr/>
                </a:tc>
                <a:tc>
                  <a:txBody>
                    <a:bodyPr/>
                    <a:lstStyle/>
                    <a:p>
                      <a:pPr algn="r"/>
                      <a:r>
                        <a:rPr lang="en-US" sz="2000" dirty="0" smtClean="0">
                          <a:latin typeface="+mn-lt"/>
                        </a:rPr>
                        <a:t>14,193</a:t>
                      </a:r>
                      <a:endParaRPr lang="en-US" sz="2000" dirty="0">
                        <a:latin typeface="+mn-lt"/>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2000" dirty="0" smtClean="0">
                          <a:latin typeface="+mn-lt"/>
                        </a:rPr>
                        <a:t>18,844</a:t>
                      </a: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2000" dirty="0" smtClean="0">
                          <a:latin typeface="+mn-lt"/>
                        </a:rPr>
                        <a:t>3.25</a:t>
                      </a:r>
                    </a:p>
                  </a:txBody>
                  <a:tcPr/>
                </a:tc>
              </a:tr>
              <a:tr h="658454">
                <a:tc>
                  <a:txBody>
                    <a:bodyPr/>
                    <a:lstStyle/>
                    <a:p>
                      <a:r>
                        <a:rPr lang="en-US" sz="2000" b="1" dirty="0" smtClean="0">
                          <a:latin typeface="+mn-lt"/>
                        </a:rPr>
                        <a:t>2016</a:t>
                      </a:r>
                      <a:endParaRPr lang="en-US" sz="2000" b="1" dirty="0">
                        <a:latin typeface="+mn-lt"/>
                      </a:endParaRPr>
                    </a:p>
                  </a:txBody>
                  <a:tcPr/>
                </a:tc>
                <a:tc>
                  <a:txBody>
                    <a:bodyPr/>
                    <a:lstStyle/>
                    <a:p>
                      <a:pPr algn="r"/>
                      <a:r>
                        <a:rPr lang="en-US" sz="2000" dirty="0" smtClean="0">
                          <a:latin typeface="+mn-lt"/>
                        </a:rPr>
                        <a:t>102</a:t>
                      </a:r>
                      <a:endParaRPr lang="en-US" sz="2000" dirty="0">
                        <a:latin typeface="+mn-lt"/>
                      </a:endParaRPr>
                    </a:p>
                  </a:txBody>
                  <a:tcPr/>
                </a:tc>
                <a:tc>
                  <a:txBody>
                    <a:bodyPr/>
                    <a:lstStyle/>
                    <a:p>
                      <a:pPr algn="r"/>
                      <a:r>
                        <a:rPr lang="en-US" sz="2000" dirty="0" smtClean="0">
                          <a:latin typeface="+mn-lt"/>
                        </a:rPr>
                        <a:t>4,326</a:t>
                      </a:r>
                      <a:endParaRPr lang="en-US" sz="2000" dirty="0">
                        <a:latin typeface="+mn-lt"/>
                      </a:endParaRPr>
                    </a:p>
                  </a:txBody>
                  <a:tcPr/>
                </a:tc>
                <a:tc>
                  <a:txBody>
                    <a:bodyPr/>
                    <a:lstStyle/>
                    <a:p>
                      <a:pPr algn="r"/>
                      <a:r>
                        <a:rPr lang="en-US" sz="2000" dirty="0" smtClean="0">
                          <a:latin typeface="+mn-lt"/>
                        </a:rPr>
                        <a:t>14,049</a:t>
                      </a:r>
                      <a:endParaRPr lang="en-US" sz="2000" dirty="0">
                        <a:latin typeface="+mn-lt"/>
                      </a:endParaRPr>
                    </a:p>
                  </a:txBody>
                  <a:tcPr/>
                </a:tc>
                <a:tc>
                  <a:txBody>
                    <a:bodyPr/>
                    <a:lstStyle/>
                    <a:p>
                      <a:pPr algn="r"/>
                      <a:r>
                        <a:rPr lang="en-US" sz="2000" dirty="0" smtClean="0">
                          <a:latin typeface="+mn-lt"/>
                        </a:rPr>
                        <a:t>18,477</a:t>
                      </a:r>
                      <a:endParaRPr lang="en-US" sz="2000" dirty="0">
                        <a:latin typeface="+mn-lt"/>
                      </a:endParaRPr>
                    </a:p>
                  </a:txBody>
                  <a:tcPr/>
                </a:tc>
                <a:tc>
                  <a:txBody>
                    <a:bodyPr/>
                    <a:lstStyle/>
                    <a:p>
                      <a:pPr algn="r"/>
                      <a:r>
                        <a:rPr lang="en-US" sz="2000" dirty="0" smtClean="0">
                          <a:latin typeface="+mn-lt"/>
                        </a:rPr>
                        <a:t>3.17</a:t>
                      </a:r>
                      <a:endParaRPr lang="en-US" sz="2000" dirty="0">
                        <a:latin typeface="+mn-lt"/>
                      </a:endParaRPr>
                    </a:p>
                  </a:txBody>
                  <a:tcPr/>
                </a:tc>
              </a:tr>
              <a:tr h="616245">
                <a:tc>
                  <a:txBody>
                    <a:bodyPr/>
                    <a:lstStyle/>
                    <a:p>
                      <a:pPr>
                        <a:lnSpc>
                          <a:spcPct val="107000"/>
                        </a:lnSpc>
                        <a:spcBef>
                          <a:spcPts val="1500"/>
                        </a:spcBef>
                        <a:spcAft>
                          <a:spcPts val="1500"/>
                        </a:spcAft>
                      </a:pPr>
                      <a:r>
                        <a:rPr lang="en-US" sz="2000" b="1" kern="0" dirty="0">
                          <a:solidFill>
                            <a:srgbClr val="0B0C0C"/>
                          </a:solidFill>
                          <a:latin typeface="Arial"/>
                          <a:ea typeface="Times New Roman"/>
                          <a:cs typeface="Times New Roman"/>
                        </a:rPr>
                        <a:t>2017</a:t>
                      </a:r>
                      <a:endParaRPr lang="en-US" sz="2000" kern="100" dirty="0">
                        <a:latin typeface="Calibri"/>
                        <a:ea typeface="Calibri"/>
                        <a:cs typeface="Times New Roman"/>
                      </a:endParaRPr>
                    </a:p>
                  </a:txBody>
                  <a:tcPr marL="68580" marR="68580" marT="0" marB="0"/>
                </a:tc>
                <a:tc>
                  <a:txBody>
                    <a:bodyPr/>
                    <a:lstStyle/>
                    <a:p>
                      <a:pPr algn="r">
                        <a:lnSpc>
                          <a:spcPct val="107000"/>
                        </a:lnSpc>
                        <a:spcBef>
                          <a:spcPts val="1500"/>
                        </a:spcBef>
                        <a:spcAft>
                          <a:spcPts val="1500"/>
                        </a:spcAft>
                      </a:pPr>
                      <a:r>
                        <a:rPr lang="en-US" sz="2000" kern="0" dirty="0">
                          <a:solidFill>
                            <a:srgbClr val="0B0C0C"/>
                          </a:solidFill>
                          <a:latin typeface="Arial"/>
                          <a:ea typeface="Times New Roman"/>
                          <a:cs typeface="Times New Roman"/>
                        </a:rPr>
                        <a:t>101</a:t>
                      </a:r>
                      <a:endParaRPr lang="en-US" sz="2000" kern="100" dirty="0">
                        <a:latin typeface="Calibri"/>
                        <a:ea typeface="Calibri"/>
                        <a:cs typeface="Times New Roman"/>
                      </a:endParaRPr>
                    </a:p>
                  </a:txBody>
                  <a:tcPr marL="68580" marR="68580" marT="0" marB="0"/>
                </a:tc>
                <a:tc>
                  <a:txBody>
                    <a:bodyPr/>
                    <a:lstStyle/>
                    <a:p>
                      <a:pPr algn="r">
                        <a:lnSpc>
                          <a:spcPct val="107000"/>
                        </a:lnSpc>
                        <a:spcBef>
                          <a:spcPts val="1500"/>
                        </a:spcBef>
                        <a:spcAft>
                          <a:spcPts val="1500"/>
                        </a:spcAft>
                      </a:pPr>
                      <a:r>
                        <a:rPr lang="en-US" sz="2000" kern="0">
                          <a:solidFill>
                            <a:srgbClr val="0B0C0C"/>
                          </a:solidFill>
                          <a:latin typeface="Arial"/>
                          <a:ea typeface="Times New Roman"/>
                          <a:cs typeface="Times New Roman"/>
                        </a:rPr>
                        <a:t>4,311</a:t>
                      </a:r>
                      <a:endParaRPr lang="en-US" sz="2000" kern="100">
                        <a:latin typeface="Calibri"/>
                        <a:ea typeface="Calibri"/>
                        <a:cs typeface="Times New Roman"/>
                      </a:endParaRPr>
                    </a:p>
                  </a:txBody>
                  <a:tcPr marL="68580" marR="68580" marT="0" marB="0"/>
                </a:tc>
                <a:tc>
                  <a:txBody>
                    <a:bodyPr/>
                    <a:lstStyle/>
                    <a:p>
                      <a:pPr algn="r">
                        <a:lnSpc>
                          <a:spcPct val="107000"/>
                        </a:lnSpc>
                        <a:spcBef>
                          <a:spcPts val="1500"/>
                        </a:spcBef>
                        <a:spcAft>
                          <a:spcPts val="1500"/>
                        </a:spcAft>
                      </a:pPr>
                      <a:r>
                        <a:rPr lang="en-US" sz="2000" kern="0">
                          <a:solidFill>
                            <a:srgbClr val="0B0C0C"/>
                          </a:solidFill>
                          <a:latin typeface="Arial"/>
                          <a:ea typeface="Times New Roman"/>
                          <a:cs typeface="Times New Roman"/>
                        </a:rPr>
                        <a:t>13,909</a:t>
                      </a:r>
                      <a:endParaRPr lang="en-US" sz="2000" kern="100">
                        <a:latin typeface="Calibri"/>
                        <a:ea typeface="Calibri"/>
                        <a:cs typeface="Times New Roman"/>
                      </a:endParaRPr>
                    </a:p>
                  </a:txBody>
                  <a:tcPr marL="68580" marR="68580" marT="0" marB="0"/>
                </a:tc>
                <a:tc>
                  <a:txBody>
                    <a:bodyPr/>
                    <a:lstStyle/>
                    <a:p>
                      <a:pPr algn="r">
                        <a:lnSpc>
                          <a:spcPct val="107000"/>
                        </a:lnSpc>
                        <a:spcBef>
                          <a:spcPts val="1500"/>
                        </a:spcBef>
                        <a:spcAft>
                          <a:spcPts val="1500"/>
                        </a:spcAft>
                      </a:pPr>
                      <a:r>
                        <a:rPr lang="en-US" sz="2000" kern="0">
                          <a:solidFill>
                            <a:srgbClr val="0B0C0C"/>
                          </a:solidFill>
                          <a:latin typeface="Arial"/>
                          <a:ea typeface="Times New Roman"/>
                          <a:cs typeface="Times New Roman"/>
                        </a:rPr>
                        <a:t>18,321</a:t>
                      </a:r>
                      <a:endParaRPr lang="en-US" sz="2000" kern="100">
                        <a:latin typeface="Calibri"/>
                        <a:ea typeface="Calibri"/>
                        <a:cs typeface="Times New Roman"/>
                      </a:endParaRPr>
                    </a:p>
                  </a:txBody>
                  <a:tcPr marL="68580" marR="68580" marT="0" marB="0"/>
                </a:tc>
                <a:tc>
                  <a:txBody>
                    <a:bodyPr/>
                    <a:lstStyle/>
                    <a:p>
                      <a:pPr algn="r">
                        <a:lnSpc>
                          <a:spcPct val="107000"/>
                        </a:lnSpc>
                        <a:spcBef>
                          <a:spcPts val="1500"/>
                        </a:spcBef>
                        <a:spcAft>
                          <a:spcPts val="1500"/>
                        </a:spcAft>
                      </a:pPr>
                      <a:r>
                        <a:rPr lang="en-US" sz="2000" kern="0" dirty="0">
                          <a:solidFill>
                            <a:srgbClr val="0B0C0C"/>
                          </a:solidFill>
                          <a:latin typeface="Arial"/>
                          <a:ea typeface="Times New Roman"/>
                          <a:cs typeface="Times New Roman"/>
                        </a:rPr>
                        <a:t>3.27</a:t>
                      </a:r>
                      <a:endParaRPr lang="en-US" sz="2000" kern="100" dirty="0">
                        <a:latin typeface="Calibri"/>
                        <a:ea typeface="Calibri"/>
                        <a:cs typeface="Times New Roman"/>
                      </a:endParaRPr>
                    </a:p>
                  </a:txBody>
                  <a:tcPr marL="68580" marR="68580" marT="0" marB="0"/>
                </a:tc>
              </a:tr>
              <a:tr h="616245">
                <a:tc>
                  <a:txBody>
                    <a:bodyPr/>
                    <a:lstStyle/>
                    <a:p>
                      <a:pPr>
                        <a:lnSpc>
                          <a:spcPct val="107000"/>
                        </a:lnSpc>
                        <a:spcBef>
                          <a:spcPts val="1500"/>
                        </a:spcBef>
                        <a:spcAft>
                          <a:spcPts val="1500"/>
                        </a:spcAft>
                      </a:pPr>
                      <a:r>
                        <a:rPr lang="en-US" sz="2000" b="1" kern="0">
                          <a:solidFill>
                            <a:srgbClr val="0B0C0C"/>
                          </a:solidFill>
                          <a:latin typeface="Arial"/>
                          <a:ea typeface="Times New Roman"/>
                          <a:cs typeface="Times New Roman"/>
                        </a:rPr>
                        <a:t>2018</a:t>
                      </a:r>
                      <a:endParaRPr lang="en-US" sz="2000" kern="100">
                        <a:latin typeface="Calibri"/>
                        <a:ea typeface="Calibri"/>
                        <a:cs typeface="Times New Roman"/>
                      </a:endParaRPr>
                    </a:p>
                  </a:txBody>
                  <a:tcPr marL="68580" marR="68580" marT="0" marB="0"/>
                </a:tc>
                <a:tc>
                  <a:txBody>
                    <a:bodyPr/>
                    <a:lstStyle/>
                    <a:p>
                      <a:pPr algn="r">
                        <a:lnSpc>
                          <a:spcPct val="107000"/>
                        </a:lnSpc>
                        <a:spcBef>
                          <a:spcPts val="1500"/>
                        </a:spcBef>
                        <a:spcAft>
                          <a:spcPts val="1500"/>
                        </a:spcAft>
                      </a:pPr>
                      <a:r>
                        <a:rPr lang="en-US" sz="2000" kern="0" dirty="0">
                          <a:solidFill>
                            <a:srgbClr val="0B0C0C"/>
                          </a:solidFill>
                          <a:latin typeface="Arial"/>
                          <a:ea typeface="Times New Roman"/>
                          <a:cs typeface="Times New Roman"/>
                        </a:rPr>
                        <a:t>99</a:t>
                      </a:r>
                      <a:endParaRPr lang="en-US" sz="2000" kern="100" dirty="0">
                        <a:latin typeface="Calibri"/>
                        <a:ea typeface="Calibri"/>
                        <a:cs typeface="Times New Roman"/>
                      </a:endParaRPr>
                    </a:p>
                  </a:txBody>
                  <a:tcPr marL="68580" marR="68580" marT="0" marB="0"/>
                </a:tc>
                <a:tc>
                  <a:txBody>
                    <a:bodyPr/>
                    <a:lstStyle/>
                    <a:p>
                      <a:pPr algn="r">
                        <a:lnSpc>
                          <a:spcPct val="107000"/>
                        </a:lnSpc>
                        <a:spcBef>
                          <a:spcPts val="1500"/>
                        </a:spcBef>
                        <a:spcAft>
                          <a:spcPts val="1500"/>
                        </a:spcAft>
                      </a:pPr>
                      <a:r>
                        <a:rPr lang="en-US" sz="2000" kern="0" dirty="0">
                          <a:solidFill>
                            <a:srgbClr val="0B0C0C"/>
                          </a:solidFill>
                          <a:latin typeface="Arial"/>
                          <a:ea typeface="Times New Roman"/>
                          <a:cs typeface="Times New Roman"/>
                        </a:rPr>
                        <a:t>4,301</a:t>
                      </a:r>
                      <a:endParaRPr lang="en-US" sz="2000" kern="100" dirty="0">
                        <a:latin typeface="Calibri"/>
                        <a:ea typeface="Calibri"/>
                        <a:cs typeface="Times New Roman"/>
                      </a:endParaRPr>
                    </a:p>
                  </a:txBody>
                  <a:tcPr marL="68580" marR="68580" marT="0" marB="0"/>
                </a:tc>
                <a:tc>
                  <a:txBody>
                    <a:bodyPr/>
                    <a:lstStyle/>
                    <a:p>
                      <a:pPr algn="r">
                        <a:lnSpc>
                          <a:spcPct val="107000"/>
                        </a:lnSpc>
                        <a:spcBef>
                          <a:spcPts val="1500"/>
                        </a:spcBef>
                        <a:spcAft>
                          <a:spcPts val="1500"/>
                        </a:spcAft>
                      </a:pPr>
                      <a:r>
                        <a:rPr lang="en-US" sz="2000" kern="0" dirty="0">
                          <a:solidFill>
                            <a:srgbClr val="0B0C0C"/>
                          </a:solidFill>
                          <a:latin typeface="Arial"/>
                          <a:ea typeface="Times New Roman"/>
                          <a:cs typeface="Times New Roman"/>
                        </a:rPr>
                        <a:t>13,150</a:t>
                      </a:r>
                      <a:endParaRPr lang="en-US" sz="2000" kern="100" dirty="0">
                        <a:latin typeface="Calibri"/>
                        <a:ea typeface="Calibri"/>
                        <a:cs typeface="Times New Roman"/>
                      </a:endParaRPr>
                    </a:p>
                  </a:txBody>
                  <a:tcPr marL="68580" marR="68580" marT="0" marB="0"/>
                </a:tc>
                <a:tc>
                  <a:txBody>
                    <a:bodyPr/>
                    <a:lstStyle/>
                    <a:p>
                      <a:pPr algn="r">
                        <a:lnSpc>
                          <a:spcPct val="107000"/>
                        </a:lnSpc>
                        <a:spcBef>
                          <a:spcPts val="1500"/>
                        </a:spcBef>
                        <a:spcAft>
                          <a:spcPts val="1500"/>
                        </a:spcAft>
                      </a:pPr>
                      <a:r>
                        <a:rPr lang="en-US" sz="2000" kern="0">
                          <a:solidFill>
                            <a:srgbClr val="0B0C0C"/>
                          </a:solidFill>
                          <a:latin typeface="Arial"/>
                          <a:ea typeface="Times New Roman"/>
                          <a:cs typeface="Times New Roman"/>
                        </a:rPr>
                        <a:t>17,550</a:t>
                      </a:r>
                      <a:endParaRPr lang="en-US" sz="2000" kern="100">
                        <a:latin typeface="Calibri"/>
                        <a:ea typeface="Calibri"/>
                        <a:cs typeface="Times New Roman"/>
                      </a:endParaRPr>
                    </a:p>
                  </a:txBody>
                  <a:tcPr marL="68580" marR="68580" marT="0" marB="0"/>
                </a:tc>
                <a:tc>
                  <a:txBody>
                    <a:bodyPr/>
                    <a:lstStyle/>
                    <a:p>
                      <a:pPr algn="r">
                        <a:lnSpc>
                          <a:spcPct val="107000"/>
                        </a:lnSpc>
                        <a:spcBef>
                          <a:spcPts val="1500"/>
                        </a:spcBef>
                        <a:spcAft>
                          <a:spcPts val="1500"/>
                        </a:spcAft>
                      </a:pPr>
                      <a:r>
                        <a:rPr lang="en-US" sz="2000" kern="0" dirty="0">
                          <a:solidFill>
                            <a:srgbClr val="0B0C0C"/>
                          </a:solidFill>
                          <a:latin typeface="Arial"/>
                          <a:ea typeface="Times New Roman"/>
                          <a:cs typeface="Times New Roman"/>
                        </a:rPr>
                        <a:t>3.34</a:t>
                      </a:r>
                      <a:endParaRPr lang="en-US" sz="2000" kern="100" dirty="0">
                        <a:latin typeface="Calibri"/>
                        <a:ea typeface="Calibri"/>
                        <a:cs typeface="Times New Roman"/>
                      </a:endParaRPr>
                    </a:p>
                  </a:txBody>
                  <a:tcPr marL="68580" marR="68580" marT="0" marB="0"/>
                </a:tc>
              </a:tr>
              <a:tr h="616245">
                <a:tc>
                  <a:txBody>
                    <a:bodyPr/>
                    <a:lstStyle/>
                    <a:p>
                      <a:pPr>
                        <a:lnSpc>
                          <a:spcPct val="107000"/>
                        </a:lnSpc>
                        <a:spcBef>
                          <a:spcPts val="1500"/>
                        </a:spcBef>
                        <a:spcAft>
                          <a:spcPts val="1500"/>
                        </a:spcAft>
                      </a:pPr>
                      <a:r>
                        <a:rPr lang="en-US" sz="2000" b="1" kern="0">
                          <a:solidFill>
                            <a:srgbClr val="0B0C0C"/>
                          </a:solidFill>
                          <a:latin typeface="Arial"/>
                          <a:ea typeface="Times New Roman"/>
                          <a:cs typeface="Times New Roman"/>
                        </a:rPr>
                        <a:t>2019</a:t>
                      </a:r>
                      <a:endParaRPr lang="en-US" sz="2000" kern="100">
                        <a:latin typeface="Calibri"/>
                        <a:ea typeface="Calibri"/>
                        <a:cs typeface="Times New Roman"/>
                      </a:endParaRPr>
                    </a:p>
                  </a:txBody>
                  <a:tcPr marL="68580" marR="68580" marT="0" marB="0"/>
                </a:tc>
                <a:tc>
                  <a:txBody>
                    <a:bodyPr/>
                    <a:lstStyle/>
                    <a:p>
                      <a:pPr algn="r">
                        <a:lnSpc>
                          <a:spcPct val="107000"/>
                        </a:lnSpc>
                        <a:spcBef>
                          <a:spcPts val="1500"/>
                        </a:spcBef>
                        <a:spcAft>
                          <a:spcPts val="1500"/>
                        </a:spcAft>
                      </a:pPr>
                      <a:r>
                        <a:rPr lang="en-US" sz="2000" kern="0">
                          <a:solidFill>
                            <a:srgbClr val="0B0C0C"/>
                          </a:solidFill>
                          <a:latin typeface="Arial"/>
                          <a:ea typeface="Times New Roman"/>
                          <a:cs typeface="Times New Roman"/>
                        </a:rPr>
                        <a:t>100</a:t>
                      </a:r>
                      <a:endParaRPr lang="en-US" sz="2000" kern="100">
                        <a:latin typeface="Calibri"/>
                        <a:ea typeface="Calibri"/>
                        <a:cs typeface="Times New Roman"/>
                      </a:endParaRPr>
                    </a:p>
                  </a:txBody>
                  <a:tcPr marL="68580" marR="68580" marT="0" marB="0"/>
                </a:tc>
                <a:tc>
                  <a:txBody>
                    <a:bodyPr/>
                    <a:lstStyle/>
                    <a:p>
                      <a:pPr algn="r">
                        <a:lnSpc>
                          <a:spcPct val="107000"/>
                        </a:lnSpc>
                        <a:spcBef>
                          <a:spcPts val="1500"/>
                        </a:spcBef>
                        <a:spcAft>
                          <a:spcPts val="1500"/>
                        </a:spcAft>
                      </a:pPr>
                      <a:r>
                        <a:rPr lang="en-US" sz="2000" kern="0">
                          <a:solidFill>
                            <a:srgbClr val="0B0C0C"/>
                          </a:solidFill>
                          <a:latin typeface="Arial"/>
                          <a:ea typeface="Times New Roman"/>
                          <a:cs typeface="Times New Roman"/>
                        </a:rPr>
                        <a:t>4,121</a:t>
                      </a:r>
                      <a:endParaRPr lang="en-US" sz="2000" kern="100">
                        <a:latin typeface="Calibri"/>
                        <a:ea typeface="Calibri"/>
                        <a:cs typeface="Times New Roman"/>
                      </a:endParaRPr>
                    </a:p>
                  </a:txBody>
                  <a:tcPr marL="68580" marR="68580" marT="0" marB="0"/>
                </a:tc>
                <a:tc>
                  <a:txBody>
                    <a:bodyPr/>
                    <a:lstStyle/>
                    <a:p>
                      <a:pPr algn="r">
                        <a:lnSpc>
                          <a:spcPct val="107000"/>
                        </a:lnSpc>
                        <a:spcBef>
                          <a:spcPts val="1500"/>
                        </a:spcBef>
                        <a:spcAft>
                          <a:spcPts val="1500"/>
                        </a:spcAft>
                      </a:pPr>
                      <a:r>
                        <a:rPr lang="en-US" sz="2000" kern="0" dirty="0">
                          <a:solidFill>
                            <a:srgbClr val="0B0C0C"/>
                          </a:solidFill>
                          <a:latin typeface="Arial"/>
                          <a:ea typeface="Times New Roman"/>
                          <a:cs typeface="Times New Roman"/>
                        </a:rPr>
                        <a:t>12,663</a:t>
                      </a:r>
                      <a:endParaRPr lang="en-US" sz="2000" kern="100" dirty="0">
                        <a:latin typeface="Calibri"/>
                        <a:ea typeface="Calibri"/>
                        <a:cs typeface="Times New Roman"/>
                      </a:endParaRPr>
                    </a:p>
                  </a:txBody>
                  <a:tcPr marL="68580" marR="68580" marT="0" marB="0"/>
                </a:tc>
                <a:tc>
                  <a:txBody>
                    <a:bodyPr/>
                    <a:lstStyle/>
                    <a:p>
                      <a:pPr algn="r">
                        <a:lnSpc>
                          <a:spcPct val="107000"/>
                        </a:lnSpc>
                        <a:spcBef>
                          <a:spcPts val="1500"/>
                        </a:spcBef>
                        <a:spcAft>
                          <a:spcPts val="1500"/>
                        </a:spcAft>
                      </a:pPr>
                      <a:r>
                        <a:rPr lang="en-US" sz="2000" kern="0" dirty="0">
                          <a:solidFill>
                            <a:srgbClr val="0B0C0C"/>
                          </a:solidFill>
                          <a:latin typeface="Arial"/>
                          <a:ea typeface="Times New Roman"/>
                          <a:cs typeface="Times New Roman"/>
                        </a:rPr>
                        <a:t>16,884</a:t>
                      </a:r>
                      <a:endParaRPr lang="en-US" sz="2000" kern="100" dirty="0">
                        <a:latin typeface="Calibri"/>
                        <a:ea typeface="Calibri"/>
                        <a:cs typeface="Times New Roman"/>
                      </a:endParaRPr>
                    </a:p>
                  </a:txBody>
                  <a:tcPr marL="68580" marR="68580" marT="0" marB="0"/>
                </a:tc>
                <a:tc>
                  <a:txBody>
                    <a:bodyPr/>
                    <a:lstStyle/>
                    <a:p>
                      <a:pPr algn="r">
                        <a:lnSpc>
                          <a:spcPct val="107000"/>
                        </a:lnSpc>
                        <a:spcBef>
                          <a:spcPts val="1500"/>
                        </a:spcBef>
                        <a:spcAft>
                          <a:spcPts val="1500"/>
                        </a:spcAft>
                      </a:pPr>
                      <a:r>
                        <a:rPr lang="en-US" sz="2000" kern="0" dirty="0">
                          <a:solidFill>
                            <a:srgbClr val="0B0C0C"/>
                          </a:solidFill>
                          <a:latin typeface="Arial"/>
                          <a:ea typeface="Times New Roman"/>
                          <a:cs typeface="Times New Roman"/>
                        </a:rPr>
                        <a:t>3.45</a:t>
                      </a:r>
                      <a:endParaRPr lang="en-US" sz="2000" kern="100" dirty="0">
                        <a:latin typeface="Calibri"/>
                        <a:ea typeface="Calibri"/>
                        <a:cs typeface="Times New Roman"/>
                      </a:endParaRPr>
                    </a:p>
                  </a:txBody>
                  <a:tcPr marL="68580" marR="68580" marT="0" marB="0"/>
                </a:tc>
              </a:tr>
              <a:tr h="616245">
                <a:tc>
                  <a:txBody>
                    <a:bodyPr/>
                    <a:lstStyle/>
                    <a:p>
                      <a:pPr>
                        <a:lnSpc>
                          <a:spcPct val="107000"/>
                        </a:lnSpc>
                        <a:spcBef>
                          <a:spcPts val="1500"/>
                        </a:spcBef>
                        <a:spcAft>
                          <a:spcPts val="1500"/>
                        </a:spcAft>
                      </a:pPr>
                      <a:r>
                        <a:rPr lang="en-US" sz="2000" b="1" kern="0">
                          <a:solidFill>
                            <a:srgbClr val="0B0C0C"/>
                          </a:solidFill>
                          <a:latin typeface="Arial"/>
                          <a:ea typeface="Times New Roman"/>
                          <a:cs typeface="Times New Roman"/>
                        </a:rPr>
                        <a:t>2020</a:t>
                      </a:r>
                      <a:endParaRPr lang="en-US" sz="2000" kern="100">
                        <a:latin typeface="Calibri"/>
                        <a:ea typeface="Calibri"/>
                        <a:cs typeface="Times New Roman"/>
                      </a:endParaRPr>
                    </a:p>
                  </a:txBody>
                  <a:tcPr marL="68580" marR="68580" marT="0" marB="0"/>
                </a:tc>
                <a:tc>
                  <a:txBody>
                    <a:bodyPr/>
                    <a:lstStyle/>
                    <a:p>
                      <a:pPr algn="r">
                        <a:lnSpc>
                          <a:spcPct val="107000"/>
                        </a:lnSpc>
                        <a:spcBef>
                          <a:spcPts val="1500"/>
                        </a:spcBef>
                        <a:spcAft>
                          <a:spcPts val="1500"/>
                        </a:spcAft>
                      </a:pPr>
                      <a:r>
                        <a:rPr lang="en-US" sz="2000" kern="0">
                          <a:solidFill>
                            <a:srgbClr val="0B0C0C"/>
                          </a:solidFill>
                          <a:latin typeface="Arial"/>
                          <a:ea typeface="Times New Roman"/>
                          <a:cs typeface="Times New Roman"/>
                        </a:rPr>
                        <a:t>141</a:t>
                      </a:r>
                      <a:endParaRPr lang="en-US" sz="2000" kern="100">
                        <a:latin typeface="Calibri"/>
                        <a:ea typeface="Calibri"/>
                        <a:cs typeface="Times New Roman"/>
                      </a:endParaRPr>
                    </a:p>
                  </a:txBody>
                  <a:tcPr marL="68580" marR="68580" marT="0" marB="0"/>
                </a:tc>
                <a:tc>
                  <a:txBody>
                    <a:bodyPr/>
                    <a:lstStyle/>
                    <a:p>
                      <a:pPr algn="r">
                        <a:lnSpc>
                          <a:spcPct val="107000"/>
                        </a:lnSpc>
                        <a:spcBef>
                          <a:spcPts val="1500"/>
                        </a:spcBef>
                        <a:spcAft>
                          <a:spcPts val="1500"/>
                        </a:spcAft>
                      </a:pPr>
                      <a:r>
                        <a:rPr lang="en-US" sz="2000" kern="0">
                          <a:solidFill>
                            <a:srgbClr val="0B0C0C"/>
                          </a:solidFill>
                          <a:latin typeface="Arial"/>
                          <a:ea typeface="Times New Roman"/>
                          <a:cs typeface="Times New Roman"/>
                        </a:rPr>
                        <a:t>4,215</a:t>
                      </a:r>
                      <a:endParaRPr lang="en-US" sz="2000" kern="100">
                        <a:latin typeface="Calibri"/>
                        <a:ea typeface="Calibri"/>
                        <a:cs typeface="Times New Roman"/>
                      </a:endParaRPr>
                    </a:p>
                  </a:txBody>
                  <a:tcPr marL="68580" marR="68580" marT="0" marB="0"/>
                </a:tc>
                <a:tc>
                  <a:txBody>
                    <a:bodyPr/>
                    <a:lstStyle/>
                    <a:p>
                      <a:pPr algn="r">
                        <a:lnSpc>
                          <a:spcPct val="107000"/>
                        </a:lnSpc>
                        <a:spcBef>
                          <a:spcPts val="1500"/>
                        </a:spcBef>
                        <a:spcAft>
                          <a:spcPts val="1500"/>
                        </a:spcAft>
                      </a:pPr>
                      <a:r>
                        <a:rPr lang="en-US" sz="2000" kern="0">
                          <a:solidFill>
                            <a:srgbClr val="0B0C0C"/>
                          </a:solidFill>
                          <a:latin typeface="Arial"/>
                          <a:ea typeface="Times New Roman"/>
                          <a:cs typeface="Times New Roman"/>
                        </a:rPr>
                        <a:t>11,938</a:t>
                      </a:r>
                      <a:endParaRPr lang="en-US" sz="2000" kern="100">
                        <a:latin typeface="Calibri"/>
                        <a:ea typeface="Calibri"/>
                        <a:cs typeface="Times New Roman"/>
                      </a:endParaRPr>
                    </a:p>
                  </a:txBody>
                  <a:tcPr marL="68580" marR="68580" marT="0" marB="0"/>
                </a:tc>
                <a:tc>
                  <a:txBody>
                    <a:bodyPr/>
                    <a:lstStyle/>
                    <a:p>
                      <a:pPr algn="r">
                        <a:lnSpc>
                          <a:spcPct val="107000"/>
                        </a:lnSpc>
                        <a:spcBef>
                          <a:spcPts val="1500"/>
                        </a:spcBef>
                        <a:spcAft>
                          <a:spcPts val="1500"/>
                        </a:spcAft>
                      </a:pPr>
                      <a:r>
                        <a:rPr lang="en-US" sz="2000" kern="0" dirty="0">
                          <a:solidFill>
                            <a:srgbClr val="0B0C0C"/>
                          </a:solidFill>
                          <a:latin typeface="Arial"/>
                          <a:ea typeface="Times New Roman"/>
                          <a:cs typeface="Times New Roman"/>
                        </a:rPr>
                        <a:t>16,294</a:t>
                      </a:r>
                      <a:endParaRPr lang="en-US" sz="2000" kern="100" dirty="0">
                        <a:latin typeface="Calibri"/>
                        <a:ea typeface="Calibri"/>
                        <a:cs typeface="Times New Roman"/>
                      </a:endParaRPr>
                    </a:p>
                  </a:txBody>
                  <a:tcPr marL="68580" marR="68580" marT="0" marB="0"/>
                </a:tc>
                <a:tc>
                  <a:txBody>
                    <a:bodyPr/>
                    <a:lstStyle/>
                    <a:p>
                      <a:pPr algn="r">
                        <a:lnSpc>
                          <a:spcPct val="107000"/>
                        </a:lnSpc>
                        <a:spcBef>
                          <a:spcPts val="1500"/>
                        </a:spcBef>
                        <a:spcAft>
                          <a:spcPts val="1500"/>
                        </a:spcAft>
                      </a:pPr>
                      <a:r>
                        <a:rPr lang="en-US" sz="2000" kern="0" dirty="0">
                          <a:solidFill>
                            <a:srgbClr val="0B0C0C"/>
                          </a:solidFill>
                          <a:latin typeface="Arial"/>
                          <a:ea typeface="Times New Roman"/>
                          <a:cs typeface="Times New Roman"/>
                        </a:rPr>
                        <a:t>5.03</a:t>
                      </a:r>
                      <a:endParaRPr lang="en-US" sz="2000" kern="100" dirty="0">
                        <a:latin typeface="Calibri"/>
                        <a:ea typeface="Calibri"/>
                        <a:cs typeface="Times New Roman"/>
                      </a:endParaRPr>
                    </a:p>
                  </a:txBody>
                  <a:tcPr marL="68580" marR="68580" marT="0" marB="0"/>
                </a:tc>
              </a:tr>
            </a:tbl>
          </a:graphicData>
        </a:graphic>
      </p:graphicFrame>
      <p:sp>
        <p:nvSpPr>
          <p:cNvPr id="4" name="Rectangle 3"/>
          <p:cNvSpPr/>
          <p:nvPr/>
        </p:nvSpPr>
        <p:spPr>
          <a:xfrm>
            <a:off x="714348" y="142852"/>
            <a:ext cx="8072494" cy="707886"/>
          </a:xfrm>
          <a:prstGeom prst="rect">
            <a:avLst/>
          </a:prstGeom>
        </p:spPr>
        <p:txBody>
          <a:bodyPr wrap="square">
            <a:spAutoFit/>
          </a:bodyPr>
          <a:lstStyle/>
          <a:p>
            <a:r>
              <a:rPr lang="en-US" sz="4000" dirty="0" smtClean="0"/>
              <a:t>Cycling Accident Statistics 2013 - 2020</a:t>
            </a:r>
            <a:endParaRPr lang="en-US" sz="4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7224" y="142852"/>
            <a:ext cx="7643865" cy="523220"/>
          </a:xfrm>
          <a:prstGeom prst="rect">
            <a:avLst/>
          </a:prstGeom>
        </p:spPr>
        <p:txBody>
          <a:bodyPr wrap="square">
            <a:spAutoFit/>
          </a:bodyPr>
          <a:lstStyle/>
          <a:p>
            <a:pPr lvl="0" algn="ctr" fontAlgn="base">
              <a:spcBef>
                <a:spcPct val="0"/>
              </a:spcBef>
              <a:spcAft>
                <a:spcPct val="0"/>
              </a:spcAft>
            </a:pPr>
            <a:r>
              <a:rPr lang="en-GB" sz="2800" b="1" dirty="0" smtClean="0">
                <a:latin typeface="Garamond" pitchFamily="18" charset="0"/>
                <a:ea typeface="Calibri" pitchFamily="34" charset="0"/>
                <a:cs typeface="Times New Roman" pitchFamily="18" charset="0"/>
              </a:rPr>
              <a:t>Fossil </a:t>
            </a:r>
            <a:r>
              <a:rPr lang="en-GB" sz="2800" b="1" dirty="0" smtClean="0"/>
              <a:t>CO</a:t>
            </a:r>
            <a:r>
              <a:rPr lang="en-GB" sz="2800" b="1" baseline="-25000" dirty="0" smtClean="0"/>
              <a:t>2</a:t>
            </a:r>
            <a:r>
              <a:rPr lang="en-GB" sz="2800" b="1" dirty="0" smtClean="0">
                <a:latin typeface="Garamond" pitchFamily="18" charset="0"/>
                <a:ea typeface="Calibri" pitchFamily="34" charset="0"/>
                <a:cs typeface="Times New Roman" pitchFamily="18" charset="0"/>
              </a:rPr>
              <a:t> Emissions by Country/Region</a:t>
            </a:r>
            <a:endParaRPr lang="en-GB" sz="2800" dirty="0" smtClean="0">
              <a:latin typeface="Arial" pitchFamily="34" charset="0"/>
              <a:cs typeface="Arial" pitchFamily="34" charset="0"/>
            </a:endParaRPr>
          </a:p>
        </p:txBody>
      </p:sp>
      <p:graphicFrame>
        <p:nvGraphicFramePr>
          <p:cNvPr id="3" name="Table 2"/>
          <p:cNvGraphicFramePr>
            <a:graphicFrameLocks noGrp="1"/>
          </p:cNvGraphicFramePr>
          <p:nvPr/>
        </p:nvGraphicFramePr>
        <p:xfrm>
          <a:off x="642910" y="688085"/>
          <a:ext cx="7715304" cy="5657328"/>
        </p:xfrm>
        <a:graphic>
          <a:graphicData uri="http://schemas.openxmlformats.org/drawingml/2006/table">
            <a:tbl>
              <a:tblPr/>
              <a:tblGrid>
                <a:gridCol w="1666887"/>
                <a:gridCol w="1666887"/>
                <a:gridCol w="1222384"/>
                <a:gridCol w="1801824"/>
                <a:gridCol w="1357322"/>
              </a:tblGrid>
              <a:tr h="928694">
                <a:tc>
                  <a:txBody>
                    <a:bodyPr/>
                    <a:lstStyle/>
                    <a:p>
                      <a:pPr>
                        <a:lnSpc>
                          <a:spcPct val="105000"/>
                        </a:lnSpc>
                        <a:spcAft>
                          <a:spcPts val="0"/>
                        </a:spcAft>
                      </a:pPr>
                      <a:r>
                        <a:rPr lang="en-US" sz="2000" b="1" kern="0" dirty="0">
                          <a:solidFill>
                            <a:srgbClr val="202122"/>
                          </a:solidFill>
                          <a:latin typeface="Garamond"/>
                          <a:ea typeface="Times New Roman"/>
                          <a:cs typeface="Calibri"/>
                        </a:rPr>
                        <a:t>Country</a:t>
                      </a:r>
                      <a:r>
                        <a:rPr lang="en-US" sz="2000" kern="100" dirty="0">
                          <a:solidFill>
                            <a:srgbClr val="000000"/>
                          </a:solidFill>
                          <a:latin typeface="Garamond"/>
                          <a:ea typeface="Calibri"/>
                          <a:cs typeface="Calibri"/>
                        </a:rPr>
                        <a:t> </a:t>
                      </a:r>
                      <a:endParaRPr lang="en-US" sz="20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dirty="0">
                          <a:solidFill>
                            <a:srgbClr val="202122"/>
                          </a:solidFill>
                          <a:latin typeface="Garamond"/>
                          <a:ea typeface="Times New Roman"/>
                          <a:cs typeface="Calibri"/>
                        </a:rPr>
                        <a:t>2017</a:t>
                      </a:r>
                      <a:br>
                        <a:rPr lang="en-US" sz="2000" b="1" kern="0" dirty="0">
                          <a:solidFill>
                            <a:srgbClr val="202122"/>
                          </a:solidFill>
                          <a:latin typeface="Garamond"/>
                          <a:ea typeface="Times New Roman"/>
                          <a:cs typeface="Calibri"/>
                        </a:rPr>
                      </a:br>
                      <a:r>
                        <a:rPr lang="en-US" sz="2000" b="1" kern="0" dirty="0">
                          <a:solidFill>
                            <a:srgbClr val="202122"/>
                          </a:solidFill>
                          <a:latin typeface="Garamond"/>
                          <a:ea typeface="Times New Roman"/>
                          <a:cs typeface="Calibri"/>
                        </a:rPr>
                        <a:t>(% of world)</a:t>
                      </a:r>
                      <a:r>
                        <a:rPr lang="en-US" sz="2000" kern="100" dirty="0">
                          <a:solidFill>
                            <a:srgbClr val="000000"/>
                          </a:solidFill>
                          <a:latin typeface="Garamond"/>
                          <a:ea typeface="Calibri"/>
                          <a:cs typeface="Calibri"/>
                        </a:rPr>
                        <a:t> </a:t>
                      </a:r>
                      <a:endParaRPr lang="en-US" sz="20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dirty="0">
                          <a:solidFill>
                            <a:srgbClr val="202122"/>
                          </a:solidFill>
                          <a:latin typeface="Garamond"/>
                          <a:ea typeface="Times New Roman"/>
                          <a:cs typeface="Calibri"/>
                        </a:rPr>
                        <a:t>2017 </a:t>
                      </a:r>
                      <a:r>
                        <a:rPr lang="en-US" sz="2000" b="1" kern="0" dirty="0" err="1">
                          <a:solidFill>
                            <a:srgbClr val="202122"/>
                          </a:solidFill>
                          <a:latin typeface="Garamond"/>
                          <a:ea typeface="Times New Roman"/>
                          <a:cs typeface="Calibri"/>
                        </a:rPr>
                        <a:t>vs</a:t>
                      </a:r>
                      <a:r>
                        <a:rPr lang="en-US" sz="2000" b="1" kern="0" dirty="0">
                          <a:solidFill>
                            <a:srgbClr val="202122"/>
                          </a:solidFill>
                          <a:latin typeface="Garamond"/>
                          <a:ea typeface="Times New Roman"/>
                          <a:cs typeface="Calibri"/>
                        </a:rPr>
                        <a:t> 1990:</a:t>
                      </a:r>
                      <a:br>
                        <a:rPr lang="en-US" sz="2000" b="1" kern="0" dirty="0">
                          <a:solidFill>
                            <a:srgbClr val="202122"/>
                          </a:solidFill>
                          <a:latin typeface="Garamond"/>
                          <a:ea typeface="Times New Roman"/>
                          <a:cs typeface="Calibri"/>
                        </a:rPr>
                      </a:br>
                      <a:r>
                        <a:rPr lang="en-US" sz="2000" b="1" kern="0" dirty="0">
                          <a:solidFill>
                            <a:srgbClr val="202122"/>
                          </a:solidFill>
                          <a:latin typeface="Garamond"/>
                          <a:ea typeface="Times New Roman"/>
                          <a:cs typeface="Calibri"/>
                        </a:rPr>
                        <a:t>change (%)</a:t>
                      </a:r>
                      <a:r>
                        <a:rPr lang="en-US" sz="2000" kern="100" dirty="0">
                          <a:solidFill>
                            <a:srgbClr val="000000"/>
                          </a:solidFill>
                          <a:latin typeface="Garamond"/>
                          <a:ea typeface="Calibri"/>
                          <a:cs typeface="Calibri"/>
                        </a:rPr>
                        <a:t> </a:t>
                      </a:r>
                      <a:endParaRPr lang="en-US" sz="20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dirty="0">
                          <a:solidFill>
                            <a:srgbClr val="202122"/>
                          </a:solidFill>
                          <a:latin typeface="Garamond"/>
                          <a:ea typeface="Times New Roman"/>
                          <a:cs typeface="Calibri"/>
                        </a:rPr>
                        <a:t>Per capita</a:t>
                      </a:r>
                      <a:br>
                        <a:rPr lang="en-US" sz="2000" b="1" kern="0" dirty="0">
                          <a:solidFill>
                            <a:srgbClr val="202122"/>
                          </a:solidFill>
                          <a:latin typeface="Garamond"/>
                          <a:ea typeface="Times New Roman"/>
                          <a:cs typeface="Calibri"/>
                        </a:rPr>
                      </a:br>
                      <a:r>
                        <a:rPr lang="en-US" sz="2000" b="1" kern="0" dirty="0">
                          <a:solidFill>
                            <a:srgbClr val="202122"/>
                          </a:solidFill>
                          <a:latin typeface="Garamond"/>
                          <a:ea typeface="Times New Roman"/>
                          <a:cs typeface="Calibri"/>
                        </a:rPr>
                        <a:t>(t CO</a:t>
                      </a:r>
                      <a:r>
                        <a:rPr lang="en-US" sz="2000" b="1" kern="0" baseline="-25000" dirty="0">
                          <a:solidFill>
                            <a:srgbClr val="202122"/>
                          </a:solidFill>
                          <a:latin typeface="Garamond"/>
                          <a:ea typeface="Times New Roman"/>
                          <a:cs typeface="Calibri"/>
                        </a:rPr>
                        <a:t>2</a:t>
                      </a:r>
                      <a:r>
                        <a:rPr lang="en-US" sz="2000" b="1" kern="0" dirty="0">
                          <a:solidFill>
                            <a:srgbClr val="202122"/>
                          </a:solidFill>
                          <a:latin typeface="Garamond"/>
                          <a:ea typeface="Times New Roman"/>
                          <a:cs typeface="Calibri"/>
                        </a:rPr>
                        <a:t>/cap/yr)</a:t>
                      </a:r>
                      <a:r>
                        <a:rPr lang="en-US" sz="2000" kern="100" dirty="0">
                          <a:solidFill>
                            <a:srgbClr val="000000"/>
                          </a:solidFill>
                          <a:latin typeface="Garamond"/>
                          <a:ea typeface="Calibri"/>
                          <a:cs typeface="Calibri"/>
                        </a:rPr>
                        <a:t> </a:t>
                      </a:r>
                      <a:endParaRPr lang="en-US" sz="20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dirty="0" smtClean="0">
                          <a:solidFill>
                            <a:srgbClr val="202122"/>
                          </a:solidFill>
                          <a:latin typeface="Garamond"/>
                          <a:ea typeface="Times New Roman"/>
                          <a:cs typeface="Calibri"/>
                        </a:rPr>
                        <a:t>Global Percentage </a:t>
                      </a:r>
                      <a:r>
                        <a:rPr lang="en-US" sz="2000" b="1" kern="0" dirty="0">
                          <a:solidFill>
                            <a:srgbClr val="202122"/>
                          </a:solidFill>
                          <a:latin typeface="Garamond"/>
                          <a:ea typeface="Times New Roman"/>
                          <a:cs typeface="Calibri"/>
                        </a:rPr>
                        <a:t>2022</a:t>
                      </a:r>
                      <a:endParaRPr lang="en-US" sz="2000" kern="1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466">
                <a:tc>
                  <a:txBody>
                    <a:bodyPr/>
                    <a:lstStyle/>
                    <a:p>
                      <a:pPr>
                        <a:lnSpc>
                          <a:spcPct val="105000"/>
                        </a:lnSpc>
                        <a:spcAft>
                          <a:spcPts val="0"/>
                        </a:spcAft>
                      </a:pPr>
                      <a:r>
                        <a:rPr lang="en-US" sz="2000" b="1" u="sng" kern="0" dirty="0">
                          <a:solidFill>
                            <a:srgbClr val="0000FF"/>
                          </a:solidFill>
                          <a:latin typeface="Garamond"/>
                          <a:ea typeface="Times New Roman"/>
                          <a:cs typeface="Calibri"/>
                          <a:hlinkClick r:id="rId2"/>
                        </a:rPr>
                        <a:t>China</a:t>
                      </a:r>
                      <a:r>
                        <a:rPr lang="en-US" sz="2000" b="1" kern="100" dirty="0">
                          <a:solidFill>
                            <a:srgbClr val="000000"/>
                          </a:solidFill>
                          <a:latin typeface="Garamond"/>
                          <a:ea typeface="Calibri"/>
                          <a:cs typeface="Calibri"/>
                        </a:rPr>
                        <a:t> </a:t>
                      </a:r>
                      <a:endParaRPr lang="en-US" sz="20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dirty="0">
                          <a:solidFill>
                            <a:srgbClr val="202122"/>
                          </a:solidFill>
                          <a:highlight>
                            <a:srgbClr val="FFFF00"/>
                          </a:highlight>
                          <a:latin typeface="Garamond"/>
                          <a:ea typeface="Times New Roman"/>
                          <a:cs typeface="Calibri"/>
                        </a:rPr>
                        <a:t>29.34%</a:t>
                      </a:r>
                      <a:r>
                        <a:rPr lang="en-US" sz="2000" b="1" kern="100" dirty="0">
                          <a:solidFill>
                            <a:srgbClr val="000000"/>
                          </a:solidFill>
                          <a:highlight>
                            <a:srgbClr val="FFFF00"/>
                          </a:highlight>
                          <a:latin typeface="Garamond"/>
                          <a:ea typeface="Calibri"/>
                          <a:cs typeface="Calibri"/>
                        </a:rPr>
                        <a:t> </a:t>
                      </a:r>
                      <a:endParaRPr lang="en-US" sz="20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dirty="0">
                          <a:solidFill>
                            <a:srgbClr val="202122"/>
                          </a:solidFill>
                          <a:latin typeface="Garamond"/>
                          <a:ea typeface="Times New Roman"/>
                          <a:cs typeface="Calibri"/>
                        </a:rPr>
                        <a:t>353.8%</a:t>
                      </a:r>
                      <a:r>
                        <a:rPr lang="en-US" sz="2000" b="1" kern="100" dirty="0">
                          <a:solidFill>
                            <a:srgbClr val="000000"/>
                          </a:solidFill>
                          <a:latin typeface="Garamond"/>
                          <a:ea typeface="Calibri"/>
                          <a:cs typeface="Calibri"/>
                        </a:rPr>
                        <a:t> </a:t>
                      </a:r>
                      <a:endParaRPr lang="en-US" sz="20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a:solidFill>
                            <a:srgbClr val="202122"/>
                          </a:solidFill>
                          <a:latin typeface="Garamond"/>
                          <a:ea typeface="Times New Roman"/>
                          <a:cs typeface="Calibri"/>
                        </a:rPr>
                        <a:t>7.7</a:t>
                      </a:r>
                      <a:r>
                        <a:rPr lang="en-US" sz="2000" b="1" kern="100">
                          <a:solidFill>
                            <a:srgbClr val="000000"/>
                          </a:solidFill>
                          <a:latin typeface="Garamond"/>
                          <a:ea typeface="Calibri"/>
                          <a:cs typeface="Calibri"/>
                        </a:rPr>
                        <a:t> </a:t>
                      </a:r>
                      <a:endParaRPr lang="en-US" sz="20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dirty="0" smtClean="0">
                          <a:solidFill>
                            <a:srgbClr val="202122"/>
                          </a:solidFill>
                          <a:highlight>
                            <a:srgbClr val="00FFFF"/>
                          </a:highlight>
                          <a:latin typeface="Garamond"/>
                          <a:ea typeface="Times New Roman"/>
                          <a:cs typeface="Calibri"/>
                        </a:rPr>
                        <a:t>30.68   +1.34</a:t>
                      </a:r>
                      <a:endParaRPr lang="en-US" sz="2000" kern="1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466">
                <a:tc>
                  <a:txBody>
                    <a:bodyPr/>
                    <a:lstStyle/>
                    <a:p>
                      <a:pPr>
                        <a:lnSpc>
                          <a:spcPct val="105000"/>
                        </a:lnSpc>
                        <a:spcAft>
                          <a:spcPts val="0"/>
                        </a:spcAft>
                      </a:pPr>
                      <a:r>
                        <a:rPr lang="en-US" sz="2000" b="1" kern="0" dirty="0">
                          <a:solidFill>
                            <a:srgbClr val="202122"/>
                          </a:solidFill>
                          <a:latin typeface="Garamond"/>
                          <a:ea typeface="Times New Roman"/>
                          <a:cs typeface="Calibri"/>
                        </a:rPr>
                        <a:t> </a:t>
                      </a:r>
                      <a:r>
                        <a:rPr lang="en-US" sz="2000" b="1" u="sng" kern="0" dirty="0">
                          <a:solidFill>
                            <a:srgbClr val="0000FF"/>
                          </a:solidFill>
                          <a:latin typeface="Garamond"/>
                          <a:ea typeface="Times New Roman"/>
                          <a:cs typeface="Calibri"/>
                          <a:hlinkClick r:id="rId3"/>
                        </a:rPr>
                        <a:t>United States</a:t>
                      </a:r>
                      <a:r>
                        <a:rPr lang="en-US" sz="2000" b="1" kern="100" dirty="0">
                          <a:solidFill>
                            <a:srgbClr val="000000"/>
                          </a:solidFill>
                          <a:latin typeface="Garamond"/>
                          <a:ea typeface="Calibri"/>
                          <a:cs typeface="Calibri"/>
                        </a:rPr>
                        <a:t> </a:t>
                      </a:r>
                      <a:endParaRPr lang="en-US" sz="20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a:solidFill>
                            <a:srgbClr val="202122"/>
                          </a:solidFill>
                          <a:highlight>
                            <a:srgbClr val="FFFF00"/>
                          </a:highlight>
                          <a:latin typeface="Garamond"/>
                          <a:ea typeface="Times New Roman"/>
                          <a:cs typeface="Calibri"/>
                        </a:rPr>
                        <a:t>13.77%</a:t>
                      </a:r>
                      <a:r>
                        <a:rPr lang="en-US" sz="2000" b="1" kern="100">
                          <a:solidFill>
                            <a:srgbClr val="000000"/>
                          </a:solidFill>
                          <a:highlight>
                            <a:srgbClr val="FFFF00"/>
                          </a:highlight>
                          <a:latin typeface="Garamond"/>
                          <a:ea typeface="Calibri"/>
                          <a:cs typeface="Calibri"/>
                        </a:rPr>
                        <a:t> </a:t>
                      </a:r>
                      <a:endParaRPr lang="en-US" sz="20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dirty="0">
                          <a:solidFill>
                            <a:srgbClr val="202122"/>
                          </a:solidFill>
                          <a:latin typeface="Garamond"/>
                          <a:ea typeface="Times New Roman"/>
                          <a:cs typeface="Calibri"/>
                        </a:rPr>
                        <a:t>0.4%</a:t>
                      </a:r>
                      <a:r>
                        <a:rPr lang="en-US" sz="2000" b="1" kern="100" dirty="0">
                          <a:solidFill>
                            <a:srgbClr val="000000"/>
                          </a:solidFill>
                          <a:latin typeface="Garamond"/>
                          <a:ea typeface="Calibri"/>
                          <a:cs typeface="Calibri"/>
                        </a:rPr>
                        <a:t> </a:t>
                      </a:r>
                      <a:endParaRPr lang="en-US" sz="20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400" b="1" kern="0" dirty="0">
                          <a:solidFill>
                            <a:srgbClr val="FF0000"/>
                          </a:solidFill>
                          <a:latin typeface="Garamond"/>
                          <a:ea typeface="Times New Roman"/>
                          <a:cs typeface="Calibri"/>
                        </a:rPr>
                        <a:t>15.7</a:t>
                      </a:r>
                      <a:r>
                        <a:rPr lang="en-US" sz="2400" b="1" kern="100" dirty="0">
                          <a:solidFill>
                            <a:srgbClr val="FF0000"/>
                          </a:solidFill>
                          <a:latin typeface="Garamond"/>
                          <a:ea typeface="Calibri"/>
                          <a:cs typeface="Calibri"/>
                        </a:rPr>
                        <a:t> </a:t>
                      </a:r>
                      <a:endParaRPr lang="en-US" sz="2400" kern="100" dirty="0">
                        <a:solidFill>
                          <a:srgbClr val="FF0000"/>
                        </a:solidFill>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dirty="0" smtClean="0">
                          <a:solidFill>
                            <a:srgbClr val="202122"/>
                          </a:solidFill>
                          <a:highlight>
                            <a:srgbClr val="00FF00"/>
                          </a:highlight>
                          <a:latin typeface="Garamond"/>
                          <a:ea typeface="Times New Roman"/>
                          <a:cs typeface="Calibri"/>
                        </a:rPr>
                        <a:t>13.61    -0.16</a:t>
                      </a:r>
                      <a:endParaRPr lang="en-US" sz="2000" kern="1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466">
                <a:tc>
                  <a:txBody>
                    <a:bodyPr/>
                    <a:lstStyle/>
                    <a:p>
                      <a:pPr>
                        <a:lnSpc>
                          <a:spcPct val="105000"/>
                        </a:lnSpc>
                        <a:spcAft>
                          <a:spcPts val="0"/>
                        </a:spcAft>
                      </a:pPr>
                      <a:r>
                        <a:rPr lang="en-US" sz="2000" b="1" u="sng" kern="0" dirty="0">
                          <a:solidFill>
                            <a:srgbClr val="0000FF"/>
                          </a:solidFill>
                          <a:latin typeface="Garamond"/>
                          <a:ea typeface="Times New Roman"/>
                          <a:cs typeface="Calibri"/>
                          <a:hlinkClick r:id="rId4"/>
                        </a:rPr>
                        <a:t>European Union</a:t>
                      </a:r>
                      <a:r>
                        <a:rPr lang="en-US" sz="2000" b="1" kern="100" dirty="0">
                          <a:solidFill>
                            <a:srgbClr val="000000"/>
                          </a:solidFill>
                          <a:latin typeface="Garamond"/>
                          <a:ea typeface="Calibri"/>
                          <a:cs typeface="Calibri"/>
                        </a:rPr>
                        <a:t> </a:t>
                      </a:r>
                      <a:endParaRPr lang="en-US" sz="20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dirty="0">
                          <a:solidFill>
                            <a:srgbClr val="202122"/>
                          </a:solidFill>
                          <a:highlight>
                            <a:srgbClr val="FFFF00"/>
                          </a:highlight>
                          <a:latin typeface="Garamond"/>
                          <a:ea typeface="Times New Roman"/>
                          <a:cs typeface="Calibri"/>
                        </a:rPr>
                        <a:t>9.57%</a:t>
                      </a:r>
                      <a:r>
                        <a:rPr lang="en-US" sz="2000" b="1" kern="100" dirty="0">
                          <a:solidFill>
                            <a:srgbClr val="000000"/>
                          </a:solidFill>
                          <a:highlight>
                            <a:srgbClr val="FFFF00"/>
                          </a:highlight>
                          <a:latin typeface="Garamond"/>
                          <a:ea typeface="Calibri"/>
                          <a:cs typeface="Calibri"/>
                        </a:rPr>
                        <a:t> </a:t>
                      </a:r>
                      <a:endParaRPr lang="en-US" sz="20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a:solidFill>
                            <a:srgbClr val="202122"/>
                          </a:solidFill>
                          <a:latin typeface="Garamond"/>
                          <a:ea typeface="Times New Roman"/>
                          <a:cs typeface="Calibri"/>
                        </a:rPr>
                        <a:t>-19.5%</a:t>
                      </a:r>
                      <a:r>
                        <a:rPr lang="en-US" sz="2000" b="1" kern="100">
                          <a:solidFill>
                            <a:srgbClr val="000000"/>
                          </a:solidFill>
                          <a:latin typeface="Garamond"/>
                          <a:ea typeface="Calibri"/>
                          <a:cs typeface="Calibri"/>
                        </a:rPr>
                        <a:t> </a:t>
                      </a:r>
                      <a:endParaRPr lang="en-US" sz="20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dirty="0">
                          <a:solidFill>
                            <a:srgbClr val="202122"/>
                          </a:solidFill>
                          <a:latin typeface="Garamond"/>
                          <a:ea typeface="Times New Roman"/>
                          <a:cs typeface="Calibri"/>
                        </a:rPr>
                        <a:t>7.0</a:t>
                      </a:r>
                      <a:r>
                        <a:rPr lang="en-US" sz="2000" b="1" kern="100" dirty="0">
                          <a:solidFill>
                            <a:srgbClr val="000000"/>
                          </a:solidFill>
                          <a:latin typeface="Garamond"/>
                          <a:ea typeface="Calibri"/>
                          <a:cs typeface="Calibri"/>
                        </a:rPr>
                        <a:t> </a:t>
                      </a:r>
                      <a:endParaRPr lang="en-US" sz="20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a:solidFill>
                            <a:srgbClr val="202122"/>
                          </a:solidFill>
                          <a:latin typeface="Garamond"/>
                          <a:ea typeface="Times New Roman"/>
                          <a:cs typeface="Calibri"/>
                        </a:rPr>
                        <a:t>7.43 (27)</a:t>
                      </a:r>
                      <a:endParaRPr lang="en-US" sz="2000" kern="10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466">
                <a:tc>
                  <a:txBody>
                    <a:bodyPr/>
                    <a:lstStyle/>
                    <a:p>
                      <a:pPr>
                        <a:lnSpc>
                          <a:spcPct val="105000"/>
                        </a:lnSpc>
                        <a:spcAft>
                          <a:spcPts val="0"/>
                        </a:spcAft>
                      </a:pPr>
                      <a:r>
                        <a:rPr lang="en-US" sz="2000" b="1" u="sng" kern="0">
                          <a:solidFill>
                            <a:srgbClr val="0000FF"/>
                          </a:solidFill>
                          <a:latin typeface="Garamond"/>
                          <a:ea typeface="Times New Roman"/>
                          <a:cs typeface="Calibri"/>
                          <a:hlinkClick r:id="rId5"/>
                        </a:rPr>
                        <a:t>India</a:t>
                      </a:r>
                      <a:r>
                        <a:rPr lang="en-US" sz="2000" b="1" kern="100">
                          <a:solidFill>
                            <a:srgbClr val="000000"/>
                          </a:solidFill>
                          <a:latin typeface="Garamond"/>
                          <a:ea typeface="Calibri"/>
                          <a:cs typeface="Calibri"/>
                        </a:rPr>
                        <a:t> </a:t>
                      </a:r>
                      <a:endParaRPr lang="en-US" sz="20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dirty="0">
                          <a:solidFill>
                            <a:srgbClr val="202122"/>
                          </a:solidFill>
                          <a:highlight>
                            <a:srgbClr val="FFFF00"/>
                          </a:highlight>
                          <a:latin typeface="Garamond"/>
                          <a:ea typeface="Times New Roman"/>
                          <a:cs typeface="Calibri"/>
                        </a:rPr>
                        <a:t>6.62%</a:t>
                      </a:r>
                      <a:r>
                        <a:rPr lang="en-US" sz="2000" b="1" kern="100" dirty="0">
                          <a:solidFill>
                            <a:srgbClr val="000000"/>
                          </a:solidFill>
                          <a:highlight>
                            <a:srgbClr val="FFFF00"/>
                          </a:highlight>
                          <a:latin typeface="Garamond"/>
                          <a:ea typeface="Calibri"/>
                          <a:cs typeface="Calibri"/>
                        </a:rPr>
                        <a:t> </a:t>
                      </a:r>
                      <a:endParaRPr lang="en-US" sz="20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a:solidFill>
                            <a:srgbClr val="202122"/>
                          </a:solidFill>
                          <a:latin typeface="Garamond"/>
                          <a:ea typeface="Times New Roman"/>
                          <a:cs typeface="Calibri"/>
                        </a:rPr>
                        <a:t>305.1%</a:t>
                      </a:r>
                      <a:r>
                        <a:rPr lang="en-US" sz="2000" b="1" kern="100">
                          <a:solidFill>
                            <a:srgbClr val="000000"/>
                          </a:solidFill>
                          <a:latin typeface="Garamond"/>
                          <a:ea typeface="Calibri"/>
                          <a:cs typeface="Calibri"/>
                        </a:rPr>
                        <a:t> </a:t>
                      </a:r>
                      <a:endParaRPr lang="en-US" sz="20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dirty="0">
                          <a:solidFill>
                            <a:srgbClr val="202122"/>
                          </a:solidFill>
                          <a:latin typeface="Garamond"/>
                          <a:ea typeface="Times New Roman"/>
                          <a:cs typeface="Calibri"/>
                        </a:rPr>
                        <a:t>1.8</a:t>
                      </a:r>
                      <a:r>
                        <a:rPr lang="en-US" sz="2000" b="1" kern="100" dirty="0">
                          <a:solidFill>
                            <a:srgbClr val="000000"/>
                          </a:solidFill>
                          <a:latin typeface="Garamond"/>
                          <a:ea typeface="Calibri"/>
                          <a:cs typeface="Calibri"/>
                        </a:rPr>
                        <a:t> </a:t>
                      </a:r>
                      <a:endParaRPr lang="en-US" sz="20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dirty="0" smtClean="0">
                          <a:solidFill>
                            <a:srgbClr val="202122"/>
                          </a:solidFill>
                          <a:highlight>
                            <a:srgbClr val="00FFFF"/>
                          </a:highlight>
                          <a:latin typeface="Garamond"/>
                          <a:ea typeface="Times New Roman"/>
                          <a:cs typeface="Calibri"/>
                        </a:rPr>
                        <a:t>7.62       +1.0</a:t>
                      </a:r>
                      <a:endParaRPr lang="en-US" sz="2000" kern="1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466">
                <a:tc>
                  <a:txBody>
                    <a:bodyPr/>
                    <a:lstStyle/>
                    <a:p>
                      <a:pPr>
                        <a:lnSpc>
                          <a:spcPct val="105000"/>
                        </a:lnSpc>
                        <a:spcAft>
                          <a:spcPts val="0"/>
                        </a:spcAft>
                      </a:pPr>
                      <a:r>
                        <a:rPr lang="en-US" sz="2000" b="1" u="sng" kern="0">
                          <a:solidFill>
                            <a:srgbClr val="0000FF"/>
                          </a:solidFill>
                          <a:latin typeface="Garamond"/>
                          <a:ea typeface="Times New Roman"/>
                          <a:cs typeface="Calibri"/>
                          <a:hlinkClick r:id="rId6"/>
                        </a:rPr>
                        <a:t>Russia</a:t>
                      </a:r>
                      <a:r>
                        <a:rPr lang="en-US" sz="2000" b="1" kern="100">
                          <a:solidFill>
                            <a:srgbClr val="000000"/>
                          </a:solidFill>
                          <a:latin typeface="Garamond"/>
                          <a:ea typeface="Calibri"/>
                          <a:cs typeface="Calibri"/>
                        </a:rPr>
                        <a:t> </a:t>
                      </a:r>
                      <a:endParaRPr lang="en-US" sz="20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dirty="0">
                          <a:solidFill>
                            <a:srgbClr val="202122"/>
                          </a:solidFill>
                          <a:highlight>
                            <a:srgbClr val="FFFF00"/>
                          </a:highlight>
                          <a:latin typeface="Garamond"/>
                          <a:ea typeface="Times New Roman"/>
                          <a:cs typeface="Calibri"/>
                        </a:rPr>
                        <a:t>4.76%</a:t>
                      </a:r>
                      <a:r>
                        <a:rPr lang="en-US" sz="2000" b="1" kern="100" dirty="0">
                          <a:solidFill>
                            <a:srgbClr val="000000"/>
                          </a:solidFill>
                          <a:highlight>
                            <a:srgbClr val="FFFF00"/>
                          </a:highlight>
                          <a:latin typeface="Garamond"/>
                          <a:ea typeface="Calibri"/>
                          <a:cs typeface="Calibri"/>
                        </a:rPr>
                        <a:t> </a:t>
                      </a:r>
                      <a:endParaRPr lang="en-US" sz="20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a:solidFill>
                            <a:srgbClr val="202122"/>
                          </a:solidFill>
                          <a:latin typeface="Garamond"/>
                          <a:ea typeface="Times New Roman"/>
                          <a:cs typeface="Calibri"/>
                        </a:rPr>
                        <a:t>-25.8%</a:t>
                      </a:r>
                      <a:r>
                        <a:rPr lang="en-US" sz="2000" b="1" kern="100">
                          <a:solidFill>
                            <a:srgbClr val="000000"/>
                          </a:solidFill>
                          <a:latin typeface="Garamond"/>
                          <a:ea typeface="Calibri"/>
                          <a:cs typeface="Calibri"/>
                        </a:rPr>
                        <a:t> </a:t>
                      </a:r>
                      <a:endParaRPr lang="en-US" sz="20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400" b="1" kern="0" dirty="0">
                          <a:solidFill>
                            <a:srgbClr val="FF0000"/>
                          </a:solidFill>
                          <a:latin typeface="Garamond"/>
                          <a:ea typeface="Times New Roman"/>
                          <a:cs typeface="Calibri"/>
                        </a:rPr>
                        <a:t>12.3</a:t>
                      </a:r>
                      <a:r>
                        <a:rPr lang="en-US" sz="2400" b="1" kern="100" dirty="0">
                          <a:solidFill>
                            <a:srgbClr val="FF0000"/>
                          </a:solidFill>
                          <a:latin typeface="Garamond"/>
                          <a:ea typeface="Calibri"/>
                          <a:cs typeface="Calibri"/>
                        </a:rPr>
                        <a:t> </a:t>
                      </a:r>
                      <a:endParaRPr lang="en-US" sz="2400" kern="100" dirty="0">
                        <a:solidFill>
                          <a:srgbClr val="FF0000"/>
                        </a:solidFill>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a:solidFill>
                            <a:srgbClr val="202122"/>
                          </a:solidFill>
                          <a:latin typeface="Garamond"/>
                          <a:ea typeface="Times New Roman"/>
                          <a:cs typeface="Calibri"/>
                        </a:rPr>
                        <a:t>4.45</a:t>
                      </a:r>
                      <a:endParaRPr lang="en-US" sz="2000" kern="10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466">
                <a:tc>
                  <a:txBody>
                    <a:bodyPr/>
                    <a:lstStyle/>
                    <a:p>
                      <a:pPr>
                        <a:lnSpc>
                          <a:spcPct val="105000"/>
                        </a:lnSpc>
                        <a:spcAft>
                          <a:spcPts val="0"/>
                        </a:spcAft>
                      </a:pPr>
                      <a:r>
                        <a:rPr lang="en-US" sz="2000" b="1" u="sng" kern="0">
                          <a:solidFill>
                            <a:srgbClr val="0000FF"/>
                          </a:solidFill>
                          <a:latin typeface="Garamond"/>
                          <a:ea typeface="Times New Roman"/>
                          <a:cs typeface="Calibri"/>
                          <a:hlinkClick r:id="rId7"/>
                        </a:rPr>
                        <a:t>Japan</a:t>
                      </a:r>
                      <a:r>
                        <a:rPr lang="en-US" sz="2000" b="1" kern="100">
                          <a:solidFill>
                            <a:srgbClr val="000000"/>
                          </a:solidFill>
                          <a:latin typeface="Garamond"/>
                          <a:ea typeface="Calibri"/>
                          <a:cs typeface="Calibri"/>
                        </a:rPr>
                        <a:t> </a:t>
                      </a:r>
                      <a:endParaRPr lang="en-US" sz="20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dirty="0">
                          <a:solidFill>
                            <a:srgbClr val="202122"/>
                          </a:solidFill>
                          <a:highlight>
                            <a:srgbClr val="FFFF00"/>
                          </a:highlight>
                          <a:latin typeface="Garamond"/>
                          <a:ea typeface="Times New Roman"/>
                          <a:cs typeface="Calibri"/>
                        </a:rPr>
                        <a:t>3.56%</a:t>
                      </a:r>
                      <a:r>
                        <a:rPr lang="en-US" sz="2000" b="1" kern="100" dirty="0">
                          <a:solidFill>
                            <a:srgbClr val="000000"/>
                          </a:solidFill>
                          <a:highlight>
                            <a:srgbClr val="FFFF00"/>
                          </a:highlight>
                          <a:latin typeface="Garamond"/>
                          <a:ea typeface="Calibri"/>
                          <a:cs typeface="Calibri"/>
                        </a:rPr>
                        <a:t> </a:t>
                      </a:r>
                      <a:endParaRPr lang="en-US" sz="20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a:solidFill>
                            <a:srgbClr val="202122"/>
                          </a:solidFill>
                          <a:latin typeface="Garamond"/>
                          <a:ea typeface="Times New Roman"/>
                          <a:cs typeface="Calibri"/>
                        </a:rPr>
                        <a:t>14.9%</a:t>
                      </a:r>
                      <a:r>
                        <a:rPr lang="en-US" sz="2000" b="1" kern="100">
                          <a:solidFill>
                            <a:srgbClr val="000000"/>
                          </a:solidFill>
                          <a:latin typeface="Garamond"/>
                          <a:ea typeface="Calibri"/>
                          <a:cs typeface="Calibri"/>
                        </a:rPr>
                        <a:t> </a:t>
                      </a:r>
                      <a:endParaRPr lang="en-US" sz="20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400" b="1" kern="0" dirty="0">
                          <a:solidFill>
                            <a:srgbClr val="FF0000"/>
                          </a:solidFill>
                          <a:latin typeface="Garamond"/>
                          <a:ea typeface="Times New Roman"/>
                          <a:cs typeface="Calibri"/>
                        </a:rPr>
                        <a:t>10.4</a:t>
                      </a:r>
                      <a:r>
                        <a:rPr lang="en-US" sz="2000" b="1" kern="100" dirty="0">
                          <a:solidFill>
                            <a:srgbClr val="000000"/>
                          </a:solidFill>
                          <a:latin typeface="Garamond"/>
                          <a:ea typeface="Calibri"/>
                          <a:cs typeface="Calibri"/>
                        </a:rPr>
                        <a:t> </a:t>
                      </a:r>
                      <a:endParaRPr lang="en-US" sz="20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dirty="0" smtClean="0">
                          <a:solidFill>
                            <a:srgbClr val="202122"/>
                          </a:solidFill>
                          <a:highlight>
                            <a:srgbClr val="00FF00"/>
                          </a:highlight>
                          <a:latin typeface="Garamond"/>
                          <a:ea typeface="Times New Roman"/>
                          <a:cs typeface="Calibri"/>
                        </a:rPr>
                        <a:t>2.84      -0.75</a:t>
                      </a:r>
                      <a:endParaRPr lang="en-US" sz="2000" kern="1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466">
                <a:tc>
                  <a:txBody>
                    <a:bodyPr/>
                    <a:lstStyle/>
                    <a:p>
                      <a:pPr>
                        <a:lnSpc>
                          <a:spcPct val="105000"/>
                        </a:lnSpc>
                        <a:spcAft>
                          <a:spcPts val="0"/>
                        </a:spcAft>
                      </a:pPr>
                      <a:r>
                        <a:rPr lang="en-US" sz="2000" b="1" u="sng" kern="0">
                          <a:solidFill>
                            <a:srgbClr val="0000FF"/>
                          </a:solidFill>
                          <a:latin typeface="Garamond"/>
                          <a:ea typeface="Times New Roman"/>
                          <a:cs typeface="Calibri"/>
                          <a:hlinkClick r:id="rId8"/>
                        </a:rPr>
                        <a:t>Iran</a:t>
                      </a:r>
                      <a:r>
                        <a:rPr lang="en-US" sz="2000" b="1" kern="100">
                          <a:solidFill>
                            <a:srgbClr val="000000"/>
                          </a:solidFill>
                          <a:latin typeface="Garamond"/>
                          <a:ea typeface="Calibri"/>
                          <a:cs typeface="Calibri"/>
                        </a:rPr>
                        <a:t> </a:t>
                      </a:r>
                      <a:endParaRPr lang="en-US" sz="20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dirty="0">
                          <a:solidFill>
                            <a:srgbClr val="202122"/>
                          </a:solidFill>
                          <a:highlight>
                            <a:srgbClr val="FFFF00"/>
                          </a:highlight>
                          <a:latin typeface="Garamond"/>
                          <a:ea typeface="Times New Roman"/>
                          <a:cs typeface="Calibri"/>
                        </a:rPr>
                        <a:t>1.81%</a:t>
                      </a:r>
                      <a:r>
                        <a:rPr lang="en-US" sz="2000" b="1" kern="100" dirty="0">
                          <a:solidFill>
                            <a:srgbClr val="000000"/>
                          </a:solidFill>
                          <a:highlight>
                            <a:srgbClr val="FFFF00"/>
                          </a:highlight>
                          <a:latin typeface="Garamond"/>
                          <a:ea typeface="Calibri"/>
                          <a:cs typeface="Calibri"/>
                        </a:rPr>
                        <a:t> </a:t>
                      </a:r>
                      <a:endParaRPr lang="en-US" sz="20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a:solidFill>
                            <a:srgbClr val="202122"/>
                          </a:solidFill>
                          <a:latin typeface="Garamond"/>
                          <a:ea typeface="Times New Roman"/>
                          <a:cs typeface="Calibri"/>
                        </a:rPr>
                        <a:t>224.7%</a:t>
                      </a:r>
                      <a:r>
                        <a:rPr lang="en-US" sz="2000" b="1" kern="100">
                          <a:solidFill>
                            <a:srgbClr val="000000"/>
                          </a:solidFill>
                          <a:latin typeface="Garamond"/>
                          <a:ea typeface="Calibri"/>
                          <a:cs typeface="Calibri"/>
                        </a:rPr>
                        <a:t> </a:t>
                      </a:r>
                      <a:endParaRPr lang="en-US" sz="20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a:solidFill>
                            <a:srgbClr val="202122"/>
                          </a:solidFill>
                          <a:latin typeface="Garamond"/>
                          <a:ea typeface="Times New Roman"/>
                          <a:cs typeface="Calibri"/>
                        </a:rPr>
                        <a:t>8.3</a:t>
                      </a:r>
                      <a:r>
                        <a:rPr lang="en-US" sz="2000" b="1" kern="100">
                          <a:solidFill>
                            <a:srgbClr val="000000"/>
                          </a:solidFill>
                          <a:latin typeface="Garamond"/>
                          <a:ea typeface="Calibri"/>
                          <a:cs typeface="Calibri"/>
                        </a:rPr>
                        <a:t> </a:t>
                      </a:r>
                      <a:endParaRPr lang="en-US" sz="20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dirty="0" smtClean="0">
                          <a:solidFill>
                            <a:srgbClr val="202122"/>
                          </a:solidFill>
                          <a:highlight>
                            <a:srgbClr val="00FFFF"/>
                          </a:highlight>
                          <a:latin typeface="Garamond"/>
                          <a:ea typeface="Times New Roman"/>
                          <a:cs typeface="Calibri"/>
                        </a:rPr>
                        <a:t>1.86     +0.05</a:t>
                      </a:r>
                      <a:endParaRPr lang="en-US" sz="2000" kern="1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466">
                <a:tc>
                  <a:txBody>
                    <a:bodyPr/>
                    <a:lstStyle/>
                    <a:p>
                      <a:pPr>
                        <a:lnSpc>
                          <a:spcPct val="105000"/>
                        </a:lnSpc>
                        <a:spcAft>
                          <a:spcPts val="0"/>
                        </a:spcAft>
                      </a:pPr>
                      <a:r>
                        <a:rPr lang="en-US" sz="2000" b="1" u="sng" kern="0">
                          <a:solidFill>
                            <a:srgbClr val="0000FF"/>
                          </a:solidFill>
                          <a:latin typeface="Garamond"/>
                          <a:ea typeface="Times New Roman"/>
                          <a:cs typeface="Calibri"/>
                          <a:hlinkClick r:id="rId9"/>
                        </a:rPr>
                        <a:t>Germany</a:t>
                      </a:r>
                      <a:r>
                        <a:rPr lang="en-US" sz="2000" b="1" kern="100">
                          <a:solidFill>
                            <a:srgbClr val="000000"/>
                          </a:solidFill>
                          <a:latin typeface="Garamond"/>
                          <a:ea typeface="Calibri"/>
                          <a:cs typeface="Calibri"/>
                        </a:rPr>
                        <a:t> </a:t>
                      </a:r>
                      <a:endParaRPr lang="en-US" sz="20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dirty="0">
                          <a:solidFill>
                            <a:srgbClr val="202122"/>
                          </a:solidFill>
                          <a:highlight>
                            <a:srgbClr val="FFFF00"/>
                          </a:highlight>
                          <a:latin typeface="Garamond"/>
                          <a:ea typeface="Times New Roman"/>
                          <a:cs typeface="Calibri"/>
                        </a:rPr>
                        <a:t>2.15%</a:t>
                      </a:r>
                      <a:r>
                        <a:rPr lang="en-US" sz="2000" b="1" kern="100" dirty="0">
                          <a:solidFill>
                            <a:srgbClr val="000000"/>
                          </a:solidFill>
                          <a:highlight>
                            <a:srgbClr val="FFFF00"/>
                          </a:highlight>
                          <a:latin typeface="Garamond"/>
                          <a:ea typeface="Calibri"/>
                          <a:cs typeface="Calibri"/>
                        </a:rPr>
                        <a:t> </a:t>
                      </a:r>
                      <a:endParaRPr lang="en-US" sz="20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a:solidFill>
                            <a:srgbClr val="202122"/>
                          </a:solidFill>
                          <a:latin typeface="Garamond"/>
                          <a:ea typeface="Times New Roman"/>
                          <a:cs typeface="Calibri"/>
                        </a:rPr>
                        <a:t>-21.8%</a:t>
                      </a:r>
                      <a:r>
                        <a:rPr lang="en-US" sz="2000" b="1" kern="100">
                          <a:solidFill>
                            <a:srgbClr val="000000"/>
                          </a:solidFill>
                          <a:latin typeface="Garamond"/>
                          <a:ea typeface="Calibri"/>
                          <a:cs typeface="Calibri"/>
                        </a:rPr>
                        <a:t> </a:t>
                      </a:r>
                      <a:endParaRPr lang="en-US" sz="20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a:solidFill>
                            <a:srgbClr val="202122"/>
                          </a:solidFill>
                          <a:latin typeface="Garamond"/>
                          <a:ea typeface="Times New Roman"/>
                          <a:cs typeface="Calibri"/>
                        </a:rPr>
                        <a:t>9.7</a:t>
                      </a:r>
                      <a:r>
                        <a:rPr lang="en-US" sz="2000" b="1" kern="100">
                          <a:solidFill>
                            <a:srgbClr val="000000"/>
                          </a:solidFill>
                          <a:latin typeface="Garamond"/>
                          <a:ea typeface="Calibri"/>
                          <a:cs typeface="Calibri"/>
                        </a:rPr>
                        <a:t> </a:t>
                      </a:r>
                      <a:endParaRPr lang="en-US" sz="20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dirty="0" smtClean="0">
                          <a:solidFill>
                            <a:srgbClr val="202122"/>
                          </a:solidFill>
                          <a:highlight>
                            <a:srgbClr val="00FF00"/>
                          </a:highlight>
                          <a:latin typeface="Garamond"/>
                          <a:ea typeface="Times New Roman"/>
                          <a:cs typeface="Calibri"/>
                        </a:rPr>
                        <a:t>1.79      -0.36</a:t>
                      </a:r>
                      <a:endParaRPr lang="en-US" sz="2000" kern="1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466">
                <a:tc>
                  <a:txBody>
                    <a:bodyPr/>
                    <a:lstStyle/>
                    <a:p>
                      <a:pPr>
                        <a:lnSpc>
                          <a:spcPct val="105000"/>
                        </a:lnSpc>
                        <a:spcAft>
                          <a:spcPts val="0"/>
                        </a:spcAft>
                      </a:pPr>
                      <a:r>
                        <a:rPr lang="en-US" sz="2000" b="1" u="sng" kern="0">
                          <a:solidFill>
                            <a:srgbClr val="0000FF"/>
                          </a:solidFill>
                          <a:latin typeface="Garamond"/>
                          <a:ea typeface="Times New Roman"/>
                          <a:cs typeface="Calibri"/>
                          <a:hlinkClick r:id="rId10"/>
                        </a:rPr>
                        <a:t>South Korea</a:t>
                      </a:r>
                      <a:r>
                        <a:rPr lang="en-US" sz="2000" b="1" kern="100">
                          <a:solidFill>
                            <a:srgbClr val="000000"/>
                          </a:solidFill>
                          <a:latin typeface="Garamond"/>
                          <a:ea typeface="Calibri"/>
                          <a:cs typeface="Calibri"/>
                        </a:rPr>
                        <a:t> </a:t>
                      </a:r>
                      <a:endParaRPr lang="en-US" sz="20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dirty="0">
                          <a:solidFill>
                            <a:srgbClr val="202122"/>
                          </a:solidFill>
                          <a:highlight>
                            <a:srgbClr val="FFFF00"/>
                          </a:highlight>
                          <a:latin typeface="Garamond"/>
                          <a:ea typeface="Times New Roman"/>
                          <a:cs typeface="Calibri"/>
                        </a:rPr>
                        <a:t>1.82%</a:t>
                      </a:r>
                      <a:r>
                        <a:rPr lang="en-US" sz="2000" b="1" kern="100" dirty="0">
                          <a:solidFill>
                            <a:srgbClr val="000000"/>
                          </a:solidFill>
                          <a:highlight>
                            <a:srgbClr val="FFFF00"/>
                          </a:highlight>
                          <a:latin typeface="Garamond"/>
                          <a:ea typeface="Calibri"/>
                          <a:cs typeface="Calibri"/>
                        </a:rPr>
                        <a:t> </a:t>
                      </a:r>
                      <a:endParaRPr lang="en-US" sz="20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dirty="0">
                          <a:solidFill>
                            <a:srgbClr val="202122"/>
                          </a:solidFill>
                          <a:latin typeface="Garamond"/>
                          <a:ea typeface="Times New Roman"/>
                          <a:cs typeface="Calibri"/>
                        </a:rPr>
                        <a:t>149.3%</a:t>
                      </a:r>
                      <a:r>
                        <a:rPr lang="en-US" sz="2000" b="1" kern="100" dirty="0">
                          <a:solidFill>
                            <a:srgbClr val="000000"/>
                          </a:solidFill>
                          <a:latin typeface="Garamond"/>
                          <a:ea typeface="Calibri"/>
                          <a:cs typeface="Calibri"/>
                        </a:rPr>
                        <a:t> </a:t>
                      </a:r>
                      <a:endParaRPr lang="en-US" sz="20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400" b="1" kern="0" dirty="0">
                          <a:solidFill>
                            <a:srgbClr val="FF0000"/>
                          </a:solidFill>
                          <a:latin typeface="Garamond"/>
                          <a:ea typeface="Times New Roman"/>
                          <a:cs typeface="Calibri"/>
                        </a:rPr>
                        <a:t>13.2</a:t>
                      </a:r>
                      <a:r>
                        <a:rPr lang="en-US" sz="2400" b="1" kern="100" dirty="0">
                          <a:solidFill>
                            <a:srgbClr val="FF0000"/>
                          </a:solidFill>
                          <a:latin typeface="Garamond"/>
                          <a:ea typeface="Calibri"/>
                          <a:cs typeface="Calibri"/>
                        </a:rPr>
                        <a:t> </a:t>
                      </a:r>
                      <a:endParaRPr lang="en-US" sz="2400" kern="100" dirty="0">
                        <a:solidFill>
                          <a:srgbClr val="FF0000"/>
                        </a:solidFill>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dirty="0" smtClean="0">
                          <a:solidFill>
                            <a:srgbClr val="202122"/>
                          </a:solidFill>
                          <a:highlight>
                            <a:srgbClr val="00FF00"/>
                          </a:highlight>
                          <a:latin typeface="Garamond"/>
                          <a:ea typeface="Times New Roman"/>
                          <a:cs typeface="Calibri"/>
                        </a:rPr>
                        <a:t>1.62      -0.02</a:t>
                      </a:r>
                      <a:endParaRPr lang="en-US" sz="2000" kern="1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466">
                <a:tc>
                  <a:txBody>
                    <a:bodyPr/>
                    <a:lstStyle/>
                    <a:p>
                      <a:pPr>
                        <a:lnSpc>
                          <a:spcPct val="105000"/>
                        </a:lnSpc>
                        <a:spcAft>
                          <a:spcPts val="0"/>
                        </a:spcAft>
                      </a:pPr>
                      <a:r>
                        <a:rPr lang="en-US" sz="2000" b="1" u="sng" kern="0">
                          <a:solidFill>
                            <a:srgbClr val="0000FF"/>
                          </a:solidFill>
                          <a:latin typeface="Garamond"/>
                          <a:ea typeface="Times New Roman"/>
                          <a:cs typeface="Calibri"/>
                          <a:hlinkClick r:id="rId11"/>
                        </a:rPr>
                        <a:t>Indonesia</a:t>
                      </a:r>
                      <a:r>
                        <a:rPr lang="en-US" sz="2000" b="1" kern="100">
                          <a:solidFill>
                            <a:srgbClr val="000000"/>
                          </a:solidFill>
                          <a:latin typeface="Garamond"/>
                          <a:ea typeface="Calibri"/>
                          <a:cs typeface="Calibri"/>
                        </a:rPr>
                        <a:t> </a:t>
                      </a:r>
                      <a:endParaRPr lang="en-US" sz="20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a:solidFill>
                            <a:srgbClr val="202122"/>
                          </a:solidFill>
                          <a:highlight>
                            <a:srgbClr val="FFFF00"/>
                          </a:highlight>
                          <a:latin typeface="Garamond"/>
                          <a:ea typeface="Times New Roman"/>
                          <a:cs typeface="Calibri"/>
                        </a:rPr>
                        <a:t>1.38%</a:t>
                      </a:r>
                      <a:r>
                        <a:rPr lang="en-US" sz="2000" b="1" kern="100">
                          <a:solidFill>
                            <a:srgbClr val="000000"/>
                          </a:solidFill>
                          <a:highlight>
                            <a:srgbClr val="FFFF00"/>
                          </a:highlight>
                          <a:latin typeface="Garamond"/>
                          <a:ea typeface="Calibri"/>
                          <a:cs typeface="Calibri"/>
                        </a:rPr>
                        <a:t> </a:t>
                      </a:r>
                      <a:endParaRPr lang="en-US" sz="20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dirty="0">
                          <a:solidFill>
                            <a:srgbClr val="202122"/>
                          </a:solidFill>
                          <a:latin typeface="Garamond"/>
                          <a:ea typeface="Times New Roman"/>
                          <a:cs typeface="Calibri"/>
                        </a:rPr>
                        <a:t>215.6%</a:t>
                      </a:r>
                      <a:r>
                        <a:rPr lang="en-US" sz="2000" b="1" kern="100" dirty="0">
                          <a:solidFill>
                            <a:srgbClr val="000000"/>
                          </a:solidFill>
                          <a:latin typeface="Garamond"/>
                          <a:ea typeface="Calibri"/>
                          <a:cs typeface="Calibri"/>
                        </a:rPr>
                        <a:t> </a:t>
                      </a:r>
                      <a:endParaRPr lang="en-US" sz="20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dirty="0">
                          <a:solidFill>
                            <a:srgbClr val="202122"/>
                          </a:solidFill>
                          <a:latin typeface="Garamond"/>
                          <a:ea typeface="Times New Roman"/>
                          <a:cs typeface="Calibri"/>
                        </a:rPr>
                        <a:t>1.9</a:t>
                      </a:r>
                      <a:r>
                        <a:rPr lang="en-US" sz="2000" b="1" kern="100" dirty="0">
                          <a:solidFill>
                            <a:srgbClr val="000000"/>
                          </a:solidFill>
                          <a:latin typeface="Garamond"/>
                          <a:ea typeface="Calibri"/>
                          <a:cs typeface="Calibri"/>
                        </a:rPr>
                        <a:t> </a:t>
                      </a:r>
                      <a:endParaRPr lang="en-US" sz="20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dirty="0" smtClean="0">
                          <a:solidFill>
                            <a:srgbClr val="202122"/>
                          </a:solidFill>
                          <a:highlight>
                            <a:srgbClr val="00FFFF"/>
                          </a:highlight>
                          <a:latin typeface="Garamond"/>
                          <a:ea typeface="Times New Roman"/>
                          <a:cs typeface="Calibri"/>
                        </a:rPr>
                        <a:t>1.96     +0.58</a:t>
                      </a:r>
                      <a:endParaRPr lang="en-US" sz="2000" kern="1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466">
                <a:tc>
                  <a:txBody>
                    <a:bodyPr/>
                    <a:lstStyle/>
                    <a:p>
                      <a:pPr>
                        <a:lnSpc>
                          <a:spcPct val="106000"/>
                        </a:lnSpc>
                        <a:spcAft>
                          <a:spcPts val="0"/>
                        </a:spcAft>
                      </a:pPr>
                      <a:r>
                        <a:rPr lang="en-US" sz="2000" b="1" i="1" kern="0" dirty="0">
                          <a:solidFill>
                            <a:srgbClr val="202122"/>
                          </a:solidFill>
                          <a:latin typeface="Garamond" pitchFamily="18" charset="0"/>
                          <a:ea typeface="Times New Roman"/>
                          <a:cs typeface="Calibri"/>
                        </a:rPr>
                        <a:t>World</a:t>
                      </a:r>
                      <a:r>
                        <a:rPr lang="en-US" sz="2000" b="1" kern="100" dirty="0">
                          <a:solidFill>
                            <a:srgbClr val="000000"/>
                          </a:solidFill>
                          <a:latin typeface="Garamond" pitchFamily="18" charset="0"/>
                          <a:ea typeface="Calibri"/>
                          <a:cs typeface="Calibri"/>
                        </a:rPr>
                        <a:t> </a:t>
                      </a:r>
                      <a:endParaRPr lang="en-US" sz="2000" b="1" kern="100" dirty="0">
                        <a:latin typeface="Garamon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US" sz="2000" b="1" kern="0" dirty="0" smtClean="0">
                          <a:solidFill>
                            <a:srgbClr val="202122"/>
                          </a:solidFill>
                          <a:latin typeface="Garamond" pitchFamily="18" charset="0"/>
                          <a:ea typeface="Times New Roman"/>
                          <a:cs typeface="Calibri"/>
                        </a:rPr>
                        <a:t>100.00%</a:t>
                      </a:r>
                      <a:endParaRPr lang="en-US" sz="2000" b="1" kern="100" dirty="0">
                        <a:latin typeface="Garamon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US" sz="2000" b="1" kern="0" dirty="0">
                          <a:solidFill>
                            <a:srgbClr val="202122"/>
                          </a:solidFill>
                          <a:latin typeface="Garamond" pitchFamily="18" charset="0"/>
                          <a:ea typeface="Times New Roman"/>
                          <a:cs typeface="Calibri"/>
                        </a:rPr>
                        <a:t>63.5%</a:t>
                      </a:r>
                      <a:r>
                        <a:rPr lang="en-US" sz="2000" b="1" kern="100" dirty="0">
                          <a:solidFill>
                            <a:srgbClr val="000000"/>
                          </a:solidFill>
                          <a:latin typeface="Garamond" pitchFamily="18" charset="0"/>
                          <a:ea typeface="Calibri"/>
                          <a:cs typeface="Calibri"/>
                        </a:rPr>
                        <a:t> </a:t>
                      </a:r>
                      <a:endParaRPr lang="en-US" sz="2000" b="1" kern="100" dirty="0">
                        <a:latin typeface="Garamon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800" b="1" kern="0" dirty="0" smtClean="0">
                          <a:solidFill>
                            <a:srgbClr val="202122"/>
                          </a:solidFill>
                          <a:latin typeface="Garamond" pitchFamily="18" charset="0"/>
                          <a:ea typeface="Times New Roman"/>
                          <a:cs typeface="Calibri"/>
                        </a:rPr>
                        <a:t>4.9</a:t>
                      </a:r>
                      <a:endParaRPr lang="en-US"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US" sz="2000" b="1" kern="100" dirty="0" smtClean="0">
                          <a:solidFill>
                            <a:srgbClr val="000000"/>
                          </a:solidFill>
                          <a:latin typeface="Garamond" pitchFamily="18" charset="0"/>
                          <a:ea typeface="Calibri"/>
                          <a:cs typeface="Calibri"/>
                        </a:rPr>
                        <a:t>1.04%</a:t>
                      </a:r>
                      <a:endParaRPr lang="en-US" sz="2000" b="1" kern="100" dirty="0">
                        <a:latin typeface="Garamon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hlinkClick r:id="rId2"/>
              </a:rPr>
              <a:t>The Active Travel (Wales) Act 2013</a:t>
            </a:r>
            <a:endParaRPr lang="en-US" dirty="0"/>
          </a:p>
        </p:txBody>
      </p:sp>
      <p:sp>
        <p:nvSpPr>
          <p:cNvPr id="3" name="Content Placeholder 2"/>
          <p:cNvSpPr>
            <a:spLocks noGrp="1"/>
          </p:cNvSpPr>
          <p:nvPr>
            <p:ph idx="1"/>
          </p:nvPr>
        </p:nvSpPr>
        <p:spPr/>
        <p:txBody>
          <a:bodyPr>
            <a:normAutofit fontScale="92500" lnSpcReduction="20000"/>
          </a:bodyPr>
          <a:lstStyle/>
          <a:p>
            <a:r>
              <a:rPr lang="en-GB" u="sng" dirty="0" smtClean="0">
                <a:hlinkClick r:id="rId2"/>
              </a:rPr>
              <a:t>The Active Travel (Wales) Act 2013 is an </a:t>
            </a:r>
            <a:r>
              <a:rPr lang="en-GB" b="1" dirty="0" smtClean="0">
                <a:hlinkClick r:id="rId2"/>
              </a:rPr>
              <a:t>Act of the National Assembly for Wales that requires local authorities to continuously improve facilities and routes for pedestrians and cyclists</a:t>
            </a:r>
            <a:r>
              <a:rPr lang="en-GB" dirty="0" smtClean="0"/>
              <a:t>. </a:t>
            </a:r>
            <a:r>
              <a:rPr lang="en-GB" u="sng" dirty="0" smtClean="0">
                <a:hlinkClick r:id="rId3"/>
              </a:rPr>
              <a:t>The Act aims to make it easier for people to walk and cycle in Wales, specifically to promote walking and cycling as viable modes of transport for everyday journeys such as to the shops, work or college</a:t>
            </a:r>
            <a:r>
              <a:rPr lang="en-GB" u="sng" baseline="30000" dirty="0" smtClean="0">
                <a:hlinkClick r:id="rId4"/>
              </a:rPr>
              <a:t>3</a:t>
            </a:r>
            <a:r>
              <a:rPr lang="en-GB" dirty="0" smtClean="0"/>
              <a:t>. </a:t>
            </a:r>
            <a:r>
              <a:rPr lang="en-GB" u="sng" dirty="0" smtClean="0">
                <a:hlinkClick r:id="rId5"/>
              </a:rPr>
              <a:t>The Act places a legal duty upon local authorities in Wales to map, plan for and promote active travel journeys</a:t>
            </a:r>
            <a:endParaRPr lang="en-US" dirty="0" smtClean="0"/>
          </a:p>
          <a:p>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rmAutofit fontScale="90000"/>
          </a:bodyPr>
          <a:lstStyle/>
          <a:p>
            <a:r>
              <a:rPr lang="en-US" dirty="0" smtClean="0"/>
              <a:t>GLOBAL CO2 PRODUCTION</a:t>
            </a:r>
            <a:endParaRPr lang="en-US" dirty="0"/>
          </a:p>
        </p:txBody>
      </p:sp>
      <p:sp>
        <p:nvSpPr>
          <p:cNvPr id="3" name="Content Placeholder 2"/>
          <p:cNvSpPr>
            <a:spLocks noGrp="1"/>
          </p:cNvSpPr>
          <p:nvPr>
            <p:ph idx="1"/>
          </p:nvPr>
        </p:nvSpPr>
        <p:spPr>
          <a:xfrm>
            <a:off x="457200" y="928670"/>
            <a:ext cx="8229600" cy="5786478"/>
          </a:xfrm>
        </p:spPr>
        <p:txBody>
          <a:bodyPr>
            <a:normAutofit fontScale="77500" lnSpcReduction="20000"/>
          </a:bodyPr>
          <a:lstStyle/>
          <a:p>
            <a:pPr lvl="0"/>
            <a:r>
              <a:rPr lang="en-GB" dirty="0" smtClean="0"/>
              <a:t>The </a:t>
            </a:r>
            <a:r>
              <a:rPr lang="en-GB" dirty="0" smtClean="0">
                <a:hlinkClick r:id="rId2"/>
              </a:rPr>
              <a:t>International Energy Agency</a:t>
            </a:r>
            <a:r>
              <a:rPr lang="en-GB" dirty="0" smtClean="0"/>
              <a:t> (IEA) has made the following predictions regarding CO</a:t>
            </a:r>
            <a:r>
              <a:rPr lang="en-GB" baseline="-25000" dirty="0" smtClean="0"/>
              <a:t>2 </a:t>
            </a:r>
            <a:r>
              <a:rPr lang="en-GB" dirty="0" smtClean="0"/>
              <a:t>production: Global fossil fuel use peaking in 2025, two years earlier than expected last year.</a:t>
            </a:r>
          </a:p>
          <a:p>
            <a:pPr lvl="0"/>
            <a:r>
              <a:rPr lang="en-GB" dirty="0" smtClean="0"/>
              <a:t>For the first time, coal, oil and gas each peaking before 2030 under current policies.</a:t>
            </a:r>
          </a:p>
          <a:p>
            <a:pPr lvl="0"/>
            <a:r>
              <a:rPr lang="en-GB" dirty="0" smtClean="0"/>
              <a:t>Fossil fuel peaks being driven by the “unstoppable” growth of low-carbon technologies.</a:t>
            </a:r>
          </a:p>
          <a:p>
            <a:pPr lvl="0"/>
            <a:r>
              <a:rPr lang="en-GB" dirty="0" smtClean="0"/>
              <a:t>The IEA boosting its outlook for global solar capacity in 2050 by 69% since last year.</a:t>
            </a:r>
          </a:p>
          <a:p>
            <a:pPr lvl="0"/>
            <a:r>
              <a:rPr lang="en-GB" dirty="0" smtClean="0"/>
              <a:t>The IEA expecting 20% more electric vehicles on the road in 2030 than it did last year.</a:t>
            </a:r>
          </a:p>
          <a:p>
            <a:pPr lvl="0"/>
            <a:r>
              <a:rPr lang="en-GB" dirty="0" smtClean="0"/>
              <a:t>A key focus on slowing economic growth and faster low-carbon uptake in China, where fossil fuel demand is now expected to peak in 2024.</a:t>
            </a:r>
          </a:p>
          <a:p>
            <a:r>
              <a:rPr lang="en-GB" dirty="0" smtClean="0"/>
              <a:t>Yet climate policies remain far from sufficient to limit warming to 1.5C, the IEA warns.</a:t>
            </a:r>
          </a:p>
          <a:p>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Transport use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Latest </a:t>
            </a:r>
            <a:r>
              <a:rPr lang="en-US" dirty="0" smtClean="0">
                <a:hlinkClick r:id="rId2"/>
              </a:rPr>
              <a:t>vehicle licensing statistics</a:t>
            </a:r>
            <a:r>
              <a:rPr lang="en-US" dirty="0" smtClean="0"/>
              <a:t> for 2021 show a movement away from petrol and diesel vehicles to the adoption of plug-in and plug-in hybrid vehicles. Compared with 2020, the number of new vehicle registrations by fuel type were:</a:t>
            </a:r>
          </a:p>
          <a:p>
            <a:pPr lvl="0"/>
            <a:r>
              <a:rPr lang="en-US" dirty="0" smtClean="0"/>
              <a:t>petrol and diesel both fell by 8%</a:t>
            </a:r>
          </a:p>
          <a:p>
            <a:pPr lvl="0"/>
            <a:r>
              <a:rPr lang="en-US" dirty="0" smtClean="0"/>
              <a:t>hybrid electric increased by 57%</a:t>
            </a:r>
          </a:p>
          <a:p>
            <a:pPr lvl="0"/>
            <a:r>
              <a:rPr lang="en-US" dirty="0" smtClean="0"/>
              <a:t>plug-in hybrid electric increased by 70%</a:t>
            </a:r>
          </a:p>
          <a:p>
            <a:pPr lvl="0"/>
            <a:r>
              <a:rPr lang="en-US" dirty="0" smtClean="0"/>
              <a:t>battery electric increased by 80%</a:t>
            </a:r>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Transport use</a:t>
            </a:r>
            <a:endParaRPr lang="en-US" dirty="0"/>
          </a:p>
        </p:txBody>
      </p:sp>
      <p:sp>
        <p:nvSpPr>
          <p:cNvPr id="3" name="Content Placeholder 2"/>
          <p:cNvSpPr>
            <a:spLocks noGrp="1"/>
          </p:cNvSpPr>
          <p:nvPr>
            <p:ph idx="1"/>
          </p:nvPr>
        </p:nvSpPr>
        <p:spPr/>
        <p:txBody>
          <a:bodyPr>
            <a:normAutofit lnSpcReduction="10000"/>
          </a:bodyPr>
          <a:lstStyle/>
          <a:p>
            <a:r>
              <a:rPr lang="en-US" dirty="0" smtClean="0"/>
              <a:t>However, in 2021, new registrations of vehicles by fuel type were:</a:t>
            </a:r>
          </a:p>
          <a:p>
            <a:pPr lvl="0"/>
            <a:r>
              <a:rPr lang="en-US" dirty="0" smtClean="0"/>
              <a:t>petrol: 47%</a:t>
            </a:r>
          </a:p>
          <a:p>
            <a:pPr lvl="0"/>
            <a:r>
              <a:rPr lang="en-US" dirty="0" smtClean="0"/>
              <a:t>diesel: 26%</a:t>
            </a:r>
          </a:p>
          <a:p>
            <a:pPr lvl="0"/>
            <a:r>
              <a:rPr lang="en-US" dirty="0" smtClean="0"/>
              <a:t>hybrid electric: 12%</a:t>
            </a:r>
          </a:p>
          <a:p>
            <a:pPr lvl="0"/>
            <a:r>
              <a:rPr lang="en-US" dirty="0" smtClean="0"/>
              <a:t>battery electric: 9%</a:t>
            </a:r>
          </a:p>
          <a:p>
            <a:pPr lvl="0"/>
            <a:r>
              <a:rPr lang="en-US" dirty="0" smtClean="0"/>
              <a:t>plug-in hybrid electric: 5%</a:t>
            </a:r>
          </a:p>
          <a:p>
            <a:r>
              <a:rPr lang="en-GB" b="1" i="1" dirty="0" smtClean="0"/>
              <a:t>2015 to 2021, UK</a:t>
            </a:r>
            <a:endParaRPr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4000" b="1" dirty="0" smtClean="0"/>
              <a:t>Domestic and international CO2 emissions from transport</a:t>
            </a:r>
            <a:r>
              <a:rPr lang="en-US" b="1" dirty="0" smtClean="0"/>
              <a:t/>
            </a:r>
            <a:br>
              <a:rPr lang="en-US" b="1" dirty="0" smtClean="0"/>
            </a:br>
            <a:endParaRPr lang="en-US" dirty="0"/>
          </a:p>
        </p:txBody>
      </p:sp>
      <p:sp>
        <p:nvSpPr>
          <p:cNvPr id="3" name="Content Placeholder 2"/>
          <p:cNvSpPr>
            <a:spLocks noGrp="1"/>
          </p:cNvSpPr>
          <p:nvPr>
            <p:ph idx="1"/>
          </p:nvPr>
        </p:nvSpPr>
        <p:spPr/>
        <p:txBody>
          <a:bodyPr>
            <a:noAutofit/>
          </a:bodyPr>
          <a:lstStyle/>
          <a:p>
            <a:r>
              <a:rPr lang="en-US" dirty="0" smtClean="0"/>
              <a:t>The latest </a:t>
            </a:r>
            <a:r>
              <a:rPr lang="en-US" dirty="0" err="1" smtClean="0"/>
              <a:t>DfT</a:t>
            </a:r>
            <a:r>
              <a:rPr lang="en-US" dirty="0" smtClean="0"/>
              <a:t> Transport and Environment statistics provide the following measure of CO2 emissions: from all modes of UK transport, both domestic and international</a:t>
            </a:r>
          </a:p>
          <a:p>
            <a:r>
              <a:rPr lang="en-US" dirty="0" smtClean="0"/>
              <a:t>Overall emissions (domestic and international) from transport rose by 10% between 1990 and 2019, but fell by 21% between 2019 and 2020. This period coincides with </a:t>
            </a:r>
            <a:r>
              <a:rPr lang="en-US" dirty="0" err="1" smtClean="0"/>
              <a:t>coronavirus</a:t>
            </a:r>
            <a:r>
              <a:rPr lang="en-US" dirty="0" smtClean="0"/>
              <a:t> restrictions, which will have seriously affected transport usage.</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b="1" dirty="0" smtClean="0"/>
              <a:t>Domestic and international CO2 emissions from transport</a:t>
            </a:r>
            <a:endParaRPr lang="en-US" sz="3600" dirty="0"/>
          </a:p>
        </p:txBody>
      </p:sp>
      <p:sp>
        <p:nvSpPr>
          <p:cNvPr id="3" name="Content Placeholder 2"/>
          <p:cNvSpPr>
            <a:spLocks noGrp="1"/>
          </p:cNvSpPr>
          <p:nvPr>
            <p:ph idx="1"/>
          </p:nvPr>
        </p:nvSpPr>
        <p:spPr/>
        <p:txBody>
          <a:bodyPr/>
          <a:lstStyle/>
          <a:p>
            <a:r>
              <a:rPr lang="en-US" dirty="0" smtClean="0"/>
              <a:t>Domestic sources (including road, rail, domestic aviation, and domestic shipping) accounted for 83% of all transport emissions in 2020, with international aviation and shipping accounting for the remaining 17%. </a:t>
            </a:r>
          </a:p>
          <a:p>
            <a:r>
              <a:rPr lang="en-US" dirty="0" smtClean="0"/>
              <a:t>Over half (52%) of all domestic transport emissions came from cars</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5786" y="142852"/>
            <a:ext cx="7643865" cy="523220"/>
          </a:xfrm>
          <a:prstGeom prst="rect">
            <a:avLst/>
          </a:prstGeom>
        </p:spPr>
        <p:txBody>
          <a:bodyPr wrap="square">
            <a:spAutoFit/>
          </a:bodyPr>
          <a:lstStyle/>
          <a:p>
            <a:pPr lvl="0" algn="ctr" fontAlgn="base">
              <a:spcBef>
                <a:spcPct val="0"/>
              </a:spcBef>
              <a:spcAft>
                <a:spcPct val="0"/>
              </a:spcAft>
            </a:pPr>
            <a:r>
              <a:rPr lang="en-GB" sz="2800" b="1" dirty="0" smtClean="0">
                <a:latin typeface="Garamond" pitchFamily="18" charset="0"/>
                <a:ea typeface="Calibri" pitchFamily="34" charset="0"/>
                <a:cs typeface="Times New Roman" pitchFamily="18" charset="0"/>
              </a:rPr>
              <a:t>Fossil </a:t>
            </a:r>
            <a:r>
              <a:rPr lang="en-GB" sz="2800" b="1" dirty="0" smtClean="0">
                <a:latin typeface="Garamond" pitchFamily="18" charset="0"/>
              </a:rPr>
              <a:t>CO</a:t>
            </a:r>
            <a:r>
              <a:rPr lang="en-GB" sz="2800" b="1" baseline="-25000" dirty="0" smtClean="0">
                <a:latin typeface="Garamond" pitchFamily="18" charset="0"/>
              </a:rPr>
              <a:t>2</a:t>
            </a:r>
            <a:r>
              <a:rPr lang="en-GB" sz="2800" b="1" dirty="0" smtClean="0">
                <a:latin typeface="Garamond" pitchFamily="18" charset="0"/>
                <a:ea typeface="Calibri" pitchFamily="34" charset="0"/>
                <a:cs typeface="Times New Roman" pitchFamily="18" charset="0"/>
              </a:rPr>
              <a:t> Emissions by Country/Region</a:t>
            </a:r>
            <a:endParaRPr lang="en-GB" sz="2800" dirty="0" smtClean="0">
              <a:latin typeface="Garamond" pitchFamily="18" charset="0"/>
              <a:cs typeface="Arial" pitchFamily="34" charset="0"/>
            </a:endParaRPr>
          </a:p>
        </p:txBody>
      </p:sp>
      <p:graphicFrame>
        <p:nvGraphicFramePr>
          <p:cNvPr id="3" name="Table 2"/>
          <p:cNvGraphicFramePr>
            <a:graphicFrameLocks noGrp="1"/>
          </p:cNvGraphicFramePr>
          <p:nvPr/>
        </p:nvGraphicFramePr>
        <p:xfrm>
          <a:off x="928662" y="714356"/>
          <a:ext cx="7215238" cy="5631942"/>
        </p:xfrm>
        <a:graphic>
          <a:graphicData uri="http://schemas.openxmlformats.org/drawingml/2006/table">
            <a:tbl>
              <a:tblPr/>
              <a:tblGrid>
                <a:gridCol w="1368728"/>
                <a:gridCol w="1131602"/>
                <a:gridCol w="1000132"/>
                <a:gridCol w="1928826"/>
                <a:gridCol w="1785950"/>
              </a:tblGrid>
              <a:tr h="1285884">
                <a:tc>
                  <a:txBody>
                    <a:bodyPr/>
                    <a:lstStyle/>
                    <a:p>
                      <a:pPr>
                        <a:lnSpc>
                          <a:spcPct val="105000"/>
                        </a:lnSpc>
                        <a:spcAft>
                          <a:spcPts val="0"/>
                        </a:spcAft>
                      </a:pPr>
                      <a:r>
                        <a:rPr lang="en-US" sz="2000" b="1" kern="0" dirty="0">
                          <a:solidFill>
                            <a:srgbClr val="202122"/>
                          </a:solidFill>
                          <a:latin typeface="Garamond"/>
                          <a:ea typeface="Times New Roman"/>
                          <a:cs typeface="Calibri"/>
                        </a:rPr>
                        <a:t>Country</a:t>
                      </a:r>
                      <a:r>
                        <a:rPr lang="en-US" sz="2000" kern="100" dirty="0">
                          <a:solidFill>
                            <a:srgbClr val="000000"/>
                          </a:solidFill>
                          <a:latin typeface="Garamond"/>
                          <a:ea typeface="Calibri"/>
                          <a:cs typeface="Calibri"/>
                        </a:rPr>
                        <a:t> </a:t>
                      </a:r>
                      <a:endParaRPr lang="en-US" sz="20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dirty="0">
                          <a:solidFill>
                            <a:srgbClr val="202122"/>
                          </a:solidFill>
                          <a:latin typeface="Garamond"/>
                          <a:ea typeface="Times New Roman"/>
                          <a:cs typeface="Calibri"/>
                        </a:rPr>
                        <a:t>2017</a:t>
                      </a:r>
                      <a:br>
                        <a:rPr lang="en-US" sz="2000" b="1" kern="0" dirty="0">
                          <a:solidFill>
                            <a:srgbClr val="202122"/>
                          </a:solidFill>
                          <a:latin typeface="Garamond"/>
                          <a:ea typeface="Times New Roman"/>
                          <a:cs typeface="Calibri"/>
                        </a:rPr>
                      </a:br>
                      <a:r>
                        <a:rPr lang="en-US" sz="2000" b="1" kern="0" dirty="0">
                          <a:solidFill>
                            <a:srgbClr val="202122"/>
                          </a:solidFill>
                          <a:latin typeface="Garamond"/>
                          <a:ea typeface="Times New Roman"/>
                          <a:cs typeface="Calibri"/>
                        </a:rPr>
                        <a:t>(% of world)</a:t>
                      </a:r>
                      <a:r>
                        <a:rPr lang="en-US" sz="2000" kern="100" dirty="0">
                          <a:solidFill>
                            <a:srgbClr val="000000"/>
                          </a:solidFill>
                          <a:latin typeface="Garamond"/>
                          <a:ea typeface="Calibri"/>
                          <a:cs typeface="Calibri"/>
                        </a:rPr>
                        <a:t> </a:t>
                      </a:r>
                      <a:endParaRPr lang="en-US" sz="20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dirty="0">
                          <a:solidFill>
                            <a:srgbClr val="202122"/>
                          </a:solidFill>
                          <a:latin typeface="Garamond"/>
                          <a:ea typeface="Times New Roman"/>
                          <a:cs typeface="Calibri"/>
                        </a:rPr>
                        <a:t>2017 </a:t>
                      </a:r>
                      <a:r>
                        <a:rPr lang="en-US" sz="2000" b="1" kern="0" dirty="0" err="1">
                          <a:solidFill>
                            <a:srgbClr val="202122"/>
                          </a:solidFill>
                          <a:latin typeface="Garamond"/>
                          <a:ea typeface="Times New Roman"/>
                          <a:cs typeface="Calibri"/>
                        </a:rPr>
                        <a:t>vs</a:t>
                      </a:r>
                      <a:r>
                        <a:rPr lang="en-US" sz="2000" b="1" kern="0" dirty="0">
                          <a:solidFill>
                            <a:srgbClr val="202122"/>
                          </a:solidFill>
                          <a:latin typeface="Garamond"/>
                          <a:ea typeface="Times New Roman"/>
                          <a:cs typeface="Calibri"/>
                        </a:rPr>
                        <a:t> 1990:</a:t>
                      </a:r>
                      <a:br>
                        <a:rPr lang="en-US" sz="2000" b="1" kern="0" dirty="0">
                          <a:solidFill>
                            <a:srgbClr val="202122"/>
                          </a:solidFill>
                          <a:latin typeface="Garamond"/>
                          <a:ea typeface="Times New Roman"/>
                          <a:cs typeface="Calibri"/>
                        </a:rPr>
                      </a:br>
                      <a:r>
                        <a:rPr lang="en-US" sz="2000" b="1" kern="0" dirty="0">
                          <a:solidFill>
                            <a:srgbClr val="202122"/>
                          </a:solidFill>
                          <a:latin typeface="Garamond"/>
                          <a:ea typeface="Times New Roman"/>
                          <a:cs typeface="Calibri"/>
                        </a:rPr>
                        <a:t>change (%)</a:t>
                      </a:r>
                      <a:r>
                        <a:rPr lang="en-US" sz="2000" kern="100" dirty="0">
                          <a:solidFill>
                            <a:srgbClr val="000000"/>
                          </a:solidFill>
                          <a:latin typeface="Garamond"/>
                          <a:ea typeface="Calibri"/>
                          <a:cs typeface="Calibri"/>
                        </a:rPr>
                        <a:t> </a:t>
                      </a:r>
                      <a:endParaRPr lang="en-US" sz="20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dirty="0">
                          <a:solidFill>
                            <a:srgbClr val="202122"/>
                          </a:solidFill>
                          <a:latin typeface="Garamond"/>
                          <a:ea typeface="Times New Roman"/>
                          <a:cs typeface="Calibri"/>
                        </a:rPr>
                        <a:t>Per capita</a:t>
                      </a:r>
                      <a:br>
                        <a:rPr lang="en-US" sz="2000" b="1" kern="0" dirty="0">
                          <a:solidFill>
                            <a:srgbClr val="202122"/>
                          </a:solidFill>
                          <a:latin typeface="Garamond"/>
                          <a:ea typeface="Times New Roman"/>
                          <a:cs typeface="Calibri"/>
                        </a:rPr>
                      </a:br>
                      <a:r>
                        <a:rPr lang="en-US" sz="2000" b="1" kern="0" dirty="0">
                          <a:solidFill>
                            <a:srgbClr val="202122"/>
                          </a:solidFill>
                          <a:latin typeface="Garamond"/>
                          <a:ea typeface="Times New Roman"/>
                          <a:cs typeface="Calibri"/>
                        </a:rPr>
                        <a:t>(t CO</a:t>
                      </a:r>
                      <a:r>
                        <a:rPr lang="en-US" sz="2000" b="1" kern="0" baseline="-25000" dirty="0">
                          <a:solidFill>
                            <a:srgbClr val="202122"/>
                          </a:solidFill>
                          <a:latin typeface="Garamond"/>
                          <a:ea typeface="Times New Roman"/>
                          <a:cs typeface="Calibri"/>
                        </a:rPr>
                        <a:t>2</a:t>
                      </a:r>
                      <a:r>
                        <a:rPr lang="en-US" sz="2000" b="1" kern="0" dirty="0">
                          <a:solidFill>
                            <a:srgbClr val="202122"/>
                          </a:solidFill>
                          <a:latin typeface="Garamond"/>
                          <a:ea typeface="Times New Roman"/>
                          <a:cs typeface="Calibri"/>
                        </a:rPr>
                        <a:t>/cap/yr)</a:t>
                      </a:r>
                      <a:r>
                        <a:rPr lang="en-US" sz="2000" kern="100" dirty="0">
                          <a:solidFill>
                            <a:srgbClr val="000000"/>
                          </a:solidFill>
                          <a:latin typeface="Garamond"/>
                          <a:ea typeface="Calibri"/>
                          <a:cs typeface="Calibri"/>
                        </a:rPr>
                        <a:t> </a:t>
                      </a:r>
                      <a:endParaRPr lang="en-US" sz="20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dirty="0" smtClean="0">
                          <a:solidFill>
                            <a:srgbClr val="202122"/>
                          </a:solidFill>
                          <a:latin typeface="Garamond"/>
                          <a:ea typeface="Times New Roman"/>
                          <a:cs typeface="Calibri"/>
                        </a:rPr>
                        <a:t>Global </a:t>
                      </a:r>
                    </a:p>
                    <a:p>
                      <a:pPr>
                        <a:lnSpc>
                          <a:spcPct val="105000"/>
                        </a:lnSpc>
                        <a:spcAft>
                          <a:spcPts val="0"/>
                        </a:spcAft>
                      </a:pPr>
                      <a:r>
                        <a:rPr lang="en-US" sz="2000" b="1" kern="0" dirty="0" smtClean="0">
                          <a:solidFill>
                            <a:srgbClr val="202122"/>
                          </a:solidFill>
                          <a:latin typeface="Garamond"/>
                          <a:ea typeface="Times New Roman"/>
                          <a:cs typeface="Calibri"/>
                        </a:rPr>
                        <a:t>Percentage </a:t>
                      </a:r>
                      <a:r>
                        <a:rPr lang="en-US" sz="2000" b="1" kern="0" dirty="0">
                          <a:solidFill>
                            <a:srgbClr val="202122"/>
                          </a:solidFill>
                          <a:latin typeface="Garamond"/>
                          <a:ea typeface="Times New Roman"/>
                          <a:cs typeface="Calibri"/>
                        </a:rPr>
                        <a:t>2022</a:t>
                      </a:r>
                      <a:endParaRPr lang="en-US" sz="2000" kern="1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05000"/>
                        </a:lnSpc>
                        <a:spcAft>
                          <a:spcPts val="0"/>
                        </a:spcAft>
                      </a:pPr>
                      <a:r>
                        <a:rPr lang="en-US" sz="2000" b="1" u="sng" kern="0" dirty="0">
                          <a:solidFill>
                            <a:srgbClr val="0000FF"/>
                          </a:solidFill>
                          <a:latin typeface="Garamond"/>
                          <a:ea typeface="Times New Roman"/>
                          <a:cs typeface="Calibri"/>
                          <a:hlinkClick r:id="rId2"/>
                        </a:rPr>
                        <a:t>Saudi Arabia</a:t>
                      </a:r>
                      <a:r>
                        <a:rPr lang="en-US" sz="2000" b="1" kern="100" dirty="0">
                          <a:solidFill>
                            <a:srgbClr val="000000"/>
                          </a:solidFill>
                          <a:latin typeface="Garamond"/>
                          <a:ea typeface="Calibri"/>
                          <a:cs typeface="Calibri"/>
                        </a:rPr>
                        <a:t> </a:t>
                      </a:r>
                      <a:endParaRPr lang="en-US" sz="20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dirty="0">
                          <a:solidFill>
                            <a:srgbClr val="202122"/>
                          </a:solidFill>
                          <a:highlight>
                            <a:srgbClr val="FFFF00"/>
                          </a:highlight>
                          <a:latin typeface="Garamond"/>
                          <a:ea typeface="Times New Roman"/>
                          <a:cs typeface="Calibri"/>
                        </a:rPr>
                        <a:t>1.72%</a:t>
                      </a:r>
                      <a:r>
                        <a:rPr lang="en-US" sz="2000" b="1" kern="100" dirty="0">
                          <a:solidFill>
                            <a:srgbClr val="000000"/>
                          </a:solidFill>
                          <a:highlight>
                            <a:srgbClr val="FFFF00"/>
                          </a:highlight>
                          <a:latin typeface="Garamond"/>
                          <a:ea typeface="Calibri"/>
                          <a:cs typeface="Calibri"/>
                        </a:rPr>
                        <a:t> </a:t>
                      </a:r>
                      <a:endParaRPr lang="en-US" sz="20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a:solidFill>
                            <a:srgbClr val="202122"/>
                          </a:solidFill>
                          <a:latin typeface="Garamond"/>
                          <a:ea typeface="Times New Roman"/>
                          <a:cs typeface="Calibri"/>
                        </a:rPr>
                        <a:t>284.4%</a:t>
                      </a:r>
                      <a:r>
                        <a:rPr lang="en-US" sz="2000" b="1" kern="100">
                          <a:solidFill>
                            <a:srgbClr val="000000"/>
                          </a:solidFill>
                          <a:latin typeface="Garamond"/>
                          <a:ea typeface="Calibri"/>
                          <a:cs typeface="Calibri"/>
                        </a:rPr>
                        <a:t> </a:t>
                      </a:r>
                      <a:endParaRPr lang="en-US" sz="20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400" b="1" kern="0" dirty="0">
                          <a:solidFill>
                            <a:srgbClr val="FF0000"/>
                          </a:solidFill>
                          <a:latin typeface="Garamond"/>
                          <a:ea typeface="Times New Roman"/>
                          <a:cs typeface="Calibri"/>
                        </a:rPr>
                        <a:t>19.4</a:t>
                      </a:r>
                      <a:r>
                        <a:rPr lang="en-US" sz="2400" b="1" kern="100" dirty="0">
                          <a:solidFill>
                            <a:srgbClr val="FF0000"/>
                          </a:solidFill>
                          <a:latin typeface="Garamond"/>
                          <a:ea typeface="Calibri"/>
                          <a:cs typeface="Calibri"/>
                        </a:rPr>
                        <a:t> </a:t>
                      </a:r>
                      <a:endParaRPr lang="en-US" sz="2400" kern="100" dirty="0">
                        <a:solidFill>
                          <a:srgbClr val="FF0000"/>
                        </a:solidFill>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dirty="0" smtClean="0">
                          <a:solidFill>
                            <a:srgbClr val="202122"/>
                          </a:solidFill>
                          <a:highlight>
                            <a:srgbClr val="00FFFF"/>
                          </a:highlight>
                          <a:latin typeface="Garamond"/>
                          <a:ea typeface="Times New Roman"/>
                          <a:cs typeface="Calibri"/>
                        </a:rPr>
                        <a:t>1.78            +0.06</a:t>
                      </a:r>
                      <a:endParaRPr lang="en-US" sz="2000" kern="1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05000"/>
                        </a:lnSpc>
                        <a:spcAft>
                          <a:spcPts val="0"/>
                        </a:spcAft>
                      </a:pPr>
                      <a:r>
                        <a:rPr lang="en-US" sz="2000" b="1" u="sng" kern="0">
                          <a:solidFill>
                            <a:srgbClr val="0000FF"/>
                          </a:solidFill>
                          <a:latin typeface="Garamond"/>
                          <a:ea typeface="Times New Roman"/>
                          <a:cs typeface="Calibri"/>
                          <a:hlinkClick r:id="rId3"/>
                        </a:rPr>
                        <a:t>Canada</a:t>
                      </a:r>
                      <a:r>
                        <a:rPr lang="en-US" sz="2000" b="1" kern="100">
                          <a:solidFill>
                            <a:srgbClr val="000000"/>
                          </a:solidFill>
                          <a:latin typeface="Garamond"/>
                          <a:ea typeface="Calibri"/>
                          <a:cs typeface="Calibri"/>
                        </a:rPr>
                        <a:t> </a:t>
                      </a:r>
                      <a:endParaRPr lang="en-US" sz="20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dirty="0">
                          <a:solidFill>
                            <a:srgbClr val="202122"/>
                          </a:solidFill>
                          <a:highlight>
                            <a:srgbClr val="FFFF00"/>
                          </a:highlight>
                          <a:latin typeface="Garamond"/>
                          <a:ea typeface="Times New Roman"/>
                          <a:cs typeface="Calibri"/>
                        </a:rPr>
                        <a:t>1.66%</a:t>
                      </a:r>
                      <a:r>
                        <a:rPr lang="en-US" sz="2000" b="1" kern="100" dirty="0">
                          <a:solidFill>
                            <a:srgbClr val="000000"/>
                          </a:solidFill>
                          <a:highlight>
                            <a:srgbClr val="FFFF00"/>
                          </a:highlight>
                          <a:latin typeface="Garamond"/>
                          <a:ea typeface="Calibri"/>
                          <a:cs typeface="Calibri"/>
                        </a:rPr>
                        <a:t> </a:t>
                      </a:r>
                      <a:endParaRPr lang="en-US" sz="20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dirty="0">
                          <a:solidFill>
                            <a:srgbClr val="202122"/>
                          </a:solidFill>
                          <a:latin typeface="Garamond"/>
                          <a:ea typeface="Times New Roman"/>
                          <a:cs typeface="Calibri"/>
                        </a:rPr>
                        <a:t>35.4%</a:t>
                      </a:r>
                      <a:r>
                        <a:rPr lang="en-US" sz="2000" b="1" kern="100" dirty="0">
                          <a:solidFill>
                            <a:srgbClr val="000000"/>
                          </a:solidFill>
                          <a:latin typeface="Garamond"/>
                          <a:ea typeface="Calibri"/>
                          <a:cs typeface="Calibri"/>
                        </a:rPr>
                        <a:t> </a:t>
                      </a:r>
                      <a:endParaRPr lang="en-US" sz="20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400" b="1" kern="0" dirty="0">
                          <a:solidFill>
                            <a:srgbClr val="FF0000"/>
                          </a:solidFill>
                          <a:latin typeface="Garamond"/>
                          <a:ea typeface="Times New Roman"/>
                          <a:cs typeface="Calibri"/>
                        </a:rPr>
                        <a:t>16.9</a:t>
                      </a:r>
                      <a:r>
                        <a:rPr lang="en-US" sz="2400" b="1" kern="100" dirty="0">
                          <a:solidFill>
                            <a:srgbClr val="FF0000"/>
                          </a:solidFill>
                          <a:latin typeface="Garamond"/>
                          <a:ea typeface="Calibri"/>
                          <a:cs typeface="Calibri"/>
                        </a:rPr>
                        <a:t> </a:t>
                      </a:r>
                      <a:endParaRPr lang="en-US" sz="2400" kern="100" dirty="0">
                        <a:solidFill>
                          <a:srgbClr val="FF0000"/>
                        </a:solidFill>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dirty="0" smtClean="0">
                          <a:solidFill>
                            <a:srgbClr val="202122"/>
                          </a:solidFill>
                          <a:highlight>
                            <a:srgbClr val="00FF00"/>
                          </a:highlight>
                          <a:latin typeface="Garamond"/>
                          <a:ea typeface="Times New Roman"/>
                          <a:cs typeface="Calibri"/>
                        </a:rPr>
                        <a:t>1.47             -0.09</a:t>
                      </a:r>
                      <a:endParaRPr lang="en-US" sz="2000" kern="1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05000"/>
                        </a:lnSpc>
                        <a:spcAft>
                          <a:spcPts val="0"/>
                        </a:spcAft>
                      </a:pPr>
                      <a:r>
                        <a:rPr lang="en-US" sz="2000" b="1" u="sng" kern="0">
                          <a:solidFill>
                            <a:srgbClr val="0000FF"/>
                          </a:solidFill>
                          <a:latin typeface="Garamond"/>
                          <a:ea typeface="Times New Roman"/>
                          <a:cs typeface="Calibri"/>
                          <a:hlinkClick r:id="rId4"/>
                        </a:rPr>
                        <a:t>Brazil</a:t>
                      </a:r>
                      <a:r>
                        <a:rPr lang="en-US" sz="2000" b="1" kern="100">
                          <a:solidFill>
                            <a:srgbClr val="000000"/>
                          </a:solidFill>
                          <a:latin typeface="Garamond"/>
                          <a:ea typeface="Calibri"/>
                          <a:cs typeface="Calibri"/>
                        </a:rPr>
                        <a:t> </a:t>
                      </a:r>
                      <a:endParaRPr lang="en-US" sz="20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a:solidFill>
                            <a:srgbClr val="202122"/>
                          </a:solidFill>
                          <a:highlight>
                            <a:srgbClr val="FFFF00"/>
                          </a:highlight>
                          <a:latin typeface="Garamond"/>
                          <a:ea typeface="Times New Roman"/>
                          <a:cs typeface="Calibri"/>
                        </a:rPr>
                        <a:t>1.33%</a:t>
                      </a:r>
                      <a:r>
                        <a:rPr lang="en-US" sz="2000" b="1" kern="100">
                          <a:solidFill>
                            <a:srgbClr val="000000"/>
                          </a:solidFill>
                          <a:highlight>
                            <a:srgbClr val="FFFF00"/>
                          </a:highlight>
                          <a:latin typeface="Garamond"/>
                          <a:ea typeface="Calibri"/>
                          <a:cs typeface="Calibri"/>
                        </a:rPr>
                        <a:t> </a:t>
                      </a:r>
                      <a:endParaRPr lang="en-US" sz="20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a:solidFill>
                            <a:srgbClr val="202122"/>
                          </a:solidFill>
                          <a:latin typeface="Garamond"/>
                          <a:ea typeface="Times New Roman"/>
                          <a:cs typeface="Calibri"/>
                        </a:rPr>
                        <a:t>115.6%</a:t>
                      </a:r>
                      <a:r>
                        <a:rPr lang="en-US" sz="2000" b="1" kern="100">
                          <a:solidFill>
                            <a:srgbClr val="000000"/>
                          </a:solidFill>
                          <a:latin typeface="Garamond"/>
                          <a:ea typeface="Calibri"/>
                          <a:cs typeface="Calibri"/>
                        </a:rPr>
                        <a:t> </a:t>
                      </a:r>
                      <a:endParaRPr lang="en-US" sz="20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a:solidFill>
                            <a:srgbClr val="202122"/>
                          </a:solidFill>
                          <a:latin typeface="Garamond"/>
                          <a:ea typeface="Times New Roman"/>
                          <a:cs typeface="Calibri"/>
                        </a:rPr>
                        <a:t>2.4</a:t>
                      </a:r>
                      <a:r>
                        <a:rPr lang="en-US" sz="2000" b="1" kern="100">
                          <a:solidFill>
                            <a:srgbClr val="000000"/>
                          </a:solidFill>
                          <a:latin typeface="Garamond"/>
                          <a:ea typeface="Calibri"/>
                          <a:cs typeface="Calibri"/>
                        </a:rPr>
                        <a:t> </a:t>
                      </a:r>
                      <a:endParaRPr lang="en-US" sz="20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dirty="0" smtClean="0">
                          <a:solidFill>
                            <a:srgbClr val="202122"/>
                          </a:solidFill>
                          <a:highlight>
                            <a:srgbClr val="00FF00"/>
                          </a:highlight>
                          <a:latin typeface="Garamond"/>
                          <a:ea typeface="Times New Roman"/>
                          <a:cs typeface="Calibri"/>
                        </a:rPr>
                        <a:t>1.30             -0.03</a:t>
                      </a:r>
                      <a:endParaRPr lang="en-US" sz="2000" kern="1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05000"/>
                        </a:lnSpc>
                        <a:spcAft>
                          <a:spcPts val="0"/>
                        </a:spcAft>
                      </a:pPr>
                      <a:r>
                        <a:rPr lang="en-US" sz="2000" b="1" u="sng" kern="0">
                          <a:solidFill>
                            <a:srgbClr val="0000FF"/>
                          </a:solidFill>
                          <a:latin typeface="Garamond"/>
                          <a:ea typeface="Times New Roman"/>
                          <a:cs typeface="Calibri"/>
                          <a:hlinkClick r:id="rId5"/>
                        </a:rPr>
                        <a:t>Turkey</a:t>
                      </a:r>
                      <a:r>
                        <a:rPr lang="en-US" sz="2000" b="1" kern="100">
                          <a:solidFill>
                            <a:srgbClr val="000000"/>
                          </a:solidFill>
                          <a:latin typeface="Garamond"/>
                          <a:ea typeface="Calibri"/>
                          <a:cs typeface="Calibri"/>
                        </a:rPr>
                        <a:t> </a:t>
                      </a:r>
                      <a:endParaRPr lang="en-US" sz="20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a:solidFill>
                            <a:srgbClr val="202122"/>
                          </a:solidFill>
                          <a:highlight>
                            <a:srgbClr val="FFFF00"/>
                          </a:highlight>
                          <a:latin typeface="Garamond"/>
                          <a:ea typeface="Times New Roman"/>
                          <a:cs typeface="Calibri"/>
                        </a:rPr>
                        <a:t>1.16%</a:t>
                      </a:r>
                      <a:r>
                        <a:rPr lang="en-US" sz="2000" b="1" kern="100">
                          <a:solidFill>
                            <a:srgbClr val="000000"/>
                          </a:solidFill>
                          <a:highlight>
                            <a:srgbClr val="FFFF00"/>
                          </a:highlight>
                          <a:latin typeface="Garamond"/>
                          <a:ea typeface="Calibri"/>
                          <a:cs typeface="Calibri"/>
                        </a:rPr>
                        <a:t> </a:t>
                      </a:r>
                      <a:endParaRPr lang="en-US" sz="20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a:solidFill>
                            <a:srgbClr val="202122"/>
                          </a:solidFill>
                          <a:latin typeface="Garamond"/>
                          <a:ea typeface="Times New Roman"/>
                          <a:cs typeface="Calibri"/>
                        </a:rPr>
                        <a:t>186.6%</a:t>
                      </a:r>
                      <a:r>
                        <a:rPr lang="en-US" sz="2000" b="1" kern="100">
                          <a:solidFill>
                            <a:srgbClr val="000000"/>
                          </a:solidFill>
                          <a:latin typeface="Garamond"/>
                          <a:ea typeface="Calibri"/>
                          <a:cs typeface="Calibri"/>
                        </a:rPr>
                        <a:t> </a:t>
                      </a:r>
                      <a:endParaRPr lang="en-US" sz="20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a:solidFill>
                            <a:srgbClr val="202122"/>
                          </a:solidFill>
                          <a:latin typeface="Garamond"/>
                          <a:ea typeface="Times New Roman"/>
                          <a:cs typeface="Calibri"/>
                        </a:rPr>
                        <a:t>5.3</a:t>
                      </a:r>
                      <a:r>
                        <a:rPr lang="en-US" sz="2000" b="1" kern="100">
                          <a:solidFill>
                            <a:srgbClr val="000000"/>
                          </a:solidFill>
                          <a:latin typeface="Garamond"/>
                          <a:ea typeface="Calibri"/>
                          <a:cs typeface="Calibri"/>
                        </a:rPr>
                        <a:t> </a:t>
                      </a:r>
                      <a:endParaRPr lang="en-US" sz="20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dirty="0" smtClean="0">
                          <a:solidFill>
                            <a:srgbClr val="202122"/>
                          </a:solidFill>
                          <a:highlight>
                            <a:srgbClr val="00FFFF"/>
                          </a:highlight>
                          <a:latin typeface="Garamond"/>
                          <a:ea typeface="Times New Roman"/>
                          <a:cs typeface="Calibri"/>
                        </a:rPr>
                        <a:t>1.17             +0.01</a:t>
                      </a:r>
                      <a:endParaRPr lang="en-US" sz="2000" kern="1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05000"/>
                        </a:lnSpc>
                        <a:spcAft>
                          <a:spcPts val="0"/>
                        </a:spcAft>
                      </a:pPr>
                      <a:r>
                        <a:rPr lang="en-US" sz="2000" b="1" u="sng" kern="0">
                          <a:solidFill>
                            <a:srgbClr val="0000FF"/>
                          </a:solidFill>
                          <a:latin typeface="Garamond"/>
                          <a:ea typeface="Times New Roman"/>
                          <a:cs typeface="Calibri"/>
                          <a:hlinkClick r:id="rId6"/>
                        </a:rPr>
                        <a:t>South Africa</a:t>
                      </a:r>
                      <a:r>
                        <a:rPr lang="en-US" sz="2000" b="1" kern="100">
                          <a:solidFill>
                            <a:srgbClr val="000000"/>
                          </a:solidFill>
                          <a:latin typeface="Garamond"/>
                          <a:ea typeface="Calibri"/>
                          <a:cs typeface="Calibri"/>
                        </a:rPr>
                        <a:t> </a:t>
                      </a:r>
                      <a:endParaRPr lang="en-US" sz="20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a:solidFill>
                            <a:srgbClr val="202122"/>
                          </a:solidFill>
                          <a:highlight>
                            <a:srgbClr val="FFFF00"/>
                          </a:highlight>
                          <a:latin typeface="Garamond"/>
                          <a:ea typeface="Times New Roman"/>
                          <a:cs typeface="Calibri"/>
                        </a:rPr>
                        <a:t>1.26%</a:t>
                      </a:r>
                      <a:r>
                        <a:rPr lang="en-US" sz="2000" b="1" kern="100">
                          <a:solidFill>
                            <a:srgbClr val="000000"/>
                          </a:solidFill>
                          <a:highlight>
                            <a:srgbClr val="FFFF00"/>
                          </a:highlight>
                          <a:latin typeface="Garamond"/>
                          <a:ea typeface="Calibri"/>
                          <a:cs typeface="Calibri"/>
                        </a:rPr>
                        <a:t> </a:t>
                      </a:r>
                      <a:endParaRPr lang="en-US" sz="20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a:solidFill>
                            <a:srgbClr val="202122"/>
                          </a:solidFill>
                          <a:latin typeface="Garamond"/>
                          <a:ea typeface="Times New Roman"/>
                          <a:cs typeface="Calibri"/>
                        </a:rPr>
                        <a:t>49.7%</a:t>
                      </a:r>
                      <a:r>
                        <a:rPr lang="en-US" sz="2000" b="1" kern="100">
                          <a:solidFill>
                            <a:srgbClr val="000000"/>
                          </a:solidFill>
                          <a:latin typeface="Garamond"/>
                          <a:ea typeface="Calibri"/>
                          <a:cs typeface="Calibri"/>
                        </a:rPr>
                        <a:t> </a:t>
                      </a:r>
                      <a:endParaRPr lang="en-US" sz="20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a:solidFill>
                            <a:srgbClr val="202122"/>
                          </a:solidFill>
                          <a:latin typeface="Garamond"/>
                          <a:ea typeface="Times New Roman"/>
                          <a:cs typeface="Calibri"/>
                        </a:rPr>
                        <a:t>8.2</a:t>
                      </a:r>
                      <a:r>
                        <a:rPr lang="en-US" sz="2000" b="1" kern="100">
                          <a:solidFill>
                            <a:srgbClr val="000000"/>
                          </a:solidFill>
                          <a:latin typeface="Garamond"/>
                          <a:ea typeface="Calibri"/>
                          <a:cs typeface="Calibri"/>
                        </a:rPr>
                        <a:t> </a:t>
                      </a:r>
                      <a:endParaRPr lang="en-US" sz="20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dirty="0" smtClean="0">
                          <a:solidFill>
                            <a:srgbClr val="202122"/>
                          </a:solidFill>
                          <a:highlight>
                            <a:srgbClr val="00FF00"/>
                          </a:highlight>
                          <a:latin typeface="Garamond"/>
                          <a:ea typeface="Times New Roman"/>
                          <a:cs typeface="Calibri"/>
                        </a:rPr>
                        <a:t>1.09             -0.07</a:t>
                      </a:r>
                      <a:endParaRPr lang="en-US" sz="2000" kern="1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05000"/>
                        </a:lnSpc>
                        <a:spcAft>
                          <a:spcPts val="0"/>
                        </a:spcAft>
                      </a:pPr>
                      <a:r>
                        <a:rPr lang="en-US" sz="2000" b="1" u="sng" kern="0">
                          <a:solidFill>
                            <a:srgbClr val="0000FF"/>
                          </a:solidFill>
                          <a:latin typeface="Garamond"/>
                          <a:ea typeface="Times New Roman"/>
                          <a:cs typeface="Calibri"/>
                          <a:hlinkClick r:id="rId7"/>
                        </a:rPr>
                        <a:t>Mexico</a:t>
                      </a:r>
                      <a:r>
                        <a:rPr lang="en-US" sz="2000" b="1" kern="100">
                          <a:solidFill>
                            <a:srgbClr val="000000"/>
                          </a:solidFill>
                          <a:latin typeface="Garamond"/>
                          <a:ea typeface="Calibri"/>
                          <a:cs typeface="Calibri"/>
                        </a:rPr>
                        <a:t> </a:t>
                      </a:r>
                      <a:endParaRPr lang="en-US" sz="20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a:solidFill>
                            <a:srgbClr val="202122"/>
                          </a:solidFill>
                          <a:highlight>
                            <a:srgbClr val="FFFF00"/>
                          </a:highlight>
                          <a:latin typeface="Garamond"/>
                          <a:ea typeface="Times New Roman"/>
                          <a:cs typeface="Calibri"/>
                        </a:rPr>
                        <a:t>1.37%</a:t>
                      </a:r>
                      <a:r>
                        <a:rPr lang="en-US" sz="2000" b="1" kern="100">
                          <a:solidFill>
                            <a:srgbClr val="000000"/>
                          </a:solidFill>
                          <a:highlight>
                            <a:srgbClr val="FFFF00"/>
                          </a:highlight>
                          <a:latin typeface="Garamond"/>
                          <a:ea typeface="Calibri"/>
                          <a:cs typeface="Calibri"/>
                        </a:rPr>
                        <a:t> </a:t>
                      </a:r>
                      <a:endParaRPr lang="en-US" sz="20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a:solidFill>
                            <a:srgbClr val="202122"/>
                          </a:solidFill>
                          <a:latin typeface="Garamond"/>
                          <a:ea typeface="Times New Roman"/>
                          <a:cs typeface="Calibri"/>
                        </a:rPr>
                        <a:t>74.7%</a:t>
                      </a:r>
                      <a:r>
                        <a:rPr lang="en-US" sz="2000" b="1" kern="100">
                          <a:solidFill>
                            <a:srgbClr val="000000"/>
                          </a:solidFill>
                          <a:latin typeface="Garamond"/>
                          <a:ea typeface="Calibri"/>
                          <a:cs typeface="Calibri"/>
                        </a:rPr>
                        <a:t> </a:t>
                      </a:r>
                      <a:endParaRPr lang="en-US" sz="20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a:solidFill>
                            <a:srgbClr val="202122"/>
                          </a:solidFill>
                          <a:latin typeface="Garamond"/>
                          <a:ea typeface="Times New Roman"/>
                          <a:cs typeface="Calibri"/>
                        </a:rPr>
                        <a:t>3.9</a:t>
                      </a:r>
                      <a:r>
                        <a:rPr lang="en-US" sz="2000" b="1" kern="100">
                          <a:solidFill>
                            <a:srgbClr val="000000"/>
                          </a:solidFill>
                          <a:latin typeface="Garamond"/>
                          <a:ea typeface="Calibri"/>
                          <a:cs typeface="Calibri"/>
                        </a:rPr>
                        <a:t> </a:t>
                      </a:r>
                      <a:endParaRPr lang="en-US" sz="20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dirty="0" smtClean="0">
                          <a:solidFill>
                            <a:srgbClr val="202122"/>
                          </a:solidFill>
                          <a:highlight>
                            <a:srgbClr val="00FFFF"/>
                          </a:highlight>
                          <a:latin typeface="Garamond"/>
                          <a:ea typeface="Times New Roman"/>
                          <a:cs typeface="Calibri"/>
                        </a:rPr>
                        <a:t>1.38            +0.01</a:t>
                      </a:r>
                      <a:endParaRPr lang="en-US" sz="2000" kern="1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05000"/>
                        </a:lnSpc>
                        <a:spcAft>
                          <a:spcPts val="0"/>
                        </a:spcAft>
                      </a:pPr>
                      <a:r>
                        <a:rPr lang="en-US" sz="2000" b="1" u="sng" kern="0">
                          <a:solidFill>
                            <a:srgbClr val="0000FF"/>
                          </a:solidFill>
                          <a:latin typeface="Garamond"/>
                          <a:ea typeface="Times New Roman"/>
                          <a:cs typeface="Calibri"/>
                          <a:hlinkClick r:id="rId8"/>
                        </a:rPr>
                        <a:t>Australia</a:t>
                      </a:r>
                      <a:r>
                        <a:rPr lang="en-US" sz="2000" b="1" kern="100">
                          <a:solidFill>
                            <a:srgbClr val="000000"/>
                          </a:solidFill>
                          <a:latin typeface="Garamond"/>
                          <a:ea typeface="Calibri"/>
                          <a:cs typeface="Calibri"/>
                        </a:rPr>
                        <a:t> </a:t>
                      </a:r>
                      <a:endParaRPr lang="en-US" sz="20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a:solidFill>
                            <a:srgbClr val="202122"/>
                          </a:solidFill>
                          <a:highlight>
                            <a:srgbClr val="FFFF00"/>
                          </a:highlight>
                          <a:latin typeface="Garamond"/>
                          <a:ea typeface="Times New Roman"/>
                          <a:cs typeface="Calibri"/>
                        </a:rPr>
                        <a:t>1.08%</a:t>
                      </a:r>
                      <a:r>
                        <a:rPr lang="en-US" sz="2000" b="1" kern="100">
                          <a:solidFill>
                            <a:srgbClr val="000000"/>
                          </a:solidFill>
                          <a:highlight>
                            <a:srgbClr val="FFFF00"/>
                          </a:highlight>
                          <a:latin typeface="Garamond"/>
                          <a:ea typeface="Calibri"/>
                          <a:cs typeface="Calibri"/>
                        </a:rPr>
                        <a:t> </a:t>
                      </a:r>
                      <a:endParaRPr lang="en-US" sz="20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a:solidFill>
                            <a:srgbClr val="202122"/>
                          </a:solidFill>
                          <a:latin typeface="Garamond"/>
                          <a:ea typeface="Times New Roman"/>
                          <a:cs typeface="Calibri"/>
                        </a:rPr>
                        <a:t>46.1%</a:t>
                      </a:r>
                      <a:r>
                        <a:rPr lang="en-US" sz="2000" b="1" kern="100">
                          <a:solidFill>
                            <a:srgbClr val="000000"/>
                          </a:solidFill>
                          <a:latin typeface="Garamond"/>
                          <a:ea typeface="Calibri"/>
                          <a:cs typeface="Calibri"/>
                        </a:rPr>
                        <a:t> </a:t>
                      </a:r>
                      <a:endParaRPr lang="en-US" sz="20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400" b="1" kern="0" dirty="0">
                          <a:solidFill>
                            <a:srgbClr val="FF0000"/>
                          </a:solidFill>
                          <a:latin typeface="Garamond"/>
                          <a:ea typeface="Times New Roman"/>
                          <a:cs typeface="Calibri"/>
                        </a:rPr>
                        <a:t>16.5</a:t>
                      </a:r>
                      <a:r>
                        <a:rPr lang="en-US" sz="2000" b="1" kern="100" dirty="0">
                          <a:solidFill>
                            <a:srgbClr val="000000"/>
                          </a:solidFill>
                          <a:latin typeface="Garamond"/>
                          <a:ea typeface="Calibri"/>
                          <a:cs typeface="Calibri"/>
                        </a:rPr>
                        <a:t> </a:t>
                      </a:r>
                      <a:endParaRPr lang="en-US" sz="2000" kern="100" dirty="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dirty="0" smtClean="0">
                          <a:solidFill>
                            <a:srgbClr val="202122"/>
                          </a:solidFill>
                          <a:highlight>
                            <a:srgbClr val="00FF00"/>
                          </a:highlight>
                          <a:latin typeface="Garamond"/>
                          <a:ea typeface="Times New Roman"/>
                          <a:cs typeface="Calibri"/>
                        </a:rPr>
                        <a:t>1.06             -0.02</a:t>
                      </a:r>
                      <a:endParaRPr lang="en-US" sz="2000" kern="1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05000"/>
                        </a:lnSpc>
                        <a:spcAft>
                          <a:spcPts val="0"/>
                        </a:spcAft>
                      </a:pPr>
                      <a:r>
                        <a:rPr lang="en-US" sz="2000" b="1" u="sng" kern="0">
                          <a:solidFill>
                            <a:srgbClr val="0000FF"/>
                          </a:solidFill>
                          <a:latin typeface="Garamond"/>
                          <a:ea typeface="Times New Roman"/>
                          <a:cs typeface="Calibri"/>
                          <a:hlinkClick r:id="rId9"/>
                        </a:rPr>
                        <a:t>United Kingdom</a:t>
                      </a:r>
                      <a:r>
                        <a:rPr lang="en-US" sz="2000" b="1" kern="100">
                          <a:solidFill>
                            <a:srgbClr val="000000"/>
                          </a:solidFill>
                          <a:latin typeface="Garamond"/>
                          <a:ea typeface="Calibri"/>
                          <a:cs typeface="Calibri"/>
                        </a:rPr>
                        <a:t> </a:t>
                      </a:r>
                      <a:endParaRPr lang="en-US" sz="20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a:solidFill>
                            <a:srgbClr val="202122"/>
                          </a:solidFill>
                          <a:highlight>
                            <a:srgbClr val="FFFF00"/>
                          </a:highlight>
                          <a:latin typeface="Garamond"/>
                          <a:ea typeface="Times New Roman"/>
                          <a:cs typeface="Calibri"/>
                        </a:rPr>
                        <a:t>1.02%</a:t>
                      </a:r>
                      <a:r>
                        <a:rPr lang="en-US" sz="2000" b="1" kern="100">
                          <a:solidFill>
                            <a:srgbClr val="000000"/>
                          </a:solidFill>
                          <a:highlight>
                            <a:srgbClr val="FFFF00"/>
                          </a:highlight>
                          <a:latin typeface="Garamond"/>
                          <a:ea typeface="Calibri"/>
                          <a:cs typeface="Calibri"/>
                        </a:rPr>
                        <a:t> </a:t>
                      </a:r>
                      <a:endParaRPr lang="en-US" sz="20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a:solidFill>
                            <a:srgbClr val="202122"/>
                          </a:solidFill>
                          <a:latin typeface="Garamond"/>
                          <a:ea typeface="Times New Roman"/>
                          <a:cs typeface="Calibri"/>
                        </a:rPr>
                        <a:t>-35.6%</a:t>
                      </a:r>
                      <a:r>
                        <a:rPr lang="en-US" sz="2000" b="1" kern="100">
                          <a:solidFill>
                            <a:srgbClr val="000000"/>
                          </a:solidFill>
                          <a:latin typeface="Garamond"/>
                          <a:ea typeface="Calibri"/>
                          <a:cs typeface="Calibri"/>
                        </a:rPr>
                        <a:t> </a:t>
                      </a:r>
                      <a:endParaRPr lang="en-US" sz="20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a:solidFill>
                            <a:srgbClr val="202122"/>
                          </a:solidFill>
                          <a:latin typeface="Garamond"/>
                          <a:ea typeface="Times New Roman"/>
                          <a:cs typeface="Calibri"/>
                        </a:rPr>
                        <a:t>5.7</a:t>
                      </a:r>
                      <a:r>
                        <a:rPr lang="en-US" sz="2000" b="1" kern="100">
                          <a:solidFill>
                            <a:srgbClr val="000000"/>
                          </a:solidFill>
                          <a:latin typeface="Garamond"/>
                          <a:ea typeface="Calibri"/>
                          <a:cs typeface="Calibri"/>
                        </a:rPr>
                        <a:t> </a:t>
                      </a:r>
                      <a:endParaRPr lang="en-US" sz="2000" kern="100">
                        <a:latin typeface="Calibri"/>
                        <a:ea typeface="Calibri"/>
                        <a:cs typeface="Times New Roman"/>
                      </a:endParaRPr>
                    </a:p>
                  </a:txBody>
                  <a:tcPr marL="68580" marR="6858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US" sz="2000" b="1" kern="0" dirty="0" smtClean="0">
                          <a:solidFill>
                            <a:srgbClr val="202122"/>
                          </a:solidFill>
                          <a:highlight>
                            <a:srgbClr val="00FF00"/>
                          </a:highlight>
                          <a:latin typeface="Garamond"/>
                          <a:ea typeface="Times New Roman"/>
                          <a:cs typeface="Calibri"/>
                        </a:rPr>
                        <a:t>0.86             -0.16</a:t>
                      </a:r>
                      <a:endParaRPr lang="en-US" sz="2000" kern="1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06000"/>
                        </a:lnSpc>
                        <a:spcAft>
                          <a:spcPts val="0"/>
                        </a:spcAft>
                      </a:pPr>
                      <a:r>
                        <a:rPr lang="en-US" sz="2000" b="1" i="1" kern="0">
                          <a:solidFill>
                            <a:srgbClr val="202122"/>
                          </a:solidFill>
                          <a:latin typeface="Garamond" pitchFamily="18" charset="0"/>
                          <a:ea typeface="Times New Roman"/>
                          <a:cs typeface="Calibri"/>
                        </a:rPr>
                        <a:t>World</a:t>
                      </a:r>
                      <a:r>
                        <a:rPr lang="en-US" sz="2000" b="1" kern="100">
                          <a:solidFill>
                            <a:srgbClr val="000000"/>
                          </a:solidFill>
                          <a:latin typeface="Garamond" pitchFamily="18" charset="0"/>
                          <a:ea typeface="Calibri"/>
                          <a:cs typeface="Calibri"/>
                        </a:rPr>
                        <a:t> </a:t>
                      </a:r>
                      <a:endParaRPr lang="en-US" sz="2000" b="1" kern="100">
                        <a:latin typeface="Garamon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US" sz="2000" b="1" kern="0" dirty="0" smtClean="0">
                          <a:solidFill>
                            <a:srgbClr val="202122"/>
                          </a:solidFill>
                          <a:latin typeface="Garamond" pitchFamily="18" charset="0"/>
                          <a:ea typeface="Times New Roman"/>
                          <a:cs typeface="Calibri"/>
                        </a:rPr>
                        <a:t>100.00%</a:t>
                      </a:r>
                      <a:endParaRPr lang="en-US" sz="2000" b="1" kern="100" dirty="0">
                        <a:latin typeface="Garamon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6000"/>
                        </a:lnSpc>
                        <a:spcBef>
                          <a:spcPts val="0"/>
                        </a:spcBef>
                        <a:spcAft>
                          <a:spcPts val="0"/>
                        </a:spcAft>
                        <a:buClrTx/>
                        <a:buSzTx/>
                        <a:buFontTx/>
                        <a:buNone/>
                        <a:tabLst/>
                        <a:defRPr/>
                      </a:pPr>
                      <a:r>
                        <a:rPr lang="en-US" sz="2000" b="1" kern="100" dirty="0" smtClean="0">
                          <a:solidFill>
                            <a:srgbClr val="000000"/>
                          </a:solidFill>
                          <a:latin typeface="Garamond" pitchFamily="18" charset="0"/>
                          <a:ea typeface="Calibri"/>
                          <a:cs typeface="Calibri"/>
                        </a:rPr>
                        <a:t> </a:t>
                      </a:r>
                      <a:r>
                        <a:rPr lang="en-US" sz="2000" b="1" kern="0" dirty="0" smtClean="0">
                          <a:solidFill>
                            <a:srgbClr val="202122"/>
                          </a:solidFill>
                          <a:latin typeface="Garamond" pitchFamily="18" charset="0"/>
                          <a:ea typeface="Times New Roman"/>
                          <a:cs typeface="Calibri"/>
                        </a:rPr>
                        <a:t>63.5%</a:t>
                      </a:r>
                      <a:r>
                        <a:rPr lang="en-US" sz="2000" b="1" kern="100" dirty="0" smtClean="0">
                          <a:solidFill>
                            <a:srgbClr val="000000"/>
                          </a:solidFill>
                          <a:latin typeface="Garamond" pitchFamily="18" charset="0"/>
                          <a:ea typeface="Calibri"/>
                          <a:cs typeface="Calibri"/>
                        </a:rPr>
                        <a:t> </a:t>
                      </a:r>
                      <a:endParaRPr lang="en-US" sz="2000" b="1" kern="100" dirty="0" smtClean="0">
                        <a:latin typeface="Garamond" pitchFamily="18" charset="0"/>
                        <a:ea typeface="Calibri"/>
                        <a:cs typeface="Times New Roman"/>
                      </a:endParaRPr>
                    </a:p>
                    <a:p>
                      <a:pPr>
                        <a:lnSpc>
                          <a:spcPct val="106000"/>
                        </a:lnSpc>
                        <a:spcAft>
                          <a:spcPts val="0"/>
                        </a:spcAft>
                      </a:pPr>
                      <a:endParaRPr lang="en-US" sz="2000" b="1" kern="100" dirty="0">
                        <a:latin typeface="Garamon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US" sz="2000" b="1" kern="0" dirty="0" smtClean="0">
                          <a:solidFill>
                            <a:srgbClr val="202122"/>
                          </a:solidFill>
                          <a:latin typeface="Garamond" pitchFamily="18" charset="0"/>
                          <a:ea typeface="Times New Roman"/>
                          <a:cs typeface="Calibri"/>
                        </a:rPr>
                        <a:t>4.9</a:t>
                      </a:r>
                      <a:endParaRPr lang="en-US" sz="2000" b="1" kern="100" dirty="0">
                        <a:latin typeface="Garamon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US" sz="2000" b="1" kern="100" dirty="0" smtClean="0">
                          <a:solidFill>
                            <a:srgbClr val="000000"/>
                          </a:solidFill>
                          <a:latin typeface="Garamond" pitchFamily="18" charset="0"/>
                          <a:ea typeface="Calibri"/>
                          <a:cs typeface="Calibri"/>
                        </a:rPr>
                        <a:t> 1.04%</a:t>
                      </a:r>
                      <a:endParaRPr lang="en-US" sz="2000" b="1" kern="100" dirty="0">
                        <a:latin typeface="Garamon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142977" y="1214422"/>
          <a:ext cx="6572298" cy="391351"/>
        </p:xfrm>
        <a:graphic>
          <a:graphicData uri="http://schemas.openxmlformats.org/drawingml/2006/table">
            <a:tbl>
              <a:tblPr/>
              <a:tblGrid>
                <a:gridCol w="2571768"/>
                <a:gridCol w="2214578"/>
                <a:gridCol w="1785952"/>
              </a:tblGrid>
              <a:tr h="34161">
                <a:tc>
                  <a:txBody>
                    <a:bodyPr/>
                    <a:lstStyle/>
                    <a:p>
                      <a:pPr>
                        <a:lnSpc>
                          <a:spcPct val="107000"/>
                        </a:lnSpc>
                        <a:spcAft>
                          <a:spcPts val="0"/>
                        </a:spcAft>
                      </a:pPr>
                      <a:r>
                        <a:rPr lang="en-GB" sz="2400" b="1" kern="100" dirty="0">
                          <a:latin typeface="Garamond" pitchFamily="18" charset="0"/>
                          <a:ea typeface="Calibri"/>
                          <a:cs typeface="Times New Roman"/>
                        </a:rPr>
                        <a:t>Sector</a:t>
                      </a:r>
                      <a:endParaRPr lang="en-US" sz="2400" kern="100" dirty="0">
                        <a:latin typeface="Garamon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400" b="1" kern="100" dirty="0">
                          <a:latin typeface="Garamond" pitchFamily="18" charset="0"/>
                          <a:ea typeface="Calibri"/>
                          <a:cs typeface="Times New Roman"/>
                        </a:rPr>
                        <a:t>2022(MtCO2) </a:t>
                      </a:r>
                      <a:endParaRPr lang="en-US" sz="2400" kern="100" dirty="0">
                        <a:latin typeface="Garamon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400" b="1" kern="100" dirty="0">
                          <a:latin typeface="Garamond" pitchFamily="18" charset="0"/>
                          <a:ea typeface="Calibri"/>
                          <a:cs typeface="Times New Roman"/>
                        </a:rPr>
                        <a:t>Percentage</a:t>
                      </a:r>
                      <a:endParaRPr lang="en-US" sz="2400" kern="100" dirty="0">
                        <a:latin typeface="Garamon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3" name="Table 2"/>
          <p:cNvGraphicFramePr>
            <a:graphicFrameLocks noGrp="1"/>
          </p:cNvGraphicFramePr>
          <p:nvPr/>
        </p:nvGraphicFramePr>
        <p:xfrm>
          <a:off x="1142976" y="1643051"/>
          <a:ext cx="6572296" cy="3276982"/>
        </p:xfrm>
        <a:graphic>
          <a:graphicData uri="http://schemas.openxmlformats.org/drawingml/2006/table">
            <a:tbl>
              <a:tblPr/>
              <a:tblGrid>
                <a:gridCol w="2571769"/>
                <a:gridCol w="2214578"/>
                <a:gridCol w="1785949"/>
              </a:tblGrid>
              <a:tr h="515621">
                <a:tc>
                  <a:txBody>
                    <a:bodyPr/>
                    <a:lstStyle/>
                    <a:p>
                      <a:pPr>
                        <a:lnSpc>
                          <a:spcPct val="107000"/>
                        </a:lnSpc>
                        <a:spcAft>
                          <a:spcPts val="0"/>
                        </a:spcAft>
                      </a:pPr>
                      <a:r>
                        <a:rPr lang="en-GB" sz="2800" kern="100" dirty="0">
                          <a:solidFill>
                            <a:srgbClr val="000000"/>
                          </a:solidFill>
                          <a:latin typeface="Garamond"/>
                          <a:ea typeface="Calibri"/>
                          <a:cs typeface="Times New Roman"/>
                        </a:rPr>
                        <a:t>Transport </a:t>
                      </a:r>
                      <a:endParaRPr lang="en-US" sz="1100" kern="100" dirty="0">
                        <a:latin typeface="Calibri"/>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800" kern="100">
                          <a:solidFill>
                            <a:srgbClr val="000000"/>
                          </a:solidFill>
                          <a:latin typeface="Garamond"/>
                          <a:ea typeface="Calibri"/>
                          <a:cs typeface="Times New Roman"/>
                        </a:rPr>
                        <a:t>112.5 </a:t>
                      </a:r>
                      <a:endParaRPr lang="en-US" sz="1100" kern="100">
                        <a:latin typeface="Calibri"/>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800" kern="100">
                          <a:solidFill>
                            <a:srgbClr val="000000"/>
                          </a:solidFill>
                          <a:latin typeface="Garamond"/>
                          <a:ea typeface="Calibri"/>
                          <a:cs typeface="Times New Roman"/>
                        </a:rPr>
                        <a:t>33.9 </a:t>
                      </a:r>
                      <a:endParaRPr lang="en-US" sz="1100" kern="100">
                        <a:latin typeface="Calibri"/>
                        <a:ea typeface="Calibri"/>
                        <a:cs typeface="Times New Roman"/>
                      </a:endParaRPr>
                    </a:p>
                  </a:txBody>
                  <a:tcPr marL="5080" marR="50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2924">
                <a:tc>
                  <a:txBody>
                    <a:bodyPr/>
                    <a:lstStyle/>
                    <a:p>
                      <a:pPr>
                        <a:lnSpc>
                          <a:spcPct val="105000"/>
                        </a:lnSpc>
                        <a:spcAft>
                          <a:spcPts val="0"/>
                        </a:spcAft>
                      </a:pPr>
                      <a:r>
                        <a:rPr lang="en-GB" sz="2800" kern="100">
                          <a:solidFill>
                            <a:srgbClr val="000000"/>
                          </a:solidFill>
                          <a:latin typeface="Garamond"/>
                          <a:ea typeface="Calibri"/>
                          <a:cs typeface="Times New Roman"/>
                        </a:rPr>
                        <a:t>Energy supply </a:t>
                      </a:r>
                      <a:endParaRPr lang="en-US" sz="1100" kern="100">
                        <a:latin typeface="Calibri"/>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GB" sz="2800" kern="100">
                          <a:solidFill>
                            <a:srgbClr val="000000"/>
                          </a:solidFill>
                          <a:latin typeface="Garamond"/>
                          <a:ea typeface="Calibri"/>
                          <a:cs typeface="Times New Roman"/>
                        </a:rPr>
                        <a:t>82.2 </a:t>
                      </a:r>
                      <a:endParaRPr lang="en-US" sz="1100" kern="100">
                        <a:latin typeface="Calibri"/>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0"/>
                        </a:spcAft>
                      </a:pPr>
                      <a:r>
                        <a:rPr lang="en-GB" sz="2800" kern="100">
                          <a:solidFill>
                            <a:srgbClr val="000000"/>
                          </a:solidFill>
                          <a:latin typeface="Garamond"/>
                          <a:ea typeface="Calibri"/>
                          <a:cs typeface="Times New Roman"/>
                        </a:rPr>
                        <a:t>24.7 </a:t>
                      </a:r>
                      <a:endParaRPr lang="en-US" sz="1100" kern="100">
                        <a:latin typeface="Calibri"/>
                        <a:ea typeface="Calibri"/>
                        <a:cs typeface="Times New Roman"/>
                      </a:endParaRPr>
                    </a:p>
                  </a:txBody>
                  <a:tcPr marL="5080" marR="50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2924">
                <a:tc>
                  <a:txBody>
                    <a:bodyPr/>
                    <a:lstStyle/>
                    <a:p>
                      <a:pPr>
                        <a:lnSpc>
                          <a:spcPct val="107000"/>
                        </a:lnSpc>
                        <a:spcAft>
                          <a:spcPts val="0"/>
                        </a:spcAft>
                      </a:pPr>
                      <a:r>
                        <a:rPr lang="en-GB" sz="2800" kern="100">
                          <a:solidFill>
                            <a:srgbClr val="000000"/>
                          </a:solidFill>
                          <a:latin typeface="Garamond"/>
                          <a:ea typeface="Calibri"/>
                          <a:cs typeface="Times New Roman"/>
                        </a:rPr>
                        <a:t>Business </a:t>
                      </a:r>
                      <a:endParaRPr lang="en-US" sz="1100" kern="100">
                        <a:latin typeface="Calibri"/>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800" kern="100">
                          <a:solidFill>
                            <a:srgbClr val="000000"/>
                          </a:solidFill>
                          <a:latin typeface="Garamond"/>
                          <a:ea typeface="Calibri"/>
                          <a:cs typeface="Times New Roman"/>
                        </a:rPr>
                        <a:t>61.9 </a:t>
                      </a:r>
                      <a:endParaRPr lang="en-US" sz="1100" kern="100">
                        <a:latin typeface="Calibri"/>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800" kern="100">
                          <a:solidFill>
                            <a:srgbClr val="000000"/>
                          </a:solidFill>
                          <a:latin typeface="Garamond"/>
                          <a:ea typeface="Calibri"/>
                          <a:cs typeface="Times New Roman"/>
                        </a:rPr>
                        <a:t>18.6 </a:t>
                      </a:r>
                      <a:endParaRPr lang="en-US" sz="1100" kern="100">
                        <a:latin typeface="Calibri"/>
                        <a:ea typeface="Calibri"/>
                        <a:cs typeface="Times New Roman"/>
                      </a:endParaRPr>
                    </a:p>
                  </a:txBody>
                  <a:tcPr marL="5080" marR="50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2924">
                <a:tc>
                  <a:txBody>
                    <a:bodyPr/>
                    <a:lstStyle/>
                    <a:p>
                      <a:pPr>
                        <a:lnSpc>
                          <a:spcPct val="107000"/>
                        </a:lnSpc>
                        <a:spcAft>
                          <a:spcPts val="0"/>
                        </a:spcAft>
                      </a:pPr>
                      <a:r>
                        <a:rPr lang="en-GB" sz="2800" kern="100">
                          <a:solidFill>
                            <a:srgbClr val="000000"/>
                          </a:solidFill>
                          <a:latin typeface="Garamond"/>
                          <a:ea typeface="Calibri"/>
                          <a:cs typeface="Times New Roman"/>
                        </a:rPr>
                        <a:t>Residential </a:t>
                      </a:r>
                      <a:endParaRPr lang="en-US" sz="1100" kern="100">
                        <a:latin typeface="Calibri"/>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800" kern="100">
                          <a:solidFill>
                            <a:srgbClr val="000000"/>
                          </a:solidFill>
                          <a:latin typeface="Garamond"/>
                          <a:ea typeface="Calibri"/>
                          <a:cs typeface="Times New Roman"/>
                        </a:rPr>
                        <a:t>56.4 </a:t>
                      </a:r>
                      <a:endParaRPr lang="en-US" sz="1100" kern="100">
                        <a:latin typeface="Calibri"/>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800" kern="100">
                          <a:solidFill>
                            <a:srgbClr val="000000"/>
                          </a:solidFill>
                          <a:latin typeface="Garamond"/>
                          <a:ea typeface="Calibri"/>
                          <a:cs typeface="Times New Roman"/>
                        </a:rPr>
                        <a:t>17.0 </a:t>
                      </a:r>
                      <a:endParaRPr lang="en-US" sz="1100" kern="100">
                        <a:latin typeface="Calibri"/>
                        <a:ea typeface="Calibri"/>
                        <a:cs typeface="Times New Roman"/>
                      </a:endParaRPr>
                    </a:p>
                  </a:txBody>
                  <a:tcPr marL="5080" marR="50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2924">
                <a:tc>
                  <a:txBody>
                    <a:bodyPr/>
                    <a:lstStyle/>
                    <a:p>
                      <a:pPr>
                        <a:lnSpc>
                          <a:spcPct val="107000"/>
                        </a:lnSpc>
                        <a:spcAft>
                          <a:spcPts val="0"/>
                        </a:spcAft>
                      </a:pPr>
                      <a:r>
                        <a:rPr lang="en-GB" sz="2800" kern="100">
                          <a:solidFill>
                            <a:srgbClr val="000000"/>
                          </a:solidFill>
                          <a:latin typeface="Garamond"/>
                          <a:ea typeface="Calibri"/>
                          <a:cs typeface="Times New Roman"/>
                        </a:rPr>
                        <a:t>Other </a:t>
                      </a:r>
                      <a:endParaRPr lang="en-US" sz="1100" kern="100">
                        <a:latin typeface="Calibri"/>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800" kern="100">
                          <a:solidFill>
                            <a:srgbClr val="000000"/>
                          </a:solidFill>
                          <a:latin typeface="Garamond"/>
                          <a:ea typeface="Calibri"/>
                          <a:cs typeface="Times New Roman"/>
                        </a:rPr>
                        <a:t>10.9 </a:t>
                      </a:r>
                      <a:endParaRPr lang="en-US" sz="1100" kern="100">
                        <a:latin typeface="Calibri"/>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800" kern="100">
                          <a:solidFill>
                            <a:srgbClr val="000000"/>
                          </a:solidFill>
                          <a:latin typeface="Garamond"/>
                          <a:ea typeface="Calibri"/>
                          <a:cs typeface="Times New Roman"/>
                        </a:rPr>
                        <a:t>3.2 </a:t>
                      </a:r>
                      <a:endParaRPr lang="en-US" sz="1100" kern="100">
                        <a:latin typeface="Calibri"/>
                        <a:ea typeface="Calibri"/>
                        <a:cs typeface="Times New Roman"/>
                      </a:endParaRPr>
                    </a:p>
                  </a:txBody>
                  <a:tcPr marL="5080" marR="50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2924">
                <a:tc>
                  <a:txBody>
                    <a:bodyPr/>
                    <a:lstStyle/>
                    <a:p>
                      <a:pPr>
                        <a:lnSpc>
                          <a:spcPct val="107000"/>
                        </a:lnSpc>
                        <a:spcAft>
                          <a:spcPts val="0"/>
                        </a:spcAft>
                      </a:pPr>
                      <a:r>
                        <a:rPr lang="en-GB" sz="2800" kern="100" dirty="0">
                          <a:solidFill>
                            <a:srgbClr val="000000"/>
                          </a:solidFill>
                          <a:latin typeface="Garamond"/>
                          <a:ea typeface="Calibri"/>
                          <a:cs typeface="Times New Roman"/>
                        </a:rPr>
                        <a:t>Public </a:t>
                      </a:r>
                      <a:r>
                        <a:rPr lang="en-GB" sz="2800" kern="100" dirty="0" smtClean="0">
                          <a:solidFill>
                            <a:srgbClr val="000000"/>
                          </a:solidFill>
                          <a:latin typeface="Garamond"/>
                          <a:ea typeface="Calibri"/>
                          <a:cs typeface="Times New Roman"/>
                        </a:rPr>
                        <a:t>Sector</a:t>
                      </a:r>
                      <a:endParaRPr lang="en-US" sz="1100" kern="100" dirty="0">
                        <a:latin typeface="Calibri"/>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800" kern="100">
                          <a:solidFill>
                            <a:srgbClr val="000000"/>
                          </a:solidFill>
                          <a:latin typeface="Garamond"/>
                          <a:ea typeface="Calibri"/>
                          <a:cs typeface="Times New Roman"/>
                        </a:rPr>
                        <a:t>7.6 </a:t>
                      </a:r>
                      <a:endParaRPr lang="en-US" sz="1100" kern="100">
                        <a:latin typeface="Calibri"/>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800" kern="100">
                          <a:solidFill>
                            <a:srgbClr val="000000"/>
                          </a:solidFill>
                          <a:latin typeface="Garamond"/>
                          <a:ea typeface="Calibri"/>
                          <a:cs typeface="Times New Roman"/>
                        </a:rPr>
                        <a:t>2.29 </a:t>
                      </a:r>
                      <a:endParaRPr lang="en-US" sz="1100" kern="100">
                        <a:latin typeface="Calibri"/>
                        <a:ea typeface="Calibri"/>
                        <a:cs typeface="Times New Roman"/>
                      </a:endParaRPr>
                    </a:p>
                  </a:txBody>
                  <a:tcPr marL="5080" marR="50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2924">
                <a:tc>
                  <a:txBody>
                    <a:bodyPr/>
                    <a:lstStyle/>
                    <a:p>
                      <a:pPr>
                        <a:lnSpc>
                          <a:spcPct val="107000"/>
                        </a:lnSpc>
                        <a:spcAft>
                          <a:spcPts val="0"/>
                        </a:spcAft>
                      </a:pPr>
                      <a:r>
                        <a:rPr lang="en-GB" sz="2800" b="1" kern="100" dirty="0">
                          <a:solidFill>
                            <a:srgbClr val="000000"/>
                          </a:solidFill>
                          <a:latin typeface="Garamond"/>
                          <a:ea typeface="Calibri"/>
                          <a:cs typeface="Times New Roman"/>
                        </a:rPr>
                        <a:t>Total CO</a:t>
                      </a:r>
                      <a:r>
                        <a:rPr lang="en-GB" sz="2800" b="1" kern="100" baseline="-25000" dirty="0">
                          <a:solidFill>
                            <a:srgbClr val="000000"/>
                          </a:solidFill>
                          <a:latin typeface="Garamond"/>
                          <a:ea typeface="Calibri"/>
                          <a:cs typeface="Times New Roman"/>
                        </a:rPr>
                        <a:t>2</a:t>
                      </a:r>
                      <a:r>
                        <a:rPr lang="en-GB" sz="2800" b="1" kern="100" dirty="0">
                          <a:solidFill>
                            <a:srgbClr val="000000"/>
                          </a:solidFill>
                          <a:latin typeface="Garamond"/>
                          <a:ea typeface="Calibri"/>
                          <a:cs typeface="Times New Roman"/>
                        </a:rPr>
                        <a:t> </a:t>
                      </a:r>
                      <a:endParaRPr lang="en-US" sz="1100" b="1" kern="100" dirty="0">
                        <a:latin typeface="Calibri"/>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800" b="1" kern="100" dirty="0">
                          <a:solidFill>
                            <a:srgbClr val="000000"/>
                          </a:solidFill>
                          <a:latin typeface="Garamond"/>
                          <a:ea typeface="Calibri"/>
                          <a:cs typeface="Times New Roman"/>
                        </a:rPr>
                        <a:t>331.5 </a:t>
                      </a:r>
                      <a:endParaRPr lang="en-US" sz="1100" b="1" kern="100" dirty="0">
                        <a:latin typeface="Calibri"/>
                        <a:ea typeface="Calibri"/>
                        <a:cs typeface="Times New Roman"/>
                      </a:endParaRPr>
                    </a:p>
                  </a:txBody>
                  <a:tcPr marL="68580" marR="685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en-US" sz="1100" dirty="0">
                        <a:latin typeface="Calibri"/>
                        <a:ea typeface="Times New Roman"/>
                        <a:cs typeface="Times New Roman"/>
                      </a:endParaRPr>
                    </a:p>
                  </a:txBody>
                  <a:tcPr marL="5080" marR="5080" marT="508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049" name="Rectangle 1"/>
          <p:cNvSpPr>
            <a:spLocks noChangeArrowheads="1"/>
          </p:cNvSpPr>
          <p:nvPr/>
        </p:nvSpPr>
        <p:spPr bwMode="auto">
          <a:xfrm>
            <a:off x="0" y="0"/>
            <a:ext cx="885828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3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3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Percentages of CO</a:t>
            </a:r>
            <a:r>
              <a:rPr kumimoji="0" lang="en-GB" sz="3200" b="1" i="0" u="none" strike="noStrike" cap="none" normalizeH="0" baseline="-30000" dirty="0" smtClean="0">
                <a:ln>
                  <a:noFill/>
                </a:ln>
                <a:solidFill>
                  <a:schemeClr val="tx1"/>
                </a:solidFill>
                <a:effectLst/>
                <a:latin typeface="Calibri" pitchFamily="34" charset="0"/>
                <a:ea typeface="Calibri" pitchFamily="34" charset="0"/>
                <a:cs typeface="Times New Roman" pitchFamily="18" charset="0"/>
              </a:rPr>
              <a:t>2 </a:t>
            </a:r>
            <a:r>
              <a:rPr kumimoji="0" lang="en-GB" sz="3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Emission by Sector</a:t>
            </a:r>
            <a:r>
              <a:rPr kumimoji="0" lang="en-GB" sz="3200" b="1" i="0" u="none" strike="noStrike" cap="none" normalizeH="0" baseline="-30000" dirty="0" smtClean="0">
                <a:ln>
                  <a:noFill/>
                </a:ln>
                <a:solidFill>
                  <a:schemeClr val="tx1"/>
                </a:solidFill>
                <a:effectLst/>
                <a:latin typeface="Calibri" pitchFamily="34" charset="0"/>
                <a:ea typeface="Calibri" pitchFamily="34" charset="0"/>
                <a:cs typeface="Times New Roman" pitchFamily="18" charset="0"/>
              </a:rPr>
              <a:t> </a:t>
            </a:r>
            <a:r>
              <a:rPr kumimoji="0" lang="en-GB" sz="3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2022</a:t>
            </a:r>
            <a:endParaRPr kumimoji="0" lang="en-GB"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1428728" y="0"/>
            <a:ext cx="6143668" cy="584775"/>
          </a:xfrm>
          <a:prstGeom prst="rect">
            <a:avLst/>
          </a:prstGeom>
        </p:spPr>
        <p:txBody>
          <a:bodyPr wrap="square">
            <a:spAutoFit/>
          </a:bodyPr>
          <a:lstStyle/>
          <a:p>
            <a:pPr lvl="0" algn="ctr" fontAlgn="base">
              <a:spcBef>
                <a:spcPct val="0"/>
              </a:spcBef>
              <a:spcAft>
                <a:spcPct val="0"/>
              </a:spcAft>
            </a:pPr>
            <a:r>
              <a:rPr lang="en-US" sz="3200" b="1" dirty="0" smtClean="0">
                <a:ea typeface="Calibri" pitchFamily="34" charset="0"/>
                <a:cs typeface="Times New Roman" pitchFamily="18" charset="0"/>
              </a:rPr>
              <a:t>UK CO2 Emissions 2022</a:t>
            </a:r>
            <a:endParaRPr lang="en-US" sz="3200" dirty="0" smtClean="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637665" y="1714491"/>
          <a:ext cx="6649111" cy="4542024"/>
        </p:xfrm>
        <a:graphic>
          <a:graphicData uri="http://schemas.openxmlformats.org/drawingml/2006/table">
            <a:tbl>
              <a:tblPr/>
              <a:tblGrid>
                <a:gridCol w="1626207"/>
                <a:gridCol w="1451004"/>
                <a:gridCol w="1928826"/>
                <a:gridCol w="1643074"/>
              </a:tblGrid>
              <a:tr h="692214">
                <a:tc gridSpan="4">
                  <a:txBody>
                    <a:bodyPr/>
                    <a:lstStyle/>
                    <a:p>
                      <a:pPr algn="ctr">
                        <a:lnSpc>
                          <a:spcPct val="107000"/>
                        </a:lnSpc>
                        <a:spcAft>
                          <a:spcPts val="0"/>
                        </a:spcAft>
                      </a:pPr>
                      <a:r>
                        <a:rPr lang="en-GB" sz="2000" b="1" kern="100" dirty="0">
                          <a:solidFill>
                            <a:srgbClr val="000000"/>
                          </a:solidFill>
                          <a:latin typeface="Garamond" pitchFamily="18" charset="0"/>
                          <a:ea typeface="Calibri"/>
                          <a:cs typeface="Times New Roman"/>
                        </a:rPr>
                        <a:t>Emissions</a:t>
                      </a:r>
                      <a:endParaRPr lang="en-US" sz="2000" kern="100" dirty="0">
                        <a:latin typeface="Garamon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1148301">
                <a:tc>
                  <a:txBody>
                    <a:bodyPr/>
                    <a:lstStyle/>
                    <a:p>
                      <a:pPr>
                        <a:lnSpc>
                          <a:spcPct val="107000"/>
                        </a:lnSpc>
                        <a:spcAft>
                          <a:spcPts val="0"/>
                        </a:spcAft>
                      </a:pPr>
                      <a:endParaRPr lang="en-US" sz="2000" kern="100">
                        <a:latin typeface="Garamon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000" b="1" kern="100" dirty="0">
                          <a:solidFill>
                            <a:srgbClr val="000000"/>
                          </a:solidFill>
                          <a:latin typeface="Garamond" pitchFamily="18" charset="0"/>
                          <a:ea typeface="Calibri"/>
                          <a:cs typeface="Times New Roman"/>
                        </a:rPr>
                        <a:t>2021 (MtCO2)</a:t>
                      </a:r>
                      <a:endParaRPr lang="en-US" sz="2000" b="1" kern="100" dirty="0">
                        <a:latin typeface="Garamon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000" b="1" kern="100" dirty="0">
                          <a:solidFill>
                            <a:srgbClr val="000000"/>
                          </a:solidFill>
                          <a:latin typeface="Garamond" pitchFamily="18" charset="0"/>
                          <a:ea typeface="Calibri"/>
                          <a:cs typeface="Times New Roman"/>
                        </a:rPr>
                        <a:t>2022(MtCO2)</a:t>
                      </a:r>
                      <a:endParaRPr lang="en-US" sz="2000" b="1" kern="100" dirty="0">
                        <a:latin typeface="Garamon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000" b="1" kern="100" dirty="0">
                          <a:solidFill>
                            <a:srgbClr val="000000"/>
                          </a:solidFill>
                          <a:latin typeface="Garamond" pitchFamily="18" charset="0"/>
                          <a:ea typeface="Calibri"/>
                          <a:cs typeface="Times New Roman"/>
                        </a:rPr>
                        <a:t>2021 - 2022 Percentage change </a:t>
                      </a:r>
                      <a:endParaRPr lang="en-US" sz="2000" b="1" kern="100" dirty="0">
                        <a:latin typeface="Garamon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5534">
                <a:tc>
                  <a:txBody>
                    <a:bodyPr/>
                    <a:lstStyle/>
                    <a:p>
                      <a:pPr>
                        <a:lnSpc>
                          <a:spcPct val="106000"/>
                        </a:lnSpc>
                        <a:spcAft>
                          <a:spcPts val="0"/>
                        </a:spcAft>
                      </a:pPr>
                      <a:r>
                        <a:rPr lang="en-GB" sz="2000" kern="100">
                          <a:solidFill>
                            <a:srgbClr val="000000"/>
                          </a:solidFill>
                          <a:latin typeface="Garamond" pitchFamily="18" charset="0"/>
                          <a:ea typeface="Calibri"/>
                          <a:cs typeface="Times New Roman"/>
                        </a:rPr>
                        <a:t>Transport </a:t>
                      </a:r>
                      <a:endParaRPr lang="en-US" sz="2000" kern="100">
                        <a:latin typeface="Garamon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000" kern="100">
                          <a:solidFill>
                            <a:srgbClr val="000000"/>
                          </a:solidFill>
                          <a:latin typeface="Garamond" pitchFamily="18" charset="0"/>
                          <a:ea typeface="Calibri"/>
                          <a:cs typeface="Times New Roman"/>
                        </a:rPr>
                        <a:t>108.4 </a:t>
                      </a:r>
                      <a:endParaRPr lang="en-US" sz="2000" kern="100">
                        <a:latin typeface="Garamon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000" kern="100">
                          <a:solidFill>
                            <a:srgbClr val="000000"/>
                          </a:solidFill>
                          <a:latin typeface="Garamond" pitchFamily="18" charset="0"/>
                          <a:ea typeface="Calibri"/>
                          <a:cs typeface="Times New Roman"/>
                        </a:rPr>
                        <a:t>112.5 </a:t>
                      </a:r>
                      <a:endParaRPr lang="en-US" sz="2000" kern="100">
                        <a:latin typeface="Garamon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000" kern="100">
                          <a:solidFill>
                            <a:srgbClr val="000000"/>
                          </a:solidFill>
                          <a:latin typeface="Garamond" pitchFamily="18" charset="0"/>
                          <a:ea typeface="Calibri"/>
                          <a:cs typeface="Times New Roman"/>
                        </a:rPr>
                        <a:t>3.8% </a:t>
                      </a:r>
                      <a:endParaRPr lang="en-US" sz="2000" kern="100">
                        <a:latin typeface="Garamon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7195">
                <a:tc>
                  <a:txBody>
                    <a:bodyPr/>
                    <a:lstStyle/>
                    <a:p>
                      <a:pPr>
                        <a:lnSpc>
                          <a:spcPct val="106000"/>
                        </a:lnSpc>
                        <a:spcAft>
                          <a:spcPts val="0"/>
                        </a:spcAft>
                      </a:pPr>
                      <a:r>
                        <a:rPr lang="en-GB" sz="2000" kern="100">
                          <a:solidFill>
                            <a:srgbClr val="000000"/>
                          </a:solidFill>
                          <a:latin typeface="Garamond" pitchFamily="18" charset="0"/>
                          <a:ea typeface="Calibri"/>
                          <a:cs typeface="Times New Roman"/>
                        </a:rPr>
                        <a:t>Residential </a:t>
                      </a:r>
                      <a:endParaRPr lang="en-US" sz="2000" kern="100">
                        <a:latin typeface="Garamon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000" kern="100">
                          <a:solidFill>
                            <a:srgbClr val="000000"/>
                          </a:solidFill>
                          <a:latin typeface="Garamond" pitchFamily="18" charset="0"/>
                          <a:ea typeface="Calibri"/>
                          <a:cs typeface="Times New Roman"/>
                        </a:rPr>
                        <a:t>67.5 </a:t>
                      </a:r>
                      <a:endParaRPr lang="en-US" sz="2000" kern="100">
                        <a:latin typeface="Garamon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000" kern="100">
                          <a:solidFill>
                            <a:srgbClr val="000000"/>
                          </a:solidFill>
                          <a:latin typeface="Garamond" pitchFamily="18" charset="0"/>
                          <a:ea typeface="Calibri"/>
                          <a:cs typeface="Times New Roman"/>
                        </a:rPr>
                        <a:t>56.4 </a:t>
                      </a:r>
                      <a:endParaRPr lang="en-US" sz="2000" kern="100">
                        <a:latin typeface="Garamon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000" kern="100">
                          <a:solidFill>
                            <a:srgbClr val="000000"/>
                          </a:solidFill>
                          <a:latin typeface="Garamond" pitchFamily="18" charset="0"/>
                          <a:ea typeface="Calibri"/>
                          <a:cs typeface="Times New Roman"/>
                        </a:rPr>
                        <a:t>-16.5% </a:t>
                      </a:r>
                      <a:endParaRPr lang="en-US" sz="2000" kern="100">
                        <a:latin typeface="Garamon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7195">
                <a:tc>
                  <a:txBody>
                    <a:bodyPr/>
                    <a:lstStyle/>
                    <a:p>
                      <a:pPr>
                        <a:lnSpc>
                          <a:spcPct val="106000"/>
                        </a:lnSpc>
                        <a:spcAft>
                          <a:spcPts val="0"/>
                        </a:spcAft>
                      </a:pPr>
                      <a:r>
                        <a:rPr lang="en-GB" sz="2000" kern="100">
                          <a:solidFill>
                            <a:srgbClr val="000000"/>
                          </a:solidFill>
                          <a:latin typeface="Garamond" pitchFamily="18" charset="0"/>
                          <a:ea typeface="Calibri"/>
                          <a:cs typeface="Times New Roman"/>
                        </a:rPr>
                        <a:t>Business </a:t>
                      </a:r>
                      <a:endParaRPr lang="en-US" sz="2000" kern="100">
                        <a:latin typeface="Garamon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000" kern="100">
                          <a:solidFill>
                            <a:srgbClr val="000000"/>
                          </a:solidFill>
                          <a:latin typeface="Garamond" pitchFamily="18" charset="0"/>
                          <a:ea typeface="Calibri"/>
                          <a:cs typeface="Times New Roman"/>
                        </a:rPr>
                        <a:t>64.6 </a:t>
                      </a:r>
                      <a:endParaRPr lang="en-US" sz="2000" kern="100">
                        <a:latin typeface="Garamon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000" kern="100">
                          <a:solidFill>
                            <a:srgbClr val="000000"/>
                          </a:solidFill>
                          <a:latin typeface="Garamond" pitchFamily="18" charset="0"/>
                          <a:ea typeface="Calibri"/>
                          <a:cs typeface="Times New Roman"/>
                        </a:rPr>
                        <a:t>61.9 </a:t>
                      </a:r>
                      <a:endParaRPr lang="en-US" sz="2000" kern="100">
                        <a:latin typeface="Garamon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000" kern="100">
                          <a:solidFill>
                            <a:srgbClr val="000000"/>
                          </a:solidFill>
                          <a:latin typeface="Garamond" pitchFamily="18" charset="0"/>
                          <a:ea typeface="Calibri"/>
                          <a:cs typeface="Times New Roman"/>
                        </a:rPr>
                        <a:t>-4.1% </a:t>
                      </a:r>
                      <a:endParaRPr lang="en-US" sz="2000" kern="100">
                        <a:latin typeface="Garamon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7195">
                <a:tc>
                  <a:txBody>
                    <a:bodyPr/>
                    <a:lstStyle/>
                    <a:p>
                      <a:pPr>
                        <a:lnSpc>
                          <a:spcPct val="106000"/>
                        </a:lnSpc>
                        <a:spcAft>
                          <a:spcPts val="0"/>
                        </a:spcAft>
                      </a:pPr>
                      <a:r>
                        <a:rPr lang="en-GB" sz="2000" kern="100">
                          <a:solidFill>
                            <a:srgbClr val="000000"/>
                          </a:solidFill>
                          <a:latin typeface="Garamond" pitchFamily="18" charset="0"/>
                          <a:ea typeface="Calibri"/>
                          <a:cs typeface="Times New Roman"/>
                        </a:rPr>
                        <a:t>Other </a:t>
                      </a:r>
                      <a:endParaRPr lang="en-US" sz="2000" kern="100">
                        <a:latin typeface="Garamon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000" kern="100">
                          <a:solidFill>
                            <a:srgbClr val="000000"/>
                          </a:solidFill>
                          <a:latin typeface="Garamond" pitchFamily="18" charset="0"/>
                          <a:ea typeface="Calibri"/>
                          <a:cs typeface="Times New Roman"/>
                        </a:rPr>
                        <a:t>10.8 </a:t>
                      </a:r>
                      <a:endParaRPr lang="en-US" sz="2000" kern="100">
                        <a:latin typeface="Garamon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000" kern="100">
                          <a:solidFill>
                            <a:srgbClr val="000000"/>
                          </a:solidFill>
                          <a:latin typeface="Garamond" pitchFamily="18" charset="0"/>
                          <a:ea typeface="Calibri"/>
                          <a:cs typeface="Times New Roman"/>
                        </a:rPr>
                        <a:t>10.9 </a:t>
                      </a:r>
                      <a:endParaRPr lang="en-US" sz="2000" kern="100">
                        <a:latin typeface="Garamon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000" kern="100">
                          <a:solidFill>
                            <a:srgbClr val="000000"/>
                          </a:solidFill>
                          <a:latin typeface="Garamond" pitchFamily="18" charset="0"/>
                          <a:ea typeface="Calibri"/>
                          <a:cs typeface="Times New Roman"/>
                        </a:rPr>
                        <a:t>1.0% </a:t>
                      </a:r>
                      <a:endParaRPr lang="en-US" sz="2000" kern="100">
                        <a:latin typeface="Garamon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7195">
                <a:tc>
                  <a:txBody>
                    <a:bodyPr/>
                    <a:lstStyle/>
                    <a:p>
                      <a:pPr>
                        <a:lnSpc>
                          <a:spcPct val="106000"/>
                        </a:lnSpc>
                        <a:spcAft>
                          <a:spcPts val="0"/>
                        </a:spcAft>
                      </a:pPr>
                      <a:r>
                        <a:rPr lang="en-GB" sz="2000" kern="100" dirty="0">
                          <a:solidFill>
                            <a:srgbClr val="000000"/>
                          </a:solidFill>
                          <a:latin typeface="Garamond" pitchFamily="18" charset="0"/>
                          <a:ea typeface="Calibri"/>
                          <a:cs typeface="Times New Roman"/>
                        </a:rPr>
                        <a:t>Public </a:t>
                      </a:r>
                      <a:r>
                        <a:rPr lang="en-US" sz="2000" kern="100" dirty="0" smtClean="0">
                          <a:solidFill>
                            <a:srgbClr val="000000"/>
                          </a:solidFill>
                          <a:latin typeface="Garamond" pitchFamily="18" charset="0"/>
                          <a:ea typeface="Calibri"/>
                          <a:cs typeface="Times New Roman"/>
                        </a:rPr>
                        <a:t>Sector</a:t>
                      </a:r>
                      <a:endParaRPr lang="en-US" sz="2000" kern="100" dirty="0">
                        <a:latin typeface="Garamon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000" kern="100">
                          <a:solidFill>
                            <a:srgbClr val="000000"/>
                          </a:solidFill>
                          <a:latin typeface="Garamond" pitchFamily="18" charset="0"/>
                          <a:ea typeface="Calibri"/>
                          <a:cs typeface="Times New Roman"/>
                        </a:rPr>
                        <a:t>7.5 </a:t>
                      </a:r>
                      <a:endParaRPr lang="en-US" sz="2000" kern="100">
                        <a:latin typeface="Garamon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000" kern="100">
                          <a:solidFill>
                            <a:srgbClr val="000000"/>
                          </a:solidFill>
                          <a:latin typeface="Garamond" pitchFamily="18" charset="0"/>
                          <a:ea typeface="Calibri"/>
                          <a:cs typeface="Times New Roman"/>
                        </a:rPr>
                        <a:t>7.6 </a:t>
                      </a:r>
                      <a:endParaRPr lang="en-US" sz="2000" kern="100">
                        <a:latin typeface="Garamon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000" kern="100">
                          <a:solidFill>
                            <a:srgbClr val="000000"/>
                          </a:solidFill>
                          <a:latin typeface="Garamond" pitchFamily="18" charset="0"/>
                          <a:ea typeface="Calibri"/>
                          <a:cs typeface="Times New Roman"/>
                        </a:rPr>
                        <a:t>1.4% </a:t>
                      </a:r>
                      <a:endParaRPr lang="en-US" sz="2000" kern="100">
                        <a:latin typeface="Garamon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7195">
                <a:tc>
                  <a:txBody>
                    <a:bodyPr/>
                    <a:lstStyle/>
                    <a:p>
                      <a:pPr>
                        <a:lnSpc>
                          <a:spcPct val="106000"/>
                        </a:lnSpc>
                        <a:spcAft>
                          <a:spcPts val="0"/>
                        </a:spcAft>
                      </a:pPr>
                      <a:r>
                        <a:rPr lang="en-GB" sz="2000" b="1" kern="100" dirty="0">
                          <a:solidFill>
                            <a:srgbClr val="000000"/>
                          </a:solidFill>
                          <a:latin typeface="Garamond" pitchFamily="18" charset="0"/>
                          <a:ea typeface="Calibri"/>
                          <a:cs typeface="Times New Roman"/>
                        </a:rPr>
                        <a:t>Total CO2 </a:t>
                      </a:r>
                      <a:endParaRPr lang="en-US" sz="2000" b="1" kern="100" dirty="0">
                        <a:latin typeface="Garamon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000" b="1" kern="100" dirty="0">
                          <a:solidFill>
                            <a:srgbClr val="000000"/>
                          </a:solidFill>
                          <a:latin typeface="Garamond" pitchFamily="18" charset="0"/>
                          <a:ea typeface="Calibri"/>
                          <a:cs typeface="Times New Roman"/>
                        </a:rPr>
                        <a:t>339.5 </a:t>
                      </a:r>
                      <a:endParaRPr lang="en-US" sz="2000" b="1" kern="100" dirty="0">
                        <a:latin typeface="Garamon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000" b="1" kern="100" dirty="0">
                          <a:solidFill>
                            <a:srgbClr val="000000"/>
                          </a:solidFill>
                          <a:latin typeface="Garamond" pitchFamily="18" charset="0"/>
                          <a:ea typeface="Calibri"/>
                          <a:cs typeface="Times New Roman"/>
                        </a:rPr>
                        <a:t>331.5 </a:t>
                      </a:r>
                      <a:endParaRPr lang="en-US" sz="2000" b="1" kern="100" dirty="0">
                        <a:latin typeface="Garamon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6000"/>
                        </a:lnSpc>
                        <a:spcAft>
                          <a:spcPts val="0"/>
                        </a:spcAft>
                      </a:pPr>
                      <a:r>
                        <a:rPr lang="en-GB" sz="2000" b="1" kern="100" dirty="0">
                          <a:solidFill>
                            <a:srgbClr val="000000"/>
                          </a:solidFill>
                          <a:latin typeface="Garamond" pitchFamily="18" charset="0"/>
                          <a:ea typeface="Calibri"/>
                          <a:cs typeface="Times New Roman"/>
                        </a:rPr>
                        <a:t>-2.4% </a:t>
                      </a:r>
                      <a:endParaRPr lang="en-US" sz="2000" b="1" kern="100" dirty="0">
                        <a:latin typeface="Garamond"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5361" name="Rectangle 1"/>
          <p:cNvSpPr>
            <a:spLocks noChangeArrowheads="1"/>
          </p:cNvSpPr>
          <p:nvPr/>
        </p:nvSpPr>
        <p:spPr bwMode="auto">
          <a:xfrm>
            <a:off x="0" y="0"/>
            <a:ext cx="9144000" cy="172354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mj-lt"/>
                <a:ea typeface="Calibri" pitchFamily="34" charset="0"/>
                <a:cs typeface="Times New Roman" pitchFamily="18" charset="0"/>
              </a:rPr>
              <a:t>UK CO2 Emissions 2022</a:t>
            </a:r>
            <a:endParaRPr kumimoji="0" lang="en-US" sz="3200" b="0" i="0" u="none" strike="noStrike" cap="none" normalizeH="0" baseline="0" dirty="0" smtClean="0">
              <a:ln>
                <a:noFill/>
              </a:ln>
              <a:solidFill>
                <a:schemeClr val="tx1"/>
              </a:solidFill>
              <a:effectLst/>
              <a:latin typeface="+mj-lt"/>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2800" b="1" i="0" u="none" strike="noStrike" cap="none" normalizeH="0" baseline="0" dirty="0" smtClean="0">
                <a:ln>
                  <a:noFill/>
                </a:ln>
                <a:solidFill>
                  <a:schemeClr val="tx1"/>
                </a:solidFill>
                <a:effectLst/>
                <a:latin typeface="+mj-lt"/>
                <a:ea typeface="Calibri" pitchFamily="34" charset="0"/>
                <a:cs typeface="Times New Roman" pitchFamily="18" charset="0"/>
              </a:rPr>
              <a:t>Percentage changes in carbon dioxide emissions by sector between 2021 and 2022</a:t>
            </a:r>
            <a:endParaRPr kumimoji="0" lang="en-US" sz="2800" b="0" i="0" u="none" strike="noStrike" cap="none" normalizeH="0" baseline="0" dirty="0" smtClean="0">
              <a:ln>
                <a:noFill/>
              </a:ln>
              <a:solidFill>
                <a:schemeClr val="tx1"/>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2722</TotalTime>
  <Words>3617</Words>
  <Application>Microsoft Office PowerPoint</Application>
  <PresentationFormat>On-screen Show (4:3)</PresentationFormat>
  <Paragraphs>1080</Paragraphs>
  <Slides>66</Slides>
  <Notes>1</Notes>
  <HiddenSlides>0</HiddenSlides>
  <MMClips>0</MMClips>
  <ScaleCrop>false</ScaleCrop>
  <HeadingPairs>
    <vt:vector size="4" baseType="variant">
      <vt:variant>
        <vt:lpstr>Theme</vt:lpstr>
      </vt:variant>
      <vt:variant>
        <vt:i4>1</vt:i4>
      </vt:variant>
      <vt:variant>
        <vt:lpstr>Slide Titles</vt:lpstr>
      </vt:variant>
      <vt:variant>
        <vt:i4>66</vt:i4>
      </vt:variant>
    </vt:vector>
  </HeadingPairs>
  <TitlesOfParts>
    <vt:vector size="67" baseType="lpstr">
      <vt:lpstr>Office Theme</vt:lpstr>
      <vt:lpstr>THE NEED FOR ACTIVE TRAVEL AND ITS BENEFITS </vt:lpstr>
      <vt:lpstr>Philip Thomas</vt:lpstr>
      <vt:lpstr>INTRODUCTION</vt:lpstr>
      <vt:lpstr>THE NEED TO REDUCE CO2 EMISSIONS</vt:lpstr>
      <vt:lpstr>Slide 5</vt:lpstr>
      <vt:lpstr>Slide 6</vt:lpstr>
      <vt:lpstr>Slide 7</vt:lpstr>
      <vt:lpstr>Slide 8</vt:lpstr>
      <vt:lpstr>Slide 9</vt:lpstr>
      <vt:lpstr>Slide 10</vt:lpstr>
      <vt:lpstr>Domestic and international CO2 emissions from transport</vt:lpstr>
      <vt:lpstr> UK Climate change – transport statistics   </vt:lpstr>
      <vt:lpstr>Where carbon emissions come from in Hampshire 2022 </vt:lpstr>
      <vt:lpstr>Slide 14</vt:lpstr>
      <vt:lpstr>Slide 15</vt:lpstr>
      <vt:lpstr>Slide 16</vt:lpstr>
      <vt:lpstr>Slide 17</vt:lpstr>
      <vt:lpstr>UK Personal Carbon Footprint  2018</vt:lpstr>
      <vt:lpstr>Reasons for Active Travel</vt:lpstr>
      <vt:lpstr>Reasons for Active Travel</vt:lpstr>
      <vt:lpstr>Reasons for Active Travel</vt:lpstr>
      <vt:lpstr>Reasons for Active Travel</vt:lpstr>
      <vt:lpstr>What are the health benefits of physical activity? </vt:lpstr>
      <vt:lpstr>What are the health benefits of physical activity? </vt:lpstr>
      <vt:lpstr>Gear Change  A bold vision for cycling and walking </vt:lpstr>
      <vt:lpstr>Gear Change  A bold vision for cycling and walking </vt:lpstr>
      <vt:lpstr>Gear Change  A bold vision for cycling and walking </vt:lpstr>
      <vt:lpstr>Local Authority Allocated Funding 19th May 2023</vt:lpstr>
      <vt:lpstr>Local Authority Allocated Funding 19th May 2023</vt:lpstr>
      <vt:lpstr>Local Authority Allocated Funding 19th May 2023</vt:lpstr>
      <vt:lpstr>Gear Change  A bold vision for cycling and walking </vt:lpstr>
      <vt:lpstr>Gear Change  A bold vision for cycling and walking </vt:lpstr>
      <vt:lpstr>Gear Change  A bold vision for cycling and walking </vt:lpstr>
      <vt:lpstr>TRANSFORMING CITIES FUND  (TCF)</vt:lpstr>
      <vt:lpstr>TRANSFORMING CITIES FUND</vt:lpstr>
      <vt:lpstr>Southampton City Region Transforming Cities Fund </vt:lpstr>
      <vt:lpstr>Southampton City Region Transforming Cities Fund</vt:lpstr>
      <vt:lpstr>Southampton City region Transforming Cities Fund</vt:lpstr>
      <vt:lpstr>ACTIVE TRAVEL ENGLAND (ATE)</vt:lpstr>
      <vt:lpstr>ACTIVE TRAVEL ENGLAND</vt:lpstr>
      <vt:lpstr>ACTIVE TRAVEL ON THE CONTINENT</vt:lpstr>
      <vt:lpstr>THE END</vt:lpstr>
      <vt:lpstr>Slide 43</vt:lpstr>
      <vt:lpstr>Descoping of the Eling to Holbury Cycle Route</vt:lpstr>
      <vt:lpstr>Descoping of the Eling to Holbury Cycle Route</vt:lpstr>
      <vt:lpstr>Descoping of the Eling to Holbury Cycle Route</vt:lpstr>
      <vt:lpstr>Transforming Cities Fund</vt:lpstr>
      <vt:lpstr>Transforming Cities Fund</vt:lpstr>
      <vt:lpstr>Transforming Cities Fund</vt:lpstr>
      <vt:lpstr> UK COLLISION AND CASUALTY STATISTICS </vt:lpstr>
      <vt:lpstr> Road casualties by country, 2022 </vt:lpstr>
      <vt:lpstr>Great Britain (UK excluding Northern Ireland) </vt:lpstr>
      <vt:lpstr> England </vt:lpstr>
      <vt:lpstr> Wales </vt:lpstr>
      <vt:lpstr>Scotland </vt:lpstr>
      <vt:lpstr> Northern Ireland </vt:lpstr>
      <vt:lpstr>Cycling Accident Statistics 2004 - 2020</vt:lpstr>
      <vt:lpstr>Slide 58</vt:lpstr>
      <vt:lpstr>Slide 59</vt:lpstr>
      <vt:lpstr>The Active Travel (Wales) Act 2013</vt:lpstr>
      <vt:lpstr>GLOBAL CO2 PRODUCTION</vt:lpstr>
      <vt:lpstr>Slide 62</vt:lpstr>
      <vt:lpstr>Transport use</vt:lpstr>
      <vt:lpstr>Transport use</vt:lpstr>
      <vt:lpstr>Domestic and international CO2 emissions from transport </vt:lpstr>
      <vt:lpstr>Domestic and international CO2 emissions from transport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pctcyclist81@gmail.com</dc:creator>
  <cp:lastModifiedBy>pctcyclist81@gmail.com</cp:lastModifiedBy>
  <cp:revision>335</cp:revision>
  <dcterms:created xsi:type="dcterms:W3CDTF">2023-10-13T17:24:57Z</dcterms:created>
  <dcterms:modified xsi:type="dcterms:W3CDTF">2024-02-12T14:33:31Z</dcterms:modified>
</cp:coreProperties>
</file>