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28"/>
  </p:notesMasterIdLst>
  <p:sldIdLst>
    <p:sldId id="257" r:id="rId6"/>
    <p:sldId id="1206" r:id="rId7"/>
    <p:sldId id="475" r:id="rId8"/>
    <p:sldId id="494" r:id="rId9"/>
    <p:sldId id="495" r:id="rId10"/>
    <p:sldId id="496" r:id="rId11"/>
    <p:sldId id="498" r:id="rId12"/>
    <p:sldId id="263" r:id="rId13"/>
    <p:sldId id="497" r:id="rId14"/>
    <p:sldId id="499" r:id="rId15"/>
    <p:sldId id="1208" r:id="rId16"/>
    <p:sldId id="1672" r:id="rId17"/>
    <p:sldId id="1673" r:id="rId18"/>
    <p:sldId id="1674" r:id="rId19"/>
    <p:sldId id="1192" r:id="rId20"/>
    <p:sldId id="1193" r:id="rId21"/>
    <p:sldId id="1676" r:id="rId22"/>
    <p:sldId id="1669" r:id="rId23"/>
    <p:sldId id="1683" r:id="rId24"/>
    <p:sldId id="1675" r:id="rId25"/>
    <p:sldId id="1682" r:id="rId26"/>
    <p:sldId id="16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C823E1-C799-4C41-A8CB-B4FC66F0EE9E}">
          <p14:sldIdLst>
            <p14:sldId id="257"/>
            <p14:sldId id="1206"/>
            <p14:sldId id="475"/>
            <p14:sldId id="494"/>
            <p14:sldId id="495"/>
            <p14:sldId id="496"/>
            <p14:sldId id="498"/>
            <p14:sldId id="263"/>
            <p14:sldId id="497"/>
            <p14:sldId id="499"/>
            <p14:sldId id="1208"/>
            <p14:sldId id="1672"/>
            <p14:sldId id="1673"/>
            <p14:sldId id="1674"/>
            <p14:sldId id="1192"/>
            <p14:sldId id="1193"/>
            <p14:sldId id="1676"/>
            <p14:sldId id="1669"/>
            <p14:sldId id="1683"/>
            <p14:sldId id="1675"/>
          </p14:sldIdLst>
        </p14:section>
        <p14:section name="Default Section" id="{1D8D782D-4ED1-43DB-87C8-004BA11D5979}">
          <p14:sldIdLst>
            <p14:sldId id="1682"/>
            <p14:sldId id="16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Grid="0">
      <p:cViewPr varScale="1">
        <p:scale>
          <a:sx n="79" d="100"/>
          <a:sy n="79" d="100"/>
        </p:scale>
        <p:origin x="78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33703-34F9-4830-8205-ABF567577767}"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0AB9F-4388-4EA6-B651-6B1357B13446}" type="slidenum">
              <a:rPr lang="en-GB" smtClean="0"/>
              <a:t>‹#›</a:t>
            </a:fld>
            <a:endParaRPr lang="en-GB"/>
          </a:p>
        </p:txBody>
      </p:sp>
    </p:spTree>
    <p:extLst>
      <p:ext uri="{BB962C8B-B14F-4D97-AF65-F5344CB8AC3E}">
        <p14:creationId xmlns:p14="http://schemas.microsoft.com/office/powerpoint/2010/main" val="42631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4</a:t>
            </a:fld>
            <a:endParaRPr lang="en-GB"/>
          </a:p>
        </p:txBody>
      </p:sp>
    </p:spTree>
    <p:extLst>
      <p:ext uri="{BB962C8B-B14F-4D97-AF65-F5344CB8AC3E}">
        <p14:creationId xmlns:p14="http://schemas.microsoft.com/office/powerpoint/2010/main" val="337303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5</a:t>
            </a:fld>
            <a:endParaRPr lang="en-GB"/>
          </a:p>
        </p:txBody>
      </p:sp>
    </p:spTree>
    <p:extLst>
      <p:ext uri="{BB962C8B-B14F-4D97-AF65-F5344CB8AC3E}">
        <p14:creationId xmlns:p14="http://schemas.microsoft.com/office/powerpoint/2010/main" val="130205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6</a:t>
            </a:fld>
            <a:endParaRPr lang="en-GB"/>
          </a:p>
        </p:txBody>
      </p:sp>
    </p:spTree>
    <p:extLst>
      <p:ext uri="{BB962C8B-B14F-4D97-AF65-F5344CB8AC3E}">
        <p14:creationId xmlns:p14="http://schemas.microsoft.com/office/powerpoint/2010/main" val="227446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7</a:t>
            </a:fld>
            <a:endParaRPr lang="en-GB"/>
          </a:p>
        </p:txBody>
      </p:sp>
    </p:spTree>
    <p:extLst>
      <p:ext uri="{BB962C8B-B14F-4D97-AF65-F5344CB8AC3E}">
        <p14:creationId xmlns:p14="http://schemas.microsoft.com/office/powerpoint/2010/main" val="182781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Propose that NFDC focusses on 4 programmes, each with 3 priority areas</a:t>
            </a:r>
          </a:p>
          <a:p>
            <a:pPr marL="285750" lvl="1" indent="-28575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Align projects to address main emissions sources</a:t>
            </a:r>
          </a:p>
          <a:p>
            <a:pPr marL="285750" lvl="1" indent="-28575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Existing action plan to be aligned, developed and prioritised</a:t>
            </a:r>
          </a:p>
          <a:p>
            <a:pPr marL="285750" lvl="1" indent="-28575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Ensure that BAU processes design out carbon emissions and waste, and embed value for money, environmental improvements &amp; climate resilience</a:t>
            </a:r>
          </a:p>
          <a:p>
            <a:pPr marL="800100" lvl="2" indent="-342900">
              <a:lnSpc>
                <a:spcPct val="107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Guidance for PMs</a:t>
            </a:r>
          </a:p>
          <a:p>
            <a:pPr marL="800100" lvl="2" indent="-342900">
              <a:lnSpc>
                <a:spcPct val="107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Collaboration between services</a:t>
            </a:r>
          </a:p>
          <a:p>
            <a:pPr marL="800100" lvl="2" indent="-342900">
              <a:lnSpc>
                <a:spcPct val="107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Information for decision makers</a:t>
            </a:r>
          </a:p>
          <a:p>
            <a:pPr marL="800100" lvl="2" indent="-342900">
              <a:lnSpc>
                <a:spcPct val="107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Data for monitoring and improvement</a:t>
            </a:r>
          </a:p>
          <a:p>
            <a:pPr marL="285750" lvl="1" indent="-28575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Approach consistent with other authorities and aligned to sector guidance</a:t>
            </a:r>
          </a:p>
          <a:p>
            <a:endParaRPr lang="en-GB" dirty="0"/>
          </a:p>
        </p:txBody>
      </p:sp>
      <p:sp>
        <p:nvSpPr>
          <p:cNvPr id="4" name="Slide Number Placeholder 3"/>
          <p:cNvSpPr>
            <a:spLocks noGrp="1"/>
          </p:cNvSpPr>
          <p:nvPr>
            <p:ph type="sldNum" sz="quarter" idx="5"/>
          </p:nvPr>
        </p:nvSpPr>
        <p:spPr/>
        <p:txBody>
          <a:bodyPr/>
          <a:lstStyle/>
          <a:p>
            <a:fld id="{AE1EA1CD-E1F9-41C7-BD0A-7F481005F493}" type="slidenum">
              <a:rPr lang="en-GB" smtClean="0"/>
              <a:t>8</a:t>
            </a:fld>
            <a:endParaRPr lang="en-GB"/>
          </a:p>
        </p:txBody>
      </p:sp>
    </p:spTree>
    <p:extLst>
      <p:ext uri="{BB962C8B-B14F-4D97-AF65-F5344CB8AC3E}">
        <p14:creationId xmlns:p14="http://schemas.microsoft.com/office/powerpoint/2010/main" val="117798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9</a:t>
            </a:fld>
            <a:endParaRPr lang="en-GB"/>
          </a:p>
        </p:txBody>
      </p:sp>
    </p:spTree>
    <p:extLst>
      <p:ext uri="{BB962C8B-B14F-4D97-AF65-F5344CB8AC3E}">
        <p14:creationId xmlns:p14="http://schemas.microsoft.com/office/powerpoint/2010/main" val="243109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EA1CD-E1F9-41C7-BD0A-7F481005F493}" type="slidenum">
              <a:rPr lang="en-GB" smtClean="0"/>
              <a:t>10</a:t>
            </a:fld>
            <a:endParaRPr lang="en-GB"/>
          </a:p>
        </p:txBody>
      </p:sp>
    </p:spTree>
    <p:extLst>
      <p:ext uri="{BB962C8B-B14F-4D97-AF65-F5344CB8AC3E}">
        <p14:creationId xmlns:p14="http://schemas.microsoft.com/office/powerpoint/2010/main" val="70142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EF1D-F11C-4BCA-848E-AAB1DEB449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7B89F7-93FF-42CB-99DB-BB2C16F40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7F08AB-870F-427C-BC1F-D423A8F33EAA}"/>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3E348534-5338-44A6-837B-796604ED3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F7CCE-268D-4DCC-9713-92A529DBFBC0}"/>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227717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BC18-7296-4BD5-8819-90AB9D298B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50636-0C1A-4656-916F-9A7F747A7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6690F-3790-49A7-B7A8-CED972587F48}"/>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CCD70DA5-BE66-4845-81C4-C2541F644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489120-F3AE-4FD8-BF40-CD7F0E22B695}"/>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228933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36A34-E4B0-432E-93FA-F3903ED2C3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834BEF-00EA-41F7-A99D-7723D07F80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A83B2-2488-4103-987F-B8F2439EB3BF}"/>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1F1B5BFA-7131-4145-AB77-E08AFFE9D5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CCD3-14E1-484C-A475-1BB6166EACD2}"/>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213372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7A7-A9C5-4137-BFDC-93157EBF6A64}"/>
              </a:ext>
            </a:extLst>
          </p:cNvPr>
          <p:cNvSpPr>
            <a:spLocks noGrp="1"/>
          </p:cNvSpPr>
          <p:nvPr>
            <p:ph type="ctrTitle"/>
          </p:nvPr>
        </p:nvSpPr>
        <p:spPr>
          <a:xfrm>
            <a:off x="1524000" y="1122363"/>
            <a:ext cx="9144000" cy="2387600"/>
          </a:xfrm>
        </p:spPr>
        <p:txBody>
          <a:bodyPr anchor="b"/>
          <a:lstStyle>
            <a:lvl1pPr algn="ctr">
              <a:defRPr sz="6000">
                <a:solidFill>
                  <a:srgbClr val="87AC17"/>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B6F1F41-EEB9-4EFB-BD4E-EBBFD270300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85354A2-3966-4EE0-92C4-EC902B69AB26}"/>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D606FE0B-5198-4FAB-BFA5-209672450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4074C-9F58-4211-8495-2DA075163040}"/>
              </a:ext>
            </a:extLst>
          </p:cNvPr>
          <p:cNvSpPr>
            <a:spLocks noGrp="1"/>
          </p:cNvSpPr>
          <p:nvPr>
            <p:ph type="sldNum" sz="quarter" idx="12"/>
          </p:nvPr>
        </p:nvSpPr>
        <p:spPr/>
        <p:txBody>
          <a:bodyPr/>
          <a:lstStyle/>
          <a:p>
            <a:fld id="{61079E2C-6283-43BD-BC5E-9FFE365478B4}" type="slidenum">
              <a:rPr lang="en-GB" smtClean="0"/>
              <a:t>‹#›</a:t>
            </a:fld>
            <a:endParaRPr lang="en-GB"/>
          </a:p>
        </p:txBody>
      </p:sp>
      <p:pic>
        <p:nvPicPr>
          <p:cNvPr id="7" name="Picture 6">
            <a:extLst>
              <a:ext uri="{FF2B5EF4-FFF2-40B4-BE49-F238E27FC236}">
                <a16:creationId xmlns:a16="http://schemas.microsoft.com/office/drawing/2014/main" id="{CF57E232-9014-4F37-A254-D02E56796D51}"/>
              </a:ext>
            </a:extLst>
          </p:cNvPr>
          <p:cNvPicPr>
            <a:picLocks noChangeAspect="1"/>
          </p:cNvPicPr>
          <p:nvPr userDrawn="1"/>
        </p:nvPicPr>
        <p:blipFill>
          <a:blip r:embed="rId2"/>
          <a:stretch>
            <a:fillRect/>
          </a:stretch>
        </p:blipFill>
        <p:spPr>
          <a:xfrm>
            <a:off x="-20216" y="5945279"/>
            <a:ext cx="4058816" cy="912725"/>
          </a:xfrm>
          <a:prstGeom prst="rect">
            <a:avLst/>
          </a:prstGeom>
        </p:spPr>
      </p:pic>
      <p:pic>
        <p:nvPicPr>
          <p:cNvPr id="8" name="Picture 7">
            <a:extLst>
              <a:ext uri="{FF2B5EF4-FFF2-40B4-BE49-F238E27FC236}">
                <a16:creationId xmlns:a16="http://schemas.microsoft.com/office/drawing/2014/main" id="{C5D313D1-901B-4A21-9DFE-4750E41E93E7}"/>
              </a:ext>
            </a:extLst>
          </p:cNvPr>
          <p:cNvPicPr>
            <a:picLocks noChangeAspect="1"/>
          </p:cNvPicPr>
          <p:nvPr userDrawn="1"/>
        </p:nvPicPr>
        <p:blipFill>
          <a:blip r:embed="rId2"/>
          <a:stretch>
            <a:fillRect/>
          </a:stretch>
        </p:blipFill>
        <p:spPr>
          <a:xfrm>
            <a:off x="8094283" y="5945277"/>
            <a:ext cx="4114799" cy="925313"/>
          </a:xfrm>
          <a:prstGeom prst="rect">
            <a:avLst/>
          </a:prstGeom>
        </p:spPr>
      </p:pic>
      <p:pic>
        <p:nvPicPr>
          <p:cNvPr id="2050" name="Picture 2">
            <a:extLst>
              <a:ext uri="{FF2B5EF4-FFF2-40B4-BE49-F238E27FC236}">
                <a16:creationId xmlns:a16="http://schemas.microsoft.com/office/drawing/2014/main" id="{6FDB8AA2-2EC6-48E2-9044-D33771BD6AD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28261" y="19691"/>
            <a:ext cx="1963739" cy="1192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101D95A8-C442-4F2E-ADDD-8E21A41BFE57}"/>
              </a:ext>
            </a:extLst>
          </p:cNvPr>
          <p:cNvPicPr>
            <a:picLocks noChangeAspect="1"/>
          </p:cNvPicPr>
          <p:nvPr userDrawn="1"/>
        </p:nvPicPr>
        <p:blipFill>
          <a:blip r:embed="rId2"/>
          <a:stretch>
            <a:fillRect/>
          </a:stretch>
        </p:blipFill>
        <p:spPr>
          <a:xfrm>
            <a:off x="4038601" y="5945275"/>
            <a:ext cx="4058827" cy="912726"/>
          </a:xfrm>
          <a:prstGeom prst="rect">
            <a:avLst/>
          </a:prstGeom>
        </p:spPr>
      </p:pic>
    </p:spTree>
    <p:extLst>
      <p:ext uri="{BB962C8B-B14F-4D97-AF65-F5344CB8AC3E}">
        <p14:creationId xmlns:p14="http://schemas.microsoft.com/office/powerpoint/2010/main" val="4273411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99CA07"/>
            </a:gs>
            <a:gs pos="100000">
              <a:srgbClr val="C7F939"/>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2CE40C-59FB-ED6E-FB38-06CDA9B66855}"/>
              </a:ext>
            </a:extLst>
          </p:cNvPr>
          <p:cNvSpPr/>
          <p:nvPr userDrawn="1"/>
        </p:nvSpPr>
        <p:spPr>
          <a:xfrm>
            <a:off x="1" y="0"/>
            <a:ext cx="12192000" cy="6858000"/>
          </a:xfrm>
          <a:prstGeom prst="rect">
            <a:avLst/>
          </a:prstGeom>
          <a:gradFill>
            <a:gsLst>
              <a:gs pos="58000">
                <a:srgbClr val="89B506"/>
              </a:gs>
              <a:gs pos="11000">
                <a:srgbClr val="719403"/>
              </a:gs>
              <a:gs pos="0">
                <a:srgbClr val="719403"/>
              </a:gs>
              <a:gs pos="100000">
                <a:srgbClr val="C7F93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44C99890-4153-40FC-80E7-1562B4CBA76E}"/>
              </a:ext>
            </a:extLst>
          </p:cNvPr>
          <p:cNvSpPr>
            <a:spLocks noGrp="1"/>
          </p:cNvSpPr>
          <p:nvPr>
            <p:ph type="title"/>
          </p:nvPr>
        </p:nvSpPr>
        <p:spPr>
          <a:xfrm>
            <a:off x="838200" y="1443602"/>
            <a:ext cx="10515600" cy="956599"/>
          </a:xfrm>
        </p:spPr>
        <p:txBody>
          <a:bodyPr/>
          <a:lstStyle>
            <a:lvl1pPr>
              <a:defRPr>
                <a:solidFill>
                  <a:srgbClr val="87AC17"/>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0BD6935-FEA2-4B83-81C5-AF2FF6DB3D3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B35FCB4-F6F1-46F0-9AEC-356A3D3BBF29}"/>
              </a:ext>
            </a:extLst>
          </p:cNvPr>
          <p:cNvSpPr>
            <a:spLocks noGrp="1"/>
          </p:cNvSpPr>
          <p:nvPr>
            <p:ph type="dt" sz="half" idx="10"/>
          </p:nvPr>
        </p:nvSpPr>
        <p:spPr>
          <a:xfrm>
            <a:off x="10380407" y="2374289"/>
            <a:ext cx="2743200" cy="365125"/>
          </a:xfrm>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0960E92A-9A4F-4881-8768-FE4E29702E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B2D31E-5F2F-4260-BC0F-2FAA47AA88D2}"/>
              </a:ext>
            </a:extLst>
          </p:cNvPr>
          <p:cNvSpPr>
            <a:spLocks noGrp="1"/>
          </p:cNvSpPr>
          <p:nvPr>
            <p:ph type="sldNum" sz="quarter" idx="12"/>
          </p:nvPr>
        </p:nvSpPr>
        <p:spPr/>
        <p:txBody>
          <a:bodyPr/>
          <a:lstStyle/>
          <a:p>
            <a:fld id="{61079E2C-6283-43BD-BC5E-9FFE365478B4}" type="slidenum">
              <a:rPr lang="en-GB" smtClean="0"/>
              <a:t>‹#›</a:t>
            </a:fld>
            <a:endParaRPr lang="en-GB"/>
          </a:p>
        </p:txBody>
      </p:sp>
      <p:pic>
        <p:nvPicPr>
          <p:cNvPr id="12" name="Picture 11">
            <a:extLst>
              <a:ext uri="{FF2B5EF4-FFF2-40B4-BE49-F238E27FC236}">
                <a16:creationId xmlns:a16="http://schemas.microsoft.com/office/drawing/2014/main" id="{28B3CE12-DEE3-AE76-6C3D-0F3F0C3EDD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9603" y="343222"/>
            <a:ext cx="1980000" cy="1171157"/>
          </a:xfrm>
          <a:prstGeom prst="rect">
            <a:avLst/>
          </a:prstGeom>
        </p:spPr>
      </p:pic>
    </p:spTree>
    <p:extLst>
      <p:ext uri="{BB962C8B-B14F-4D97-AF65-F5344CB8AC3E}">
        <p14:creationId xmlns:p14="http://schemas.microsoft.com/office/powerpoint/2010/main" val="4195535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7A7-A9C5-4137-BFDC-93157EBF6A64}"/>
              </a:ext>
            </a:extLst>
          </p:cNvPr>
          <p:cNvSpPr>
            <a:spLocks noGrp="1"/>
          </p:cNvSpPr>
          <p:nvPr>
            <p:ph type="ctrTitle"/>
          </p:nvPr>
        </p:nvSpPr>
        <p:spPr>
          <a:xfrm>
            <a:off x="1524000" y="1122363"/>
            <a:ext cx="9144000" cy="2387600"/>
          </a:xfrm>
        </p:spPr>
        <p:txBody>
          <a:bodyPr anchor="b"/>
          <a:lstStyle>
            <a:lvl1pPr algn="ctr">
              <a:defRPr sz="6000">
                <a:solidFill>
                  <a:srgbClr val="87AC17"/>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B6F1F41-EEB9-4EFB-BD4E-EBBFD270300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85354A2-3966-4EE0-92C4-EC902B69AB26}"/>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D606FE0B-5198-4FAB-BFA5-209672450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4074C-9F58-4211-8495-2DA075163040}"/>
              </a:ext>
            </a:extLst>
          </p:cNvPr>
          <p:cNvSpPr>
            <a:spLocks noGrp="1"/>
          </p:cNvSpPr>
          <p:nvPr>
            <p:ph type="sldNum" sz="quarter" idx="12"/>
          </p:nvPr>
        </p:nvSpPr>
        <p:spPr/>
        <p:txBody>
          <a:bodyPr/>
          <a:lstStyle/>
          <a:p>
            <a:fld id="{61079E2C-6283-43BD-BC5E-9FFE365478B4}" type="slidenum">
              <a:rPr lang="en-GB" smtClean="0"/>
              <a:t>‹#›</a:t>
            </a:fld>
            <a:endParaRPr lang="en-GB"/>
          </a:p>
        </p:txBody>
      </p:sp>
      <p:pic>
        <p:nvPicPr>
          <p:cNvPr id="7" name="Picture 6">
            <a:extLst>
              <a:ext uri="{FF2B5EF4-FFF2-40B4-BE49-F238E27FC236}">
                <a16:creationId xmlns:a16="http://schemas.microsoft.com/office/drawing/2014/main" id="{CF57E232-9014-4F37-A254-D02E56796D51}"/>
              </a:ext>
            </a:extLst>
          </p:cNvPr>
          <p:cNvPicPr>
            <a:picLocks noChangeAspect="1"/>
          </p:cNvPicPr>
          <p:nvPr userDrawn="1"/>
        </p:nvPicPr>
        <p:blipFill>
          <a:blip r:embed="rId2"/>
          <a:stretch>
            <a:fillRect/>
          </a:stretch>
        </p:blipFill>
        <p:spPr>
          <a:xfrm>
            <a:off x="-20216" y="5945279"/>
            <a:ext cx="4058816" cy="912725"/>
          </a:xfrm>
          <a:prstGeom prst="rect">
            <a:avLst/>
          </a:prstGeom>
        </p:spPr>
      </p:pic>
      <p:pic>
        <p:nvPicPr>
          <p:cNvPr id="8" name="Picture 7">
            <a:extLst>
              <a:ext uri="{FF2B5EF4-FFF2-40B4-BE49-F238E27FC236}">
                <a16:creationId xmlns:a16="http://schemas.microsoft.com/office/drawing/2014/main" id="{C5D313D1-901B-4A21-9DFE-4750E41E93E7}"/>
              </a:ext>
            </a:extLst>
          </p:cNvPr>
          <p:cNvPicPr>
            <a:picLocks noChangeAspect="1"/>
          </p:cNvPicPr>
          <p:nvPr userDrawn="1"/>
        </p:nvPicPr>
        <p:blipFill>
          <a:blip r:embed="rId2"/>
          <a:stretch>
            <a:fillRect/>
          </a:stretch>
        </p:blipFill>
        <p:spPr>
          <a:xfrm>
            <a:off x="8094283" y="5945277"/>
            <a:ext cx="4114799" cy="925313"/>
          </a:xfrm>
          <a:prstGeom prst="rect">
            <a:avLst/>
          </a:prstGeom>
        </p:spPr>
      </p:pic>
      <p:pic>
        <p:nvPicPr>
          <p:cNvPr id="2050" name="Picture 2">
            <a:extLst>
              <a:ext uri="{FF2B5EF4-FFF2-40B4-BE49-F238E27FC236}">
                <a16:creationId xmlns:a16="http://schemas.microsoft.com/office/drawing/2014/main" id="{6FDB8AA2-2EC6-48E2-9044-D33771BD6AD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28261" y="19691"/>
            <a:ext cx="1963739" cy="1192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101D95A8-C442-4F2E-ADDD-8E21A41BFE57}"/>
              </a:ext>
            </a:extLst>
          </p:cNvPr>
          <p:cNvPicPr>
            <a:picLocks noChangeAspect="1"/>
          </p:cNvPicPr>
          <p:nvPr userDrawn="1"/>
        </p:nvPicPr>
        <p:blipFill>
          <a:blip r:embed="rId2"/>
          <a:stretch>
            <a:fillRect/>
          </a:stretch>
        </p:blipFill>
        <p:spPr>
          <a:xfrm>
            <a:off x="4038601" y="5945275"/>
            <a:ext cx="4058827" cy="912726"/>
          </a:xfrm>
          <a:prstGeom prst="rect">
            <a:avLst/>
          </a:prstGeom>
        </p:spPr>
      </p:pic>
    </p:spTree>
    <p:extLst>
      <p:ext uri="{BB962C8B-B14F-4D97-AF65-F5344CB8AC3E}">
        <p14:creationId xmlns:p14="http://schemas.microsoft.com/office/powerpoint/2010/main" val="4754237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99CA07"/>
            </a:gs>
            <a:gs pos="100000">
              <a:srgbClr val="C7F939"/>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2CE40C-59FB-ED6E-FB38-06CDA9B66855}"/>
              </a:ext>
            </a:extLst>
          </p:cNvPr>
          <p:cNvSpPr/>
          <p:nvPr userDrawn="1"/>
        </p:nvSpPr>
        <p:spPr>
          <a:xfrm>
            <a:off x="1" y="0"/>
            <a:ext cx="12192000" cy="6858000"/>
          </a:xfrm>
          <a:prstGeom prst="rect">
            <a:avLst/>
          </a:prstGeom>
          <a:gradFill>
            <a:gsLst>
              <a:gs pos="58000">
                <a:srgbClr val="89B506"/>
              </a:gs>
              <a:gs pos="11000">
                <a:srgbClr val="719403"/>
              </a:gs>
              <a:gs pos="0">
                <a:srgbClr val="719403"/>
              </a:gs>
              <a:gs pos="100000">
                <a:srgbClr val="C7F93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44C99890-4153-40FC-80E7-1562B4CBA76E}"/>
              </a:ext>
            </a:extLst>
          </p:cNvPr>
          <p:cNvSpPr>
            <a:spLocks noGrp="1"/>
          </p:cNvSpPr>
          <p:nvPr>
            <p:ph type="title"/>
          </p:nvPr>
        </p:nvSpPr>
        <p:spPr>
          <a:xfrm>
            <a:off x="838200" y="1443602"/>
            <a:ext cx="10515600" cy="956599"/>
          </a:xfrm>
        </p:spPr>
        <p:txBody>
          <a:bodyPr/>
          <a:lstStyle>
            <a:lvl1pPr>
              <a:defRPr>
                <a:solidFill>
                  <a:srgbClr val="87AC17"/>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0BD6935-FEA2-4B83-81C5-AF2FF6DB3D3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B35FCB4-F6F1-46F0-9AEC-356A3D3BBF29}"/>
              </a:ext>
            </a:extLst>
          </p:cNvPr>
          <p:cNvSpPr>
            <a:spLocks noGrp="1"/>
          </p:cNvSpPr>
          <p:nvPr>
            <p:ph type="dt" sz="half" idx="10"/>
          </p:nvPr>
        </p:nvSpPr>
        <p:spPr>
          <a:xfrm>
            <a:off x="10380407" y="2374289"/>
            <a:ext cx="2743200" cy="365125"/>
          </a:xfrm>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0960E92A-9A4F-4881-8768-FE4E29702E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B2D31E-5F2F-4260-BC0F-2FAA47AA88D2}"/>
              </a:ext>
            </a:extLst>
          </p:cNvPr>
          <p:cNvSpPr>
            <a:spLocks noGrp="1"/>
          </p:cNvSpPr>
          <p:nvPr>
            <p:ph type="sldNum" sz="quarter" idx="12"/>
          </p:nvPr>
        </p:nvSpPr>
        <p:spPr/>
        <p:txBody>
          <a:bodyPr/>
          <a:lstStyle/>
          <a:p>
            <a:fld id="{61079E2C-6283-43BD-BC5E-9FFE365478B4}" type="slidenum">
              <a:rPr lang="en-GB" smtClean="0"/>
              <a:t>‹#›</a:t>
            </a:fld>
            <a:endParaRPr lang="en-GB"/>
          </a:p>
        </p:txBody>
      </p:sp>
      <p:pic>
        <p:nvPicPr>
          <p:cNvPr id="12" name="Picture 11">
            <a:extLst>
              <a:ext uri="{FF2B5EF4-FFF2-40B4-BE49-F238E27FC236}">
                <a16:creationId xmlns:a16="http://schemas.microsoft.com/office/drawing/2014/main" id="{28B3CE12-DEE3-AE76-6C3D-0F3F0C3EDD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9603" y="343222"/>
            <a:ext cx="1980000" cy="1171157"/>
          </a:xfrm>
          <a:prstGeom prst="rect">
            <a:avLst/>
          </a:prstGeom>
        </p:spPr>
      </p:pic>
    </p:spTree>
    <p:extLst>
      <p:ext uri="{BB962C8B-B14F-4D97-AF65-F5344CB8AC3E}">
        <p14:creationId xmlns:p14="http://schemas.microsoft.com/office/powerpoint/2010/main" val="2285906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A745-C8BF-44EB-9BFD-B541473AE8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818354-DC23-4030-9EAB-1D0E1E443FAB}"/>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E2DCCB-C30A-4D24-B879-4CD6F7847E0D}"/>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9F3BAB00-20A3-4D82-9EFB-0BC5E74F4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79D8F-DD1F-4E37-AD33-F4AF1D7587C5}"/>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99074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AC00-B470-4F49-98AC-40483DA285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C3CB06-73E4-435E-B178-99356872B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2BF147-A237-456E-90A5-AD6C4FB5B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3F8B3E-07FB-4BAB-A200-C6658E52070B}"/>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6" name="Footer Placeholder 5">
            <a:extLst>
              <a:ext uri="{FF2B5EF4-FFF2-40B4-BE49-F238E27FC236}">
                <a16:creationId xmlns:a16="http://schemas.microsoft.com/office/drawing/2014/main" id="{DC8DBDE5-F2C1-4650-8D19-56F160319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8A10E8-DC33-4806-9467-609F84C85116}"/>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29688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A4B5-E8BC-444D-9B47-2DC6D5FD3F33}"/>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2695B-9E7D-46F8-AEA9-609D8CA9380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1A235-FB8C-483E-81A7-43928DB88DC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CED90C-A14E-4C84-8D6A-2E6101F4B4A5}"/>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402DA-E344-4A0F-8733-90EDBBB94943}"/>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2FE75D-D404-4226-81AA-29AF363E6379}"/>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8" name="Footer Placeholder 7">
            <a:extLst>
              <a:ext uri="{FF2B5EF4-FFF2-40B4-BE49-F238E27FC236}">
                <a16:creationId xmlns:a16="http://schemas.microsoft.com/office/drawing/2014/main" id="{B9C86759-4EBD-4772-B7E9-01A7E74D4B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B5CAC4-E4F3-4E6D-BB75-80A26C194039}"/>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215852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1E4B-5DE5-4346-A033-C70D21EBA9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A18691-F1F7-46D9-AA94-B31F10B13015}"/>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4" name="Footer Placeholder 3">
            <a:extLst>
              <a:ext uri="{FF2B5EF4-FFF2-40B4-BE49-F238E27FC236}">
                <a16:creationId xmlns:a16="http://schemas.microsoft.com/office/drawing/2014/main" id="{334B5619-8236-4785-8731-11BD9517D1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A6AD3E-8A35-4285-88DA-A7B233148811}"/>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382386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D767-16A3-4B11-9E63-896E24DD5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1277F-795C-4A7B-A66E-0C5251E66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3B80B-2414-418E-82ED-7C2BE8A3523A}"/>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777A349F-1998-4BD5-8AF1-E86D8C8BD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B5838-44D4-4706-8E1C-F37BA9EF506B}"/>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182677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A1A2F-C4D9-4F8A-B79F-BC73E3B87EF0}"/>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3" name="Footer Placeholder 2">
            <a:extLst>
              <a:ext uri="{FF2B5EF4-FFF2-40B4-BE49-F238E27FC236}">
                <a16:creationId xmlns:a16="http://schemas.microsoft.com/office/drawing/2014/main" id="{1BE196C6-E321-4E56-B6B9-38BE5573AF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E45295-42B8-4E00-90E0-FF56D04FF0D8}"/>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3955364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E4E7-F528-468C-9695-8D936DE54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0037AB-CAB4-4770-9676-0F98C396A5D3}"/>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53279A-F368-4EF4-88A2-34E94F9F90C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AA2D-3A74-46AD-8B2D-BA7FFADB5B52}"/>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6" name="Footer Placeholder 5">
            <a:extLst>
              <a:ext uri="{FF2B5EF4-FFF2-40B4-BE49-F238E27FC236}">
                <a16:creationId xmlns:a16="http://schemas.microsoft.com/office/drawing/2014/main" id="{9784115E-C642-4976-B6FA-44DDFCA65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9220C3-92EF-4BB3-9C1C-DC1FEA46D5F1}"/>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2493226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623C-ED99-44F5-9144-904F8924F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D3FE91-2C1D-4051-A988-BB675C8AD78C}"/>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A0820D2E-56ED-4526-BB79-53FF9222B2C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478ED-3712-4181-B47C-6386BD4F198D}"/>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6" name="Footer Placeholder 5">
            <a:extLst>
              <a:ext uri="{FF2B5EF4-FFF2-40B4-BE49-F238E27FC236}">
                <a16:creationId xmlns:a16="http://schemas.microsoft.com/office/drawing/2014/main" id="{355F77B6-0D91-421C-8A6B-3BE0937C9F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CC8B1-6753-4538-990A-3396E5A64183}"/>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3055862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9B8F-0F29-43FA-8581-1D62E1ED46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0569F-825C-43A3-8C18-E62E64643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A53561-4138-4FDD-B6B0-1D60C2848EBE}"/>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CD493096-9D23-4F0F-9C15-2C1BE1BF7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15731-0C35-4C68-9A04-186E9B207C3C}"/>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7303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E598F-22B2-47C4-9367-C6E7C0D31366}"/>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65F617-91BC-43F1-B15D-8DA709B09525}"/>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9CAE4-9829-49D5-973D-8DE9CB55A322}"/>
              </a:ext>
            </a:extLst>
          </p:cNvPr>
          <p:cNvSpPr>
            <a:spLocks noGrp="1"/>
          </p:cNvSpPr>
          <p:nvPr>
            <p:ph type="dt" sz="half" idx="10"/>
          </p:nvPr>
        </p:nvSpPr>
        <p:spPr/>
        <p:txBody>
          <a:body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D0339C37-722A-4206-97A4-310FD5DBC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2DC66-F9DD-4487-AF27-91580CCF59A3}"/>
              </a:ext>
            </a:extLst>
          </p:cNvPr>
          <p:cNvSpPr>
            <a:spLocks noGrp="1"/>
          </p:cNvSpPr>
          <p:nvPr>
            <p:ph type="sldNum" sz="quarter" idx="12"/>
          </p:nvPr>
        </p:nvSpPr>
        <p:spPr/>
        <p:txBody>
          <a:bodyPr/>
          <a:lstStyle/>
          <a:p>
            <a:fld id="{61079E2C-6283-43BD-BC5E-9FFE365478B4}" type="slidenum">
              <a:rPr lang="en-GB" smtClean="0"/>
              <a:t>‹#›</a:t>
            </a:fld>
            <a:endParaRPr lang="en-GB"/>
          </a:p>
        </p:txBody>
      </p:sp>
    </p:spTree>
    <p:extLst>
      <p:ext uri="{BB962C8B-B14F-4D97-AF65-F5344CB8AC3E}">
        <p14:creationId xmlns:p14="http://schemas.microsoft.com/office/powerpoint/2010/main" val="51521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327A-CF7C-4BF1-B742-BDD2BDBB5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C750FB-2D11-4539-A538-438E4DE2F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5CF80-4436-486A-92DF-BBFB421F10A3}"/>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9519F2B5-60FB-498B-A434-37590B72B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B8C557-4260-4FBE-87D2-FFB28D61EFEE}"/>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1064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9566-241A-4971-95E6-32D427871F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83D2E7-8233-431B-A999-6DB1FC2638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B98D37-7407-4D2C-8EAC-0F0FC8FEB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7C7FC8-4157-4607-9A60-13E7BD126594}"/>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6" name="Footer Placeholder 5">
            <a:extLst>
              <a:ext uri="{FF2B5EF4-FFF2-40B4-BE49-F238E27FC236}">
                <a16:creationId xmlns:a16="http://schemas.microsoft.com/office/drawing/2014/main" id="{3EF27EB7-24C7-4DD9-99B9-C7DA70D68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2F9F2-A988-4F44-8811-97AF7170AB3F}"/>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86982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D40D-0401-4FD2-AA0E-9AA0BE1F52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EF033D-C9BA-4533-901D-70315E3FD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C4B30-A421-4E5B-A07A-6B935214B6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089381-EDB9-42B3-9FDE-8B9D9EF91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54E6ED-C154-4FD3-985B-652ACEEFA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E4BF3F-A1F1-4312-80B8-475EC1C7E00F}"/>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8" name="Footer Placeholder 7">
            <a:extLst>
              <a:ext uri="{FF2B5EF4-FFF2-40B4-BE49-F238E27FC236}">
                <a16:creationId xmlns:a16="http://schemas.microsoft.com/office/drawing/2014/main" id="{DFF9ED2F-937F-4A53-90E5-ED051B220F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137CE3-996A-4186-91E7-5CD7100CAAE5}"/>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73106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324E-7A25-47DC-9622-93EE592BB2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EA7AFF-1949-48C8-9BF5-87CE28B752C8}"/>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4" name="Footer Placeholder 3">
            <a:extLst>
              <a:ext uri="{FF2B5EF4-FFF2-40B4-BE49-F238E27FC236}">
                <a16:creationId xmlns:a16="http://schemas.microsoft.com/office/drawing/2014/main" id="{A2B3E85E-7C47-4231-9EE8-481FCBF460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E8256A-9FAE-4C28-A0E2-08C958A162D3}"/>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93249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BE623-7F7E-4381-9E47-5569B09E94C9}"/>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3" name="Footer Placeholder 2">
            <a:extLst>
              <a:ext uri="{FF2B5EF4-FFF2-40B4-BE49-F238E27FC236}">
                <a16:creationId xmlns:a16="http://schemas.microsoft.com/office/drawing/2014/main" id="{2D4B87D9-8639-4909-BF9B-D7D8BF4CC4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E2EC97-7C6D-4234-B72A-3E633A2E977F}"/>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261352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D171-548E-4A9A-BCEE-30720969B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78F9B7-756C-4506-9E7B-B91189FB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368F0F-F671-40D8-8FE2-39A52A4BB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3745E-441D-4434-B7DF-082AD8C9DC9C}"/>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6" name="Footer Placeholder 5">
            <a:extLst>
              <a:ext uri="{FF2B5EF4-FFF2-40B4-BE49-F238E27FC236}">
                <a16:creationId xmlns:a16="http://schemas.microsoft.com/office/drawing/2014/main" id="{05688932-57A9-4721-888C-35EAEC3F5F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7314BF-CA42-43BF-A112-0FFA3E9A6993}"/>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47539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A33E-D10E-4CE0-B8D4-50C30570C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18AF36-CE97-4BC0-8E01-6F0AB5E4D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911B4-7CF1-4E54-9F44-7CDE669AC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948FF-3ADC-4123-80C6-0837ACE0DDE8}"/>
              </a:ext>
            </a:extLst>
          </p:cNvPr>
          <p:cNvSpPr>
            <a:spLocks noGrp="1"/>
          </p:cNvSpPr>
          <p:nvPr>
            <p:ph type="dt" sz="half" idx="10"/>
          </p:nvPr>
        </p:nvSpPr>
        <p:spPr/>
        <p:txBody>
          <a:bodyPr/>
          <a:lstStyle/>
          <a:p>
            <a:fld id="{082F4321-E45A-46D1-B638-CF49FC431D7F}" type="datetimeFigureOut">
              <a:rPr lang="en-GB" smtClean="0"/>
              <a:t>17/07/2023</a:t>
            </a:fld>
            <a:endParaRPr lang="en-GB"/>
          </a:p>
        </p:txBody>
      </p:sp>
      <p:sp>
        <p:nvSpPr>
          <p:cNvPr id="6" name="Footer Placeholder 5">
            <a:extLst>
              <a:ext uri="{FF2B5EF4-FFF2-40B4-BE49-F238E27FC236}">
                <a16:creationId xmlns:a16="http://schemas.microsoft.com/office/drawing/2014/main" id="{AD7338DB-E734-44E4-B734-E5BA776B0D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E40602-E67A-4BE3-9678-D5696DEE56D4}"/>
              </a:ext>
            </a:extLst>
          </p:cNvPr>
          <p:cNvSpPr>
            <a:spLocks noGrp="1"/>
          </p:cNvSpPr>
          <p:nvPr>
            <p:ph type="sldNum" sz="quarter" idx="12"/>
          </p:nvPr>
        </p:nvSpPr>
        <p:spPr/>
        <p:txBody>
          <a:bodyPr/>
          <a:lstStyle/>
          <a:p>
            <a:fld id="{DD7E0B41-055F-49EB-BC4E-3611F3649C29}" type="slidenum">
              <a:rPr lang="en-GB" smtClean="0"/>
              <a:t>‹#›</a:t>
            </a:fld>
            <a:endParaRPr lang="en-GB"/>
          </a:p>
        </p:txBody>
      </p:sp>
    </p:spTree>
    <p:extLst>
      <p:ext uri="{BB962C8B-B14F-4D97-AF65-F5344CB8AC3E}">
        <p14:creationId xmlns:p14="http://schemas.microsoft.com/office/powerpoint/2010/main" val="23844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B2265-712C-428C-A3F3-42461B27E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3CB274-C5ED-45B8-9478-6D0240662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618D7-E848-426E-82B6-2C9336E52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F4321-E45A-46D1-B638-CF49FC431D7F}" type="datetimeFigureOut">
              <a:rPr lang="en-GB" smtClean="0"/>
              <a:t>17/07/2023</a:t>
            </a:fld>
            <a:endParaRPr lang="en-GB"/>
          </a:p>
        </p:txBody>
      </p:sp>
      <p:sp>
        <p:nvSpPr>
          <p:cNvPr id="5" name="Footer Placeholder 4">
            <a:extLst>
              <a:ext uri="{FF2B5EF4-FFF2-40B4-BE49-F238E27FC236}">
                <a16:creationId xmlns:a16="http://schemas.microsoft.com/office/drawing/2014/main" id="{CE560260-B1AF-429B-ABEB-2E67682BA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B12120-3C47-4ED2-BB3D-695288C75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E0B41-055F-49EB-BC4E-3611F3649C29}" type="slidenum">
              <a:rPr lang="en-GB" smtClean="0"/>
              <a:t>‹#›</a:t>
            </a:fld>
            <a:endParaRPr lang="en-GB"/>
          </a:p>
        </p:txBody>
      </p:sp>
    </p:spTree>
    <p:extLst>
      <p:ext uri="{BB962C8B-B14F-4D97-AF65-F5344CB8AC3E}">
        <p14:creationId xmlns:p14="http://schemas.microsoft.com/office/powerpoint/2010/main" val="276590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DB3E3-30AF-4CAE-B5FA-0635ADE980B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F91BCE-CB80-41DF-B3A0-8579ABFDA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B8477-BFCF-42E7-8718-FE49E58087CD}"/>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87A91-02DC-4E73-A147-F8DE0179960B}" type="datetimeFigureOut">
              <a:rPr lang="en-GB" smtClean="0"/>
              <a:t>17/07/2023</a:t>
            </a:fld>
            <a:endParaRPr lang="en-GB"/>
          </a:p>
        </p:txBody>
      </p:sp>
      <p:sp>
        <p:nvSpPr>
          <p:cNvPr id="5" name="Footer Placeholder 4">
            <a:extLst>
              <a:ext uri="{FF2B5EF4-FFF2-40B4-BE49-F238E27FC236}">
                <a16:creationId xmlns:a16="http://schemas.microsoft.com/office/drawing/2014/main" id="{2ACC864B-3CAE-4AC1-9E1E-42467032204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5683A4-2A54-4003-855B-D155448E3B3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79E2C-6283-43BD-BC5E-9FFE365478B4}" type="slidenum">
              <a:rPr lang="en-GB" smtClean="0"/>
              <a:t>‹#›</a:t>
            </a:fld>
            <a:endParaRPr lang="en-GB"/>
          </a:p>
        </p:txBody>
      </p:sp>
    </p:spTree>
    <p:extLst>
      <p:ext uri="{BB962C8B-B14F-4D97-AF65-F5344CB8AC3E}">
        <p14:creationId xmlns:p14="http://schemas.microsoft.com/office/powerpoint/2010/main" val="2221131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mailto:testvalley@communityenergysouth.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1119E3-5515-4FF9-B5B1-7BAC3CF65AE2}"/>
              </a:ext>
            </a:extLst>
          </p:cNvPr>
          <p:cNvPicPr>
            <a:picLocks noChangeAspect="1"/>
          </p:cNvPicPr>
          <p:nvPr/>
        </p:nvPicPr>
        <p:blipFill rotWithShape="1">
          <a:blip r:embed="rId2"/>
          <a:srcRect t="19"/>
          <a:stretch/>
        </p:blipFill>
        <p:spPr>
          <a:xfrm>
            <a:off x="27721" y="5602"/>
            <a:ext cx="12133127" cy="6852397"/>
          </a:xfrm>
          <a:prstGeom prst="rect">
            <a:avLst/>
          </a:prstGeom>
        </p:spPr>
      </p:pic>
      <p:sp>
        <p:nvSpPr>
          <p:cNvPr id="2" name="TextBox 1">
            <a:extLst>
              <a:ext uri="{FF2B5EF4-FFF2-40B4-BE49-F238E27FC236}">
                <a16:creationId xmlns:a16="http://schemas.microsoft.com/office/drawing/2014/main" id="{165FB0BD-3A87-4BF5-9A70-75EB28F6420D}"/>
              </a:ext>
            </a:extLst>
          </p:cNvPr>
          <p:cNvSpPr txBox="1"/>
          <p:nvPr/>
        </p:nvSpPr>
        <p:spPr>
          <a:xfrm>
            <a:off x="7046569" y="1914850"/>
            <a:ext cx="5117709" cy="3601563"/>
          </a:xfrm>
          <a:prstGeom prst="rect">
            <a:avLst/>
          </a:prstGeom>
          <a:noFill/>
        </p:spPr>
        <p:txBody>
          <a:bodyPr wrap="square" rtlCol="0">
            <a:spAutoFit/>
          </a:bodyPr>
          <a:lstStyle/>
          <a:p>
            <a:pPr>
              <a:lnSpc>
                <a:spcPct val="107000"/>
              </a:lnSpc>
              <a:spcAft>
                <a:spcPts val="800"/>
              </a:spcAft>
            </a:pPr>
            <a:r>
              <a:rPr lang="en-GB" sz="4400" b="1" dirty="0">
                <a:solidFill>
                  <a:srgbClr val="871C5C"/>
                </a:solidFill>
                <a:latin typeface="Calibri" panose="020F0502020204030204" pitchFamily="34" charset="0"/>
                <a:ea typeface="Calibri" panose="020F0502020204030204" pitchFamily="34" charset="0"/>
                <a:cs typeface="Times New Roman" panose="02020603050405020304" pitchFamily="18" charset="0"/>
              </a:rPr>
              <a:t>A community energy programme for the New Forest </a:t>
            </a:r>
          </a:p>
          <a:p>
            <a:pPr>
              <a:lnSpc>
                <a:spcPct val="107000"/>
              </a:lnSpc>
              <a:spcAft>
                <a:spcPts val="800"/>
              </a:spcAft>
            </a:pPr>
            <a:endParaRPr lang="en-GB" sz="1600" dirty="0">
              <a:solidFill>
                <a:srgbClr val="871C5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400" dirty="0"/>
          </a:p>
        </p:txBody>
      </p:sp>
      <p:pic>
        <p:nvPicPr>
          <p:cNvPr id="11" name="Picture 14">
            <a:extLst>
              <a:ext uri="{FF2B5EF4-FFF2-40B4-BE49-F238E27FC236}">
                <a16:creationId xmlns:a16="http://schemas.microsoft.com/office/drawing/2014/main" id="{E32F5D73-35B8-423E-869B-0FB6F334C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58" b="4849"/>
          <a:stretch>
            <a:fillRect/>
          </a:stretch>
        </p:blipFill>
        <p:spPr bwMode="auto">
          <a:xfrm>
            <a:off x="27720" y="356428"/>
            <a:ext cx="5983973" cy="36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No photo description available.">
            <a:extLst>
              <a:ext uri="{FF2B5EF4-FFF2-40B4-BE49-F238E27FC236}">
                <a16:creationId xmlns:a16="http://schemas.microsoft.com/office/drawing/2014/main" id="{916A5433-ED4B-429C-8373-D1125B7E6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6" y="3985748"/>
            <a:ext cx="3547896" cy="17774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6 Amazing Things You Didn&amp;#39;t Know About Thermal Cameras | Tester Blog">
            <a:extLst>
              <a:ext uri="{FF2B5EF4-FFF2-40B4-BE49-F238E27FC236}">
                <a16:creationId xmlns:a16="http://schemas.microsoft.com/office/drawing/2014/main" id="{424262F1-5CF2-4767-A79A-9D2A6E356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262" y="3985749"/>
            <a:ext cx="2426432" cy="177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5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lIns="91440" tIns="45720" rIns="91440" bIns="45720" rtlCol="0" anchor="t">
            <a:spAutoFit/>
          </a:bodyPr>
          <a:lstStyle/>
          <a:p>
            <a:r>
              <a:rPr lang="en-GB" sz="4800" b="1" dirty="0">
                <a:solidFill>
                  <a:schemeClr val="bg1">
                    <a:lumMod val="95000"/>
                  </a:schemeClr>
                </a:solidFill>
                <a:latin typeface="Arial"/>
                <a:cs typeface="Arial"/>
              </a:rPr>
              <a:t>Energy Resilience of the New Forest</a:t>
            </a:r>
            <a:endParaRPr lang="en-GB" sz="4800" b="1" dirty="0">
              <a:solidFill>
                <a:schemeClr val="bg1">
                  <a:lumMod val="9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35C1252-27E1-4030-9593-321B1F15203A}"/>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Outcomes</a:t>
            </a:r>
          </a:p>
        </p:txBody>
      </p:sp>
      <p:sp>
        <p:nvSpPr>
          <p:cNvPr id="4" name="Content Placeholder 3">
            <a:extLst>
              <a:ext uri="{FF2B5EF4-FFF2-40B4-BE49-F238E27FC236}">
                <a16:creationId xmlns:a16="http://schemas.microsoft.com/office/drawing/2014/main" id="{B5199298-352E-F5BD-5D7A-8D9F6CF4B3D3}"/>
              </a:ext>
            </a:extLst>
          </p:cNvPr>
          <p:cNvSpPr txBox="1">
            <a:spLocks/>
          </p:cNvSpPr>
          <p:nvPr/>
        </p:nvSpPr>
        <p:spPr>
          <a:xfrm>
            <a:off x="839788" y="2505075"/>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Community engagement</a:t>
            </a:r>
          </a:p>
          <a:p>
            <a:r>
              <a:rPr lang="en-GB" dirty="0"/>
              <a:t>Reduced personal energy use</a:t>
            </a:r>
          </a:p>
          <a:p>
            <a:r>
              <a:rPr lang="en-GB" dirty="0"/>
              <a:t>Lower energy bills</a:t>
            </a:r>
          </a:p>
          <a:p>
            <a:r>
              <a:rPr lang="en-GB" dirty="0"/>
              <a:t>Lower carbon emissions</a:t>
            </a:r>
          </a:p>
          <a:p>
            <a:r>
              <a:rPr lang="en-GB" dirty="0"/>
              <a:t>Income generation</a:t>
            </a:r>
          </a:p>
          <a:p>
            <a:r>
              <a:rPr lang="en-GB" dirty="0"/>
              <a:t>Leadership</a:t>
            </a:r>
          </a:p>
          <a:p>
            <a:r>
              <a:rPr lang="en-GB" dirty="0"/>
              <a:t>Community asset investment</a:t>
            </a:r>
          </a:p>
          <a:p>
            <a:endParaRPr lang="en-GB" dirty="0"/>
          </a:p>
        </p:txBody>
      </p:sp>
      <p:sp>
        <p:nvSpPr>
          <p:cNvPr id="7" name="Text Placeholder 4">
            <a:extLst>
              <a:ext uri="{FF2B5EF4-FFF2-40B4-BE49-F238E27FC236}">
                <a16:creationId xmlns:a16="http://schemas.microsoft.com/office/drawing/2014/main" id="{23641357-9671-E0A2-E9FB-8EEB1C880E55}"/>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Considerations</a:t>
            </a:r>
          </a:p>
        </p:txBody>
      </p:sp>
      <p:sp>
        <p:nvSpPr>
          <p:cNvPr id="8" name="Content Placeholder 5">
            <a:extLst>
              <a:ext uri="{FF2B5EF4-FFF2-40B4-BE49-F238E27FC236}">
                <a16:creationId xmlns:a16="http://schemas.microsoft.com/office/drawing/2014/main" id="{9D76A3B4-319C-4911-F68B-7690E6FB4FFA}"/>
              </a:ext>
            </a:extLst>
          </p:cNvPr>
          <p:cNvSpPr txBox="1">
            <a:spLocks/>
          </p:cNvSpPr>
          <p:nvPr/>
        </p:nvSpPr>
        <p:spPr>
          <a:xfrm>
            <a:off x="6172200" y="2505075"/>
            <a:ext cx="601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Suitable locations</a:t>
            </a:r>
          </a:p>
          <a:p>
            <a:r>
              <a:rPr lang="en-GB" dirty="0"/>
              <a:t>Materials cost and availability</a:t>
            </a:r>
          </a:p>
          <a:p>
            <a:r>
              <a:rPr lang="en-GB" dirty="0"/>
              <a:t>Ongoing maintenance</a:t>
            </a:r>
          </a:p>
          <a:p>
            <a:r>
              <a:rPr lang="en-GB" dirty="0"/>
              <a:t>Longevity of schemes (succession)</a:t>
            </a:r>
          </a:p>
          <a:p>
            <a:r>
              <a:rPr lang="en-GB" dirty="0"/>
              <a:t>Industry knowledge and support</a:t>
            </a:r>
          </a:p>
        </p:txBody>
      </p:sp>
      <p:pic>
        <p:nvPicPr>
          <p:cNvPr id="2" name="Picture 1" descr="A logo with purple text&#10;&#10;Description automatically generated">
            <a:extLst>
              <a:ext uri="{FF2B5EF4-FFF2-40B4-BE49-F238E27FC236}">
                <a16:creationId xmlns:a16="http://schemas.microsoft.com/office/drawing/2014/main" id="{66767336-2F1A-6923-7AE1-D6F308319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83" y="4923089"/>
            <a:ext cx="2899719" cy="1798984"/>
          </a:xfrm>
          <a:prstGeom prst="rect">
            <a:avLst/>
          </a:prstGeom>
        </p:spPr>
      </p:pic>
    </p:spTree>
    <p:extLst>
      <p:ext uri="{BB962C8B-B14F-4D97-AF65-F5344CB8AC3E}">
        <p14:creationId xmlns:p14="http://schemas.microsoft.com/office/powerpoint/2010/main" val="50880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5E81-9E86-EC5E-ED47-0CACA359EC1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E2A77A-68D4-C7DB-2EDC-AF1302A5ECD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F0C67BD-66F2-919B-F904-DF40B86AF89B}"/>
              </a:ext>
            </a:extLst>
          </p:cNvPr>
          <p:cNvPicPr>
            <a:picLocks noChangeAspect="1"/>
          </p:cNvPicPr>
          <p:nvPr/>
        </p:nvPicPr>
        <p:blipFill rotWithShape="1">
          <a:blip r:embed="rId2"/>
          <a:srcRect t="19"/>
          <a:stretch/>
        </p:blipFill>
        <p:spPr>
          <a:xfrm>
            <a:off x="29436" y="35747"/>
            <a:ext cx="12133127" cy="6786506"/>
          </a:xfrm>
          <a:prstGeom prst="rect">
            <a:avLst/>
          </a:prstGeom>
        </p:spPr>
      </p:pic>
      <p:pic>
        <p:nvPicPr>
          <p:cNvPr id="5" name="Picture 2" descr="Community Energy South">
            <a:extLst>
              <a:ext uri="{FF2B5EF4-FFF2-40B4-BE49-F238E27FC236}">
                <a16:creationId xmlns:a16="http://schemas.microsoft.com/office/drawing/2014/main" id="{569867C7-AA51-F4D8-7A61-C15D999F9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386" y="261938"/>
            <a:ext cx="2003614" cy="12443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146D97D-4AEC-71B8-A31D-39EFD47CB743}"/>
              </a:ext>
            </a:extLst>
          </p:cNvPr>
          <p:cNvSpPr txBox="1">
            <a:spLocks/>
          </p:cNvSpPr>
          <p:nvPr/>
        </p:nvSpPr>
        <p:spPr>
          <a:xfrm>
            <a:off x="838198" y="2296007"/>
            <a:ext cx="10640439" cy="22468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800" b="1" dirty="0">
                <a:solidFill>
                  <a:schemeClr val="accent6"/>
                </a:solidFill>
                <a:latin typeface="Istok Web"/>
              </a:rPr>
              <a:t>Introduction to Community Energy</a:t>
            </a:r>
          </a:p>
          <a:p>
            <a:pPr algn="l"/>
            <a:r>
              <a:rPr lang="en-GB" sz="3600" b="1" dirty="0">
                <a:solidFill>
                  <a:schemeClr val="accent6"/>
                </a:solidFill>
                <a:latin typeface="Istok Web"/>
              </a:rPr>
              <a:t>Laura Wilson, CES </a:t>
            </a:r>
            <a:r>
              <a:rPr lang="en-GB" sz="7700" b="1" dirty="0">
                <a:solidFill>
                  <a:schemeClr val="accent6"/>
                </a:solidFill>
                <a:latin typeface="Istok Web"/>
              </a:rPr>
              <a:t>  </a:t>
            </a:r>
            <a:endParaRPr lang="en-GB" sz="4600" b="1" dirty="0">
              <a:solidFill>
                <a:schemeClr val="accent6"/>
              </a:solidFill>
              <a:latin typeface="Istok Web"/>
            </a:endParaRPr>
          </a:p>
        </p:txBody>
      </p:sp>
    </p:spTree>
    <p:extLst>
      <p:ext uri="{BB962C8B-B14F-4D97-AF65-F5344CB8AC3E}">
        <p14:creationId xmlns:p14="http://schemas.microsoft.com/office/powerpoint/2010/main" val="217764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54BE-FCF3-6A33-B952-9873F51C9E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9278C3C-F465-CF04-A331-7669F20F9BB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B84F75F-E1C8-3AD7-0728-C66B5F9C4A73}"/>
              </a:ext>
            </a:extLst>
          </p:cNvPr>
          <p:cNvPicPr>
            <a:picLocks noChangeAspect="1"/>
          </p:cNvPicPr>
          <p:nvPr/>
        </p:nvPicPr>
        <p:blipFill rotWithShape="1">
          <a:blip r:embed="rId2"/>
          <a:srcRect t="19"/>
          <a:stretch/>
        </p:blipFill>
        <p:spPr>
          <a:xfrm>
            <a:off x="2735" y="-96332"/>
            <a:ext cx="12433171" cy="6954332"/>
          </a:xfrm>
          <a:prstGeom prst="rect">
            <a:avLst/>
          </a:prstGeom>
        </p:spPr>
      </p:pic>
      <p:pic>
        <p:nvPicPr>
          <p:cNvPr id="1026" name="Picture 2">
            <a:extLst>
              <a:ext uri="{FF2B5EF4-FFF2-40B4-BE49-F238E27FC236}">
                <a16:creationId xmlns:a16="http://schemas.microsoft.com/office/drawing/2014/main" id="{DC69A18B-193D-F003-D7CB-2E039DD0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61" y="1518520"/>
            <a:ext cx="5156546" cy="412523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07;p68">
            <a:extLst>
              <a:ext uri="{FF2B5EF4-FFF2-40B4-BE49-F238E27FC236}">
                <a16:creationId xmlns:a16="http://schemas.microsoft.com/office/drawing/2014/main" id="{C0A2B752-D721-CD17-D2D9-42186002C56F}"/>
              </a:ext>
            </a:extLst>
          </p:cNvPr>
          <p:cNvSpPr txBox="1"/>
          <p:nvPr/>
        </p:nvSpPr>
        <p:spPr>
          <a:xfrm>
            <a:off x="508757" y="1144588"/>
            <a:ext cx="5587243" cy="745607"/>
          </a:xfrm>
          <a:prstGeom prst="rect">
            <a:avLst/>
          </a:prstGeom>
          <a:noFill/>
          <a:ln cap="flat">
            <a:noFill/>
          </a:ln>
        </p:spPr>
        <p:txBody>
          <a:bodyPr vert="horz" wrap="square" lIns="51425" tIns="25707" rIns="51425" bIns="25707"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lnSpc>
                <a:spcPct val="90000"/>
              </a:lnSpc>
              <a:defRPr sz="1800" b="0" i="0" u="none" strike="noStrike" kern="0" cap="none" spc="0" baseline="0">
                <a:solidFill>
                  <a:srgbClr val="000000"/>
                </a:solidFill>
                <a:uFillTx/>
              </a:defRPr>
            </a:pPr>
            <a:r>
              <a:rPr lang="en-GB" sz="3600" b="1" dirty="0">
                <a:solidFill>
                  <a:schemeClr val="accent6"/>
                </a:solidFill>
                <a:latin typeface="Calibri"/>
                <a:ea typeface="Calibri"/>
                <a:cs typeface="Calibri"/>
              </a:rPr>
              <a:t>Community Energy South </a:t>
            </a:r>
            <a:br>
              <a:rPr lang="en-GB" sz="3600" b="1" dirty="0">
                <a:solidFill>
                  <a:schemeClr val="accent6"/>
                </a:solidFill>
                <a:latin typeface="Calibri"/>
                <a:ea typeface="Calibri"/>
                <a:cs typeface="Calibri"/>
              </a:rPr>
            </a:br>
            <a:r>
              <a:rPr lang="en-GB" sz="3600" b="1" dirty="0">
                <a:solidFill>
                  <a:schemeClr val="accent6"/>
                </a:solidFill>
                <a:latin typeface="Calibri"/>
                <a:ea typeface="Calibri"/>
                <a:cs typeface="Calibri"/>
              </a:rPr>
              <a:t>- a little about us</a:t>
            </a:r>
            <a:endParaRPr lang="en-GB" sz="3600" b="1" dirty="0">
              <a:solidFill>
                <a:schemeClr val="accent6"/>
              </a:solidFill>
              <a:latin typeface="Cambria"/>
              <a:ea typeface="Cambria"/>
              <a:cs typeface="Cambria"/>
            </a:endParaRPr>
          </a:p>
        </p:txBody>
      </p:sp>
      <p:sp>
        <p:nvSpPr>
          <p:cNvPr id="7" name="TextBox 1">
            <a:extLst>
              <a:ext uri="{FF2B5EF4-FFF2-40B4-BE49-F238E27FC236}">
                <a16:creationId xmlns:a16="http://schemas.microsoft.com/office/drawing/2014/main" id="{19C4F83C-81B2-BF96-0992-294FA502969D}"/>
              </a:ext>
            </a:extLst>
          </p:cNvPr>
          <p:cNvSpPr txBox="1"/>
          <p:nvPr/>
        </p:nvSpPr>
        <p:spPr>
          <a:xfrm>
            <a:off x="508757" y="2176657"/>
            <a:ext cx="5156547" cy="3437480"/>
          </a:xfrm>
          <a:prstGeom prst="rect">
            <a:avLst/>
          </a:prstGeom>
          <a:noFill/>
          <a:ln cap="flat">
            <a:noFill/>
          </a:ln>
        </p:spPr>
        <p:txBody>
          <a:bodyPr vert="horz" wrap="square" lIns="51435" tIns="25718" rIns="51435" bIns="25718"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514350">
              <a:defRPr sz="1800" b="0" i="0" u="none" strike="noStrike" kern="0" cap="none" spc="0" baseline="0">
                <a:solidFill>
                  <a:srgbClr val="000000"/>
                </a:solidFill>
                <a:uFillTx/>
              </a:defRPr>
            </a:pPr>
            <a:r>
              <a:rPr lang="en-GB" sz="2200" b="1" dirty="0">
                <a:solidFill>
                  <a:schemeClr val="accent6"/>
                </a:solidFill>
                <a:ea typeface="Calibri"/>
                <a:cs typeface="Calibri"/>
              </a:rPr>
              <a:t>Community Energy South </a:t>
            </a:r>
            <a:r>
              <a:rPr lang="en-GB" sz="2200" dirty="0">
                <a:solidFill>
                  <a:srgbClr val="000000"/>
                </a:solidFill>
                <a:ea typeface="Calibri"/>
                <a:cs typeface="Calibri"/>
              </a:rPr>
              <a:t>was set up in 2013 to support the network of community energy groups in the South East of England.  </a:t>
            </a:r>
          </a:p>
          <a:p>
            <a:pPr algn="just" defTabSz="514350">
              <a:defRPr sz="1800" b="0" i="0" u="none" strike="noStrike" kern="0" cap="none" spc="0" baseline="0">
                <a:solidFill>
                  <a:srgbClr val="000000"/>
                </a:solidFill>
                <a:uFillTx/>
              </a:defRPr>
            </a:pPr>
            <a:endParaRPr lang="en-GB" sz="2200" dirty="0">
              <a:solidFill>
                <a:srgbClr val="000000"/>
              </a:solidFill>
              <a:ea typeface="Calibri"/>
              <a:cs typeface="Calibri"/>
            </a:endParaRPr>
          </a:p>
          <a:p>
            <a:pPr algn="just" defTabSz="514350">
              <a:defRPr sz="1800" b="0" i="0" u="none" strike="noStrike" kern="0" cap="none" spc="0" baseline="0">
                <a:solidFill>
                  <a:srgbClr val="000000"/>
                </a:solidFill>
                <a:uFillTx/>
              </a:defRPr>
            </a:pPr>
            <a:r>
              <a:rPr lang="en-GB" sz="2200" dirty="0">
                <a:solidFill>
                  <a:srgbClr val="000000"/>
                </a:solidFill>
                <a:ea typeface="Calibri"/>
                <a:cs typeface="Calibri"/>
              </a:rPr>
              <a:t>We are a </a:t>
            </a:r>
            <a:r>
              <a:rPr lang="en-GB" sz="2200" b="1" dirty="0">
                <a:solidFill>
                  <a:srgbClr val="81B14F"/>
                </a:solidFill>
                <a:ea typeface="Calibri"/>
                <a:cs typeface="Calibri"/>
              </a:rPr>
              <a:t>regional hub </a:t>
            </a:r>
            <a:r>
              <a:rPr lang="en-GB" sz="2200" dirty="0">
                <a:solidFill>
                  <a:srgbClr val="000000"/>
                </a:solidFill>
                <a:ea typeface="Calibri"/>
                <a:cs typeface="Calibri"/>
              </a:rPr>
              <a:t>that encourages the growth of </a:t>
            </a:r>
            <a:r>
              <a:rPr lang="en-GB" sz="2200" b="1" dirty="0">
                <a:solidFill>
                  <a:schemeClr val="accent6"/>
                </a:solidFill>
                <a:ea typeface="Calibri"/>
                <a:cs typeface="Calibri"/>
              </a:rPr>
              <a:t>community led projects in renewable energy, energy efficiency and fuel poverty</a:t>
            </a:r>
            <a:r>
              <a:rPr lang="en-GB" sz="2200" dirty="0">
                <a:solidFill>
                  <a:srgbClr val="000000"/>
                </a:solidFill>
                <a:ea typeface="Calibri"/>
                <a:cs typeface="Calibri"/>
              </a:rPr>
              <a:t>, including community owned renewable energy and grant funded projects. </a:t>
            </a:r>
            <a:endParaRPr lang="en-US" sz="2200" dirty="0">
              <a:solidFill>
                <a:srgbClr val="000000"/>
              </a:solidFill>
            </a:endParaRPr>
          </a:p>
        </p:txBody>
      </p:sp>
      <p:pic>
        <p:nvPicPr>
          <p:cNvPr id="8" name="Picture 8" descr="Logo, company name&#10;&#10;Description automatically generated">
            <a:extLst>
              <a:ext uri="{FF2B5EF4-FFF2-40B4-BE49-F238E27FC236}">
                <a16:creationId xmlns:a16="http://schemas.microsoft.com/office/drawing/2014/main" id="{2033724B-E501-0E26-99A9-5A97DEE422F5}"/>
              </a:ext>
            </a:extLst>
          </p:cNvPr>
          <p:cNvPicPr>
            <a:picLocks noChangeAspect="1"/>
          </p:cNvPicPr>
          <p:nvPr/>
        </p:nvPicPr>
        <p:blipFill rotWithShape="1">
          <a:blip r:embed="rId4"/>
          <a:srcRect l="3625" t="6120" r="14864" b="38849"/>
          <a:stretch/>
        </p:blipFill>
        <p:spPr>
          <a:xfrm>
            <a:off x="10273747" y="70739"/>
            <a:ext cx="1855003" cy="1056093"/>
          </a:xfrm>
          <a:prstGeom prst="rect">
            <a:avLst/>
          </a:prstGeom>
        </p:spPr>
      </p:pic>
    </p:spTree>
    <p:extLst>
      <p:ext uri="{BB962C8B-B14F-4D97-AF65-F5344CB8AC3E}">
        <p14:creationId xmlns:p14="http://schemas.microsoft.com/office/powerpoint/2010/main" val="182262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34A3-BCDB-0A09-0189-E90D808F4DF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716189-1BC6-04BD-2D5B-25F1EAAFF5F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B4499E-C4BF-4341-31EF-E70E29D5026E}"/>
              </a:ext>
            </a:extLst>
          </p:cNvPr>
          <p:cNvPicPr>
            <a:picLocks noChangeAspect="1"/>
          </p:cNvPicPr>
          <p:nvPr/>
        </p:nvPicPr>
        <p:blipFill rotWithShape="1">
          <a:blip r:embed="rId2"/>
          <a:srcRect t="19"/>
          <a:stretch/>
        </p:blipFill>
        <p:spPr>
          <a:xfrm>
            <a:off x="2735" y="-96332"/>
            <a:ext cx="12433171" cy="6954332"/>
          </a:xfrm>
          <a:prstGeom prst="rect">
            <a:avLst/>
          </a:prstGeom>
        </p:spPr>
      </p:pic>
      <p:sp>
        <p:nvSpPr>
          <p:cNvPr id="5" name="Title 1">
            <a:extLst>
              <a:ext uri="{FF2B5EF4-FFF2-40B4-BE49-F238E27FC236}">
                <a16:creationId xmlns:a16="http://schemas.microsoft.com/office/drawing/2014/main" id="{970377A0-CB8E-D42C-FA6D-B7432D30E99A}"/>
              </a:ext>
            </a:extLst>
          </p:cNvPr>
          <p:cNvSpPr txBox="1">
            <a:spLocks/>
          </p:cNvSpPr>
          <p:nvPr/>
        </p:nvSpPr>
        <p:spPr>
          <a:xfrm>
            <a:off x="-243906" y="418518"/>
            <a:ext cx="8199095" cy="619861"/>
          </a:xfrm>
          <a:prstGeom prst="rect">
            <a:avLst/>
          </a:prstGeom>
        </p:spPr>
        <p:txBody>
          <a:bodyPr>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rgbClr val="81B14F"/>
                </a:solidFill>
                <a:latin typeface="+mn-lt"/>
              </a:rPr>
              <a:t>Our Partnerships with Local Authorities </a:t>
            </a:r>
          </a:p>
        </p:txBody>
      </p:sp>
      <p:sp>
        <p:nvSpPr>
          <p:cNvPr id="6" name="Title 1">
            <a:extLst>
              <a:ext uri="{FF2B5EF4-FFF2-40B4-BE49-F238E27FC236}">
                <a16:creationId xmlns:a16="http://schemas.microsoft.com/office/drawing/2014/main" id="{8C98937E-FB5E-E714-B27A-E2CE6BE02B66}"/>
              </a:ext>
            </a:extLst>
          </p:cNvPr>
          <p:cNvSpPr txBox="1">
            <a:spLocks/>
          </p:cNvSpPr>
          <p:nvPr/>
        </p:nvSpPr>
        <p:spPr>
          <a:xfrm>
            <a:off x="579645" y="1046867"/>
            <a:ext cx="10598357" cy="3553631"/>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28625" indent="-428625">
              <a:buFont typeface="Arial" panose="020B0604020202020204" pitchFamily="34" charset="0"/>
              <a:buChar char="•"/>
            </a:pPr>
            <a:r>
              <a:rPr lang="en-GB" sz="2000" dirty="0">
                <a:latin typeface="+mn-lt"/>
                <a:ea typeface="Calibri" panose="020F0502020204030204" pitchFamily="34" charset="0"/>
                <a:cs typeface="Times New Roman" panose="02020603050405020304" pitchFamily="18" charset="0"/>
              </a:rPr>
              <a:t>We </a:t>
            </a:r>
            <a:r>
              <a:rPr lang="en-GB" sz="2000" b="1" dirty="0">
                <a:solidFill>
                  <a:srgbClr val="81B14F"/>
                </a:solidFill>
                <a:latin typeface="+mn-lt"/>
                <a:ea typeface="Calibri" panose="020F0502020204030204" pitchFamily="34" charset="0"/>
                <a:cs typeface="Times New Roman" panose="02020603050405020304" pitchFamily="18" charset="0"/>
              </a:rPr>
              <a:t>team up with LA’s </a:t>
            </a:r>
            <a:r>
              <a:rPr lang="en-GB" sz="2000" dirty="0">
                <a:latin typeface="+mn-lt"/>
                <a:ea typeface="Calibri" panose="020F0502020204030204" pitchFamily="34" charset="0"/>
                <a:cs typeface="Times New Roman" panose="02020603050405020304" pitchFamily="18" charset="0"/>
              </a:rPr>
              <a:t>to provide support for the development of community-led low carbon and renewable energy groups and projects throughout the county.</a:t>
            </a:r>
          </a:p>
          <a:p>
            <a:endParaRPr lang="en-GB" sz="2000" dirty="0">
              <a:latin typeface="+mn-lt"/>
              <a:ea typeface="Calibri" panose="020F0502020204030204" pitchFamily="34" charset="0"/>
              <a:cs typeface="Times New Roman" panose="02020603050405020304" pitchFamily="18" charset="0"/>
            </a:endParaRPr>
          </a:p>
          <a:p>
            <a:pPr marL="428625" indent="-428625">
              <a:buFont typeface="Arial" panose="020B0604020202020204" pitchFamily="34" charset="0"/>
              <a:buChar char="•"/>
            </a:pPr>
            <a:r>
              <a:rPr lang="en-GB" sz="2000" dirty="0">
                <a:latin typeface="+mn-lt"/>
                <a:ea typeface="Calibri" panose="020F0502020204030204" pitchFamily="34" charset="0"/>
              </a:rPr>
              <a:t>We support the implementation of </a:t>
            </a:r>
            <a:r>
              <a:rPr lang="en-GB" sz="2000" b="1" dirty="0">
                <a:solidFill>
                  <a:srgbClr val="81B14F"/>
                </a:solidFill>
                <a:latin typeface="+mn-lt"/>
                <a:ea typeface="Calibri" panose="020F0502020204030204" pitchFamily="34" charset="0"/>
              </a:rPr>
              <a:t>Net Zero strategies </a:t>
            </a:r>
            <a:r>
              <a:rPr lang="en-GB" sz="2000" dirty="0">
                <a:latin typeface="+mn-lt"/>
                <a:ea typeface="Calibri" panose="020F0502020204030204" pitchFamily="34" charset="0"/>
              </a:rPr>
              <a:t>within LA’s.</a:t>
            </a:r>
          </a:p>
          <a:p>
            <a:pPr marL="428625" indent="-428625">
              <a:buFont typeface="Arial" panose="020B0604020202020204" pitchFamily="34" charset="0"/>
              <a:buChar char="•"/>
            </a:pPr>
            <a:endParaRPr lang="en-GB" sz="2000" dirty="0">
              <a:latin typeface="+mn-lt"/>
              <a:ea typeface="Calibri" panose="020F0502020204030204" pitchFamily="34" charset="0"/>
            </a:endParaRPr>
          </a:p>
          <a:p>
            <a:pPr marL="428625" indent="-428625">
              <a:buFont typeface="Arial" panose="020B0604020202020204" pitchFamily="34" charset="0"/>
              <a:buChar char="•"/>
            </a:pPr>
            <a:r>
              <a:rPr lang="en-GB" sz="2000" dirty="0">
                <a:latin typeface="+mn-lt"/>
                <a:ea typeface="Calibri" panose="020F0502020204030204" pitchFamily="34" charset="0"/>
              </a:rPr>
              <a:t>Our approach is stimulate the </a:t>
            </a:r>
            <a:r>
              <a:rPr lang="en-GB" sz="2000" b="1" dirty="0">
                <a:solidFill>
                  <a:srgbClr val="81B14F"/>
                </a:solidFill>
                <a:latin typeface="+mn-lt"/>
                <a:ea typeface="Calibri" panose="020F0502020204030204" pitchFamily="34" charset="0"/>
              </a:rPr>
              <a:t>growth of the Community Energy sector.</a:t>
            </a:r>
          </a:p>
          <a:p>
            <a:endParaRPr lang="en-GB" sz="2000" dirty="0">
              <a:solidFill>
                <a:schemeClr val="tx1"/>
              </a:solidFill>
              <a:latin typeface="+mn-lt"/>
            </a:endParaRPr>
          </a:p>
          <a:p>
            <a:pPr marL="428625" indent="-428625">
              <a:buFont typeface="Arial" panose="020B0604020202020204" pitchFamily="34" charset="0"/>
              <a:buChar char="•"/>
            </a:pPr>
            <a:r>
              <a:rPr lang="en-GB" sz="2000" dirty="0">
                <a:latin typeface="+mn-lt"/>
                <a:ea typeface="Calibri" panose="020F0502020204030204" pitchFamily="34" charset="0"/>
              </a:rPr>
              <a:t>Our emphasis is on </a:t>
            </a:r>
            <a:r>
              <a:rPr lang="en-GB" sz="2000" b="1" dirty="0">
                <a:solidFill>
                  <a:schemeClr val="accent6"/>
                </a:solidFill>
                <a:latin typeface="+mn-lt"/>
                <a:ea typeface="Calibri" panose="020F0502020204030204" pitchFamily="34" charset="0"/>
              </a:rPr>
              <a:t>enabling local communities </a:t>
            </a:r>
            <a:r>
              <a:rPr lang="en-GB" sz="2000" dirty="0">
                <a:latin typeface="+mn-lt"/>
                <a:ea typeface="Calibri" panose="020F0502020204030204" pitchFamily="34" charset="0"/>
              </a:rPr>
              <a:t>to build their own self sustainability capacity to achieve ongoing, </a:t>
            </a:r>
            <a:r>
              <a:rPr lang="en-GB" sz="2000" b="1" dirty="0">
                <a:solidFill>
                  <a:srgbClr val="81B14F"/>
                </a:solidFill>
                <a:latin typeface="+mn-lt"/>
                <a:ea typeface="Calibri" panose="020F0502020204030204" pitchFamily="34" charset="0"/>
              </a:rPr>
              <a:t>ground level emissions reductions.</a:t>
            </a:r>
          </a:p>
          <a:p>
            <a:endParaRPr lang="en-GB" sz="2000" dirty="0">
              <a:latin typeface="+mn-lt"/>
              <a:ea typeface="Calibri" panose="020F0502020204030204" pitchFamily="34" charset="0"/>
            </a:endParaRPr>
          </a:p>
          <a:p>
            <a:pPr marL="428625" indent="-428625">
              <a:buFont typeface="Arial" panose="020B0604020202020204" pitchFamily="34" charset="0"/>
              <a:buChar char="•"/>
            </a:pPr>
            <a:r>
              <a:rPr lang="en-GB" sz="2000" dirty="0">
                <a:latin typeface="+mn-lt"/>
                <a:ea typeface="Calibri" panose="020F0502020204030204" pitchFamily="34" charset="0"/>
              </a:rPr>
              <a:t>We act as a </a:t>
            </a:r>
            <a:r>
              <a:rPr lang="en-GB" sz="2000" b="1" dirty="0">
                <a:solidFill>
                  <a:srgbClr val="81B14F"/>
                </a:solidFill>
                <a:latin typeface="+mn-lt"/>
                <a:ea typeface="Calibri" panose="020F0502020204030204" pitchFamily="34" charset="0"/>
              </a:rPr>
              <a:t>support</a:t>
            </a:r>
            <a:r>
              <a:rPr lang="en-GB" sz="2000" dirty="0">
                <a:latin typeface="+mn-lt"/>
                <a:ea typeface="Calibri" panose="020F0502020204030204" pitchFamily="34" charset="0"/>
              </a:rPr>
              <a:t> mechanism to establish and support a network of community energy groups through </a:t>
            </a:r>
            <a:r>
              <a:rPr lang="en-GB" sz="2000" b="1" dirty="0">
                <a:solidFill>
                  <a:srgbClr val="81B14F"/>
                </a:solidFill>
                <a:latin typeface="+mn-lt"/>
                <a:ea typeface="Calibri" panose="020F0502020204030204" pitchFamily="34" charset="0"/>
              </a:rPr>
              <a:t>mentoring, training, providing tools and resources</a:t>
            </a:r>
            <a:r>
              <a:rPr lang="en-GB" sz="2000" dirty="0">
                <a:latin typeface="+mn-lt"/>
                <a:ea typeface="Calibri" panose="020F0502020204030204" pitchFamily="34" charset="0"/>
              </a:rPr>
              <a:t>.</a:t>
            </a:r>
          </a:p>
          <a:p>
            <a:pPr marL="428625" indent="-428625">
              <a:buFont typeface="Arial" panose="020B0604020202020204" pitchFamily="34" charset="0"/>
              <a:buChar char="•"/>
            </a:pPr>
            <a:endParaRPr lang="en-GB" sz="2000" b="1" dirty="0">
              <a:solidFill>
                <a:schemeClr val="tx1"/>
              </a:solidFill>
              <a:latin typeface="+mn-lt"/>
            </a:endParaRPr>
          </a:p>
          <a:p>
            <a:pPr marL="428625" indent="-428625">
              <a:buFont typeface="Arial" panose="020B0604020202020204" pitchFamily="34" charset="0"/>
              <a:buChar char="•"/>
            </a:pPr>
            <a:endParaRPr lang="en-GB" sz="2000" b="1" dirty="0">
              <a:solidFill>
                <a:schemeClr val="tx1"/>
              </a:solidFill>
              <a:latin typeface="+mn-lt"/>
            </a:endParaRPr>
          </a:p>
          <a:p>
            <a:pPr marL="428625" indent="-428625">
              <a:buFont typeface="Arial" panose="020B0604020202020204" pitchFamily="34" charset="0"/>
              <a:buChar char="•"/>
            </a:pPr>
            <a:endParaRPr lang="en-GB" sz="2000" b="1" dirty="0">
              <a:solidFill>
                <a:schemeClr val="accent6">
                  <a:lumMod val="75000"/>
                </a:schemeClr>
              </a:solidFill>
            </a:endParaRPr>
          </a:p>
        </p:txBody>
      </p:sp>
      <p:pic>
        <p:nvPicPr>
          <p:cNvPr id="7" name="Picture 8" descr="Logo, company name&#10;&#10;Description automatically generated">
            <a:extLst>
              <a:ext uri="{FF2B5EF4-FFF2-40B4-BE49-F238E27FC236}">
                <a16:creationId xmlns:a16="http://schemas.microsoft.com/office/drawing/2014/main" id="{3BB54F39-133F-E9C1-F529-F62A46383DCB}"/>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pic>
        <p:nvPicPr>
          <p:cNvPr id="2050" name="Picture 2">
            <a:extLst>
              <a:ext uri="{FF2B5EF4-FFF2-40B4-BE49-F238E27FC236}">
                <a16:creationId xmlns:a16="http://schemas.microsoft.com/office/drawing/2014/main" id="{C8B0007C-EF3F-94B3-58BF-08A9B8B31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82" y="4901240"/>
            <a:ext cx="8477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45462C9-AF23-B54E-7FC8-F8FFACC8C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20" y="4982693"/>
            <a:ext cx="15621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EDE2627-BD74-E567-C927-64D6EFBFF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591" y="4901240"/>
            <a:ext cx="18573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032351B5-CDCC-E0A5-87FA-4FDC0623C1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8971" y="4901240"/>
            <a:ext cx="12668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BF2C8A2-F456-8181-972D-DA142FA9D2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2437" y="4758365"/>
            <a:ext cx="14382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ffolk County Council - Customer First - Suffolk User Forum">
            <a:extLst>
              <a:ext uri="{FF2B5EF4-FFF2-40B4-BE49-F238E27FC236}">
                <a16:creationId xmlns:a16="http://schemas.microsoft.com/office/drawing/2014/main" id="{2CB82AF1-6788-48E9-17F9-8075DD5379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9267" y="4901240"/>
            <a:ext cx="197937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entral Bedfordshire Council - Wikipedia">
            <a:extLst>
              <a:ext uri="{FF2B5EF4-FFF2-40B4-BE49-F238E27FC236}">
                <a16:creationId xmlns:a16="http://schemas.microsoft.com/office/drawing/2014/main" id="{655F7CCC-58F9-E89C-455D-2F6B33A5D5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77595" y="4634265"/>
            <a:ext cx="12668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0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0B55-F951-F71F-EAE1-8F3034A562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D60B50-F740-C712-2A08-992061734A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95783F7-5F5D-768B-9E1F-920B02910DFB}"/>
              </a:ext>
            </a:extLst>
          </p:cNvPr>
          <p:cNvPicPr>
            <a:picLocks noChangeAspect="1"/>
          </p:cNvPicPr>
          <p:nvPr/>
        </p:nvPicPr>
        <p:blipFill rotWithShape="1">
          <a:blip r:embed="rId2"/>
          <a:srcRect t="19"/>
          <a:stretch/>
        </p:blipFill>
        <p:spPr>
          <a:xfrm>
            <a:off x="2736" y="8870"/>
            <a:ext cx="12433171" cy="6954332"/>
          </a:xfrm>
          <a:prstGeom prst="rect">
            <a:avLst/>
          </a:prstGeom>
        </p:spPr>
      </p:pic>
      <p:sp>
        <p:nvSpPr>
          <p:cNvPr id="5" name="Rectangle 4">
            <a:extLst>
              <a:ext uri="{FF2B5EF4-FFF2-40B4-BE49-F238E27FC236}">
                <a16:creationId xmlns:a16="http://schemas.microsoft.com/office/drawing/2014/main" id="{E5D4B2A5-9ECC-E168-3D04-A9E444835CC2}"/>
              </a:ext>
            </a:extLst>
          </p:cNvPr>
          <p:cNvSpPr/>
          <p:nvPr/>
        </p:nvSpPr>
        <p:spPr>
          <a:xfrm>
            <a:off x="838199" y="1441173"/>
            <a:ext cx="10721010" cy="563231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t>Community energy refers to any energy project or scheme that is </a:t>
            </a:r>
            <a:r>
              <a:rPr lang="en-GB" sz="2000" b="1" dirty="0">
                <a:solidFill>
                  <a:schemeClr val="accent6"/>
                </a:solidFill>
              </a:rPr>
              <a:t>wholly or partly owned and controlled by the local community</a:t>
            </a:r>
            <a:r>
              <a:rPr lang="en-GB" sz="2000" dirty="0"/>
              <a:t> and which has wider community impact. </a:t>
            </a:r>
            <a:endParaRPr lang="en-US" sz="2000" dirty="0"/>
          </a:p>
          <a:p>
            <a:pPr marL="285750" lvl="0" indent="-285750">
              <a:buFont typeface="Arial" panose="020B0604020202020204" pitchFamily="34" charset="0"/>
              <a:buChar char="•"/>
            </a:pPr>
            <a:endParaRPr lang="en-GB" sz="2000" b="1" dirty="0">
              <a:solidFill>
                <a:schemeClr val="accent6"/>
              </a:solidFill>
            </a:endParaRPr>
          </a:p>
          <a:p>
            <a:pPr marL="285750" lvl="0" indent="-285750">
              <a:buFont typeface="Arial" panose="020B0604020202020204" pitchFamily="34" charset="0"/>
              <a:buChar char="•"/>
            </a:pPr>
            <a:r>
              <a:rPr lang="en-GB" sz="2000" dirty="0"/>
              <a:t>They</a:t>
            </a:r>
            <a:r>
              <a:rPr lang="en-GB" sz="2000" b="1" dirty="0">
                <a:solidFill>
                  <a:schemeClr val="accent6"/>
                </a:solidFill>
              </a:rPr>
              <a:t> </a:t>
            </a:r>
            <a:r>
              <a:rPr lang="en-GB" sz="2000" dirty="0"/>
              <a:t>are led by </a:t>
            </a:r>
            <a:r>
              <a:rPr lang="en-GB" sz="2000" b="1" dirty="0">
                <a:solidFill>
                  <a:schemeClr val="accent6"/>
                </a:solidFill>
              </a:rPr>
              <a:t>people, groups and organisations </a:t>
            </a:r>
            <a:r>
              <a:rPr lang="en-GB" sz="2000" dirty="0"/>
              <a:t>in the communities that the projects are based in.</a:t>
            </a:r>
          </a:p>
          <a:p>
            <a:pPr lvl="0"/>
            <a:endParaRPr lang="en-GB" sz="2000" dirty="0"/>
          </a:p>
          <a:p>
            <a:pPr marL="285750" lvl="0" indent="-285750">
              <a:buFont typeface="Arial" panose="020B0604020202020204" pitchFamily="34" charset="0"/>
              <a:buChar char="•"/>
            </a:pPr>
            <a:r>
              <a:rPr lang="en-GB" sz="2000" dirty="0"/>
              <a:t>Community energy has a key role to play in the </a:t>
            </a:r>
            <a:r>
              <a:rPr lang="en-GB" sz="2000" b="1" dirty="0">
                <a:solidFill>
                  <a:schemeClr val="accent6"/>
                </a:solidFill>
              </a:rPr>
              <a:t>transition toward a more efficient, low carbon, decentralised energy system.</a:t>
            </a:r>
          </a:p>
          <a:p>
            <a:pPr lvl="0"/>
            <a:endParaRPr lang="en-GB" sz="2000" b="1" dirty="0">
              <a:solidFill>
                <a:schemeClr val="accent6"/>
              </a:solidFill>
            </a:endParaRPr>
          </a:p>
          <a:p>
            <a:pPr marL="285750" indent="-285750">
              <a:buFont typeface="Arial" panose="020B0604020202020204" pitchFamily="34" charset="0"/>
              <a:buChar char="•"/>
            </a:pPr>
            <a:r>
              <a:rPr lang="en-GB" sz="2000" dirty="0"/>
              <a:t>Community energy groups are usually constituted as </a:t>
            </a:r>
            <a:r>
              <a:rPr lang="en-GB" sz="2000" b="1" dirty="0">
                <a:solidFill>
                  <a:schemeClr val="accent6"/>
                </a:solidFill>
              </a:rPr>
              <a:t>Community Benefit Societies</a:t>
            </a:r>
            <a:r>
              <a:rPr lang="en-GB" sz="2000" dirty="0"/>
              <a:t>, which means that all profits have to be directed towards community benefit.</a:t>
            </a:r>
          </a:p>
          <a:p>
            <a:endParaRPr lang="en-GB" sz="2000" dirty="0"/>
          </a:p>
          <a:p>
            <a:pPr marL="285750" indent="-285750">
              <a:buFont typeface="Arial" panose="020B0604020202020204" pitchFamily="34" charset="0"/>
              <a:buChar char="•"/>
            </a:pPr>
            <a:r>
              <a:rPr lang="en-GB" sz="2000" dirty="0"/>
              <a:t>Community energy groups and projects are funded through a mixture of </a:t>
            </a:r>
            <a:r>
              <a:rPr lang="en-GB" sz="2000" b="1" dirty="0">
                <a:solidFill>
                  <a:schemeClr val="accent6"/>
                </a:solidFill>
              </a:rPr>
              <a:t>grants, community finance and philanthropic funding.</a:t>
            </a:r>
          </a:p>
          <a:p>
            <a:endParaRPr lang="en-US" sz="2000" dirty="0"/>
          </a:p>
          <a:p>
            <a:pPr lvl="0"/>
            <a:br>
              <a:rPr lang="en-GB" dirty="0"/>
            </a:br>
            <a:br>
              <a:rPr lang="en-GB" dirty="0"/>
            </a:br>
            <a:endParaRPr lang="en-GB" sz="2400" dirty="0">
              <a:ea typeface="Arial" panose="020B0604020202020204" pitchFamily="34" charset="0"/>
            </a:endParaRPr>
          </a:p>
        </p:txBody>
      </p:sp>
      <p:sp>
        <p:nvSpPr>
          <p:cNvPr id="6" name="Title 1">
            <a:extLst>
              <a:ext uri="{FF2B5EF4-FFF2-40B4-BE49-F238E27FC236}">
                <a16:creationId xmlns:a16="http://schemas.microsoft.com/office/drawing/2014/main" id="{E0BA34E0-1AF8-CEBD-AB94-465F19A25BA0}"/>
              </a:ext>
            </a:extLst>
          </p:cNvPr>
          <p:cNvSpPr txBox="1">
            <a:spLocks/>
          </p:cNvSpPr>
          <p:nvPr/>
        </p:nvSpPr>
        <p:spPr>
          <a:xfrm>
            <a:off x="1099605" y="365124"/>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6"/>
                </a:solidFill>
                <a:latin typeface="Istok Web"/>
              </a:rPr>
              <a:t>Community energy projects</a:t>
            </a:r>
          </a:p>
        </p:txBody>
      </p:sp>
      <p:pic>
        <p:nvPicPr>
          <p:cNvPr id="7" name="Picture 8" descr="Logo, company name&#10;&#10;Description automatically generated">
            <a:extLst>
              <a:ext uri="{FF2B5EF4-FFF2-40B4-BE49-F238E27FC236}">
                <a16:creationId xmlns:a16="http://schemas.microsoft.com/office/drawing/2014/main" id="{01216001-4C0D-E16D-03F8-D0ED8CA1E7DB}"/>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spTree>
    <p:extLst>
      <p:ext uri="{BB962C8B-B14F-4D97-AF65-F5344CB8AC3E}">
        <p14:creationId xmlns:p14="http://schemas.microsoft.com/office/powerpoint/2010/main" val="21506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1119E3-5515-4FF9-B5B1-7BAC3CF65AE2}"/>
              </a:ext>
            </a:extLst>
          </p:cNvPr>
          <p:cNvPicPr>
            <a:picLocks noChangeAspect="1"/>
          </p:cNvPicPr>
          <p:nvPr/>
        </p:nvPicPr>
        <p:blipFill rotWithShape="1">
          <a:blip r:embed="rId2"/>
          <a:srcRect t="19"/>
          <a:stretch/>
        </p:blipFill>
        <p:spPr>
          <a:xfrm>
            <a:off x="2736" y="8870"/>
            <a:ext cx="12433171" cy="6954332"/>
          </a:xfrm>
          <a:prstGeom prst="rect">
            <a:avLst/>
          </a:prstGeom>
          <a:solidFill>
            <a:schemeClr val="accent6">
              <a:lumMod val="40000"/>
              <a:lumOff val="60000"/>
            </a:schemeClr>
          </a:solidFill>
        </p:spPr>
      </p:pic>
      <p:sp>
        <p:nvSpPr>
          <p:cNvPr id="6" name="Content Placeholder 2">
            <a:extLst>
              <a:ext uri="{FF2B5EF4-FFF2-40B4-BE49-F238E27FC236}">
                <a16:creationId xmlns:a16="http://schemas.microsoft.com/office/drawing/2014/main" id="{CEF28C60-FBF1-4363-BD2F-D06777E2E2E4}"/>
              </a:ext>
            </a:extLst>
          </p:cNvPr>
          <p:cNvSpPr txBox="1">
            <a:spLocks/>
          </p:cNvSpPr>
          <p:nvPr/>
        </p:nvSpPr>
        <p:spPr>
          <a:xfrm>
            <a:off x="224751" y="1584358"/>
            <a:ext cx="3783831" cy="3375569"/>
          </a:xfrm>
          <a:prstGeom prst="rect">
            <a:avLst/>
          </a:prstGeom>
          <a:solidFill>
            <a:schemeClr val="accent6">
              <a:lumMod val="60000"/>
              <a:lumOff val="40000"/>
            </a:schemeClr>
          </a:solidFill>
          <a:ln w="254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t>Powering Up</a:t>
            </a:r>
          </a:p>
          <a:p>
            <a:pPr algn="l"/>
            <a:r>
              <a:rPr lang="en-GB" sz="2000" dirty="0"/>
              <a:t>Communities developing and owning their own energy projects which save money and reduce carbon emissions: </a:t>
            </a:r>
            <a:r>
              <a:rPr lang="en-GB" sz="2000" b="1" dirty="0"/>
              <a:t>heat networks, renewable energy and low carbon transport</a:t>
            </a:r>
          </a:p>
          <a:p>
            <a:pPr algn="l"/>
            <a:r>
              <a:rPr lang="en-GB" sz="2000" b="1" dirty="0">
                <a:solidFill>
                  <a:srgbClr val="0070C0"/>
                </a:solidFill>
              </a:rPr>
              <a:t>Harnessing community finance</a:t>
            </a:r>
          </a:p>
          <a:p>
            <a:pPr algn="l"/>
            <a:endParaRPr lang="en-GB" sz="2000" dirty="0"/>
          </a:p>
          <a:p>
            <a:pPr algn="l"/>
            <a:endParaRPr lang="en-GB" sz="2000" b="1" dirty="0"/>
          </a:p>
          <a:p>
            <a:pPr algn="l"/>
            <a:endParaRPr lang="en-GB" sz="2000" dirty="0"/>
          </a:p>
          <a:p>
            <a:pPr algn="l"/>
            <a:endParaRPr lang="en-GB" sz="2000" dirty="0"/>
          </a:p>
        </p:txBody>
      </p:sp>
      <p:sp>
        <p:nvSpPr>
          <p:cNvPr id="7" name="Content Placeholder 2">
            <a:extLst>
              <a:ext uri="{FF2B5EF4-FFF2-40B4-BE49-F238E27FC236}">
                <a16:creationId xmlns:a16="http://schemas.microsoft.com/office/drawing/2014/main" id="{47A04B5E-36B5-494F-BE67-132B1EC3CDC4}"/>
              </a:ext>
            </a:extLst>
          </p:cNvPr>
          <p:cNvSpPr txBox="1">
            <a:spLocks/>
          </p:cNvSpPr>
          <p:nvPr/>
        </p:nvSpPr>
        <p:spPr>
          <a:xfrm>
            <a:off x="4329513" y="1584357"/>
            <a:ext cx="3783831" cy="3375571"/>
          </a:xfrm>
          <a:prstGeom prst="rect">
            <a:avLst/>
          </a:prstGeom>
          <a:solidFill>
            <a:srgbClr val="73D0F9"/>
          </a:solidFill>
          <a:ln w="28575">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t>Powering Down</a:t>
            </a:r>
          </a:p>
          <a:p>
            <a:pPr algn="l"/>
            <a:r>
              <a:rPr lang="en-GB" sz="2000" dirty="0"/>
              <a:t>A network of </a:t>
            </a:r>
            <a:r>
              <a:rPr lang="en-GB" sz="2000" b="1" dirty="0"/>
              <a:t>community energy champions </a:t>
            </a:r>
            <a:r>
              <a:rPr lang="en-GB" sz="2000" dirty="0"/>
              <a:t>who provide trusted and impartial local advice on energy and cost savings and support households struggling with their energy bills.</a:t>
            </a:r>
          </a:p>
          <a:p>
            <a:pPr algn="l"/>
            <a:r>
              <a:rPr lang="en-GB" sz="2000" b="1" dirty="0">
                <a:solidFill>
                  <a:srgbClr val="0070C0"/>
                </a:solidFill>
              </a:rPr>
              <a:t>Enabling community resilience </a:t>
            </a:r>
          </a:p>
          <a:p>
            <a:pPr algn="l"/>
            <a:endParaRPr lang="en-GB" sz="2000" dirty="0"/>
          </a:p>
          <a:p>
            <a:pPr algn="l"/>
            <a:endParaRPr lang="en-GB" sz="2000" b="1" dirty="0"/>
          </a:p>
          <a:p>
            <a:pPr algn="l"/>
            <a:endParaRPr lang="en-GB" sz="2000" dirty="0"/>
          </a:p>
          <a:p>
            <a:pPr algn="l"/>
            <a:endParaRPr lang="en-GB" sz="2000" dirty="0"/>
          </a:p>
        </p:txBody>
      </p:sp>
      <p:sp>
        <p:nvSpPr>
          <p:cNvPr id="8" name="Title 1">
            <a:extLst>
              <a:ext uri="{FF2B5EF4-FFF2-40B4-BE49-F238E27FC236}">
                <a16:creationId xmlns:a16="http://schemas.microsoft.com/office/drawing/2014/main" id="{497C043F-724C-49EE-9310-537071739EAD}"/>
              </a:ext>
            </a:extLst>
          </p:cNvPr>
          <p:cNvSpPr txBox="1">
            <a:spLocks/>
          </p:cNvSpPr>
          <p:nvPr/>
        </p:nvSpPr>
        <p:spPr>
          <a:xfrm>
            <a:off x="969398" y="0"/>
            <a:ext cx="10515600" cy="132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chemeClr val="accent6"/>
                </a:solidFill>
                <a:latin typeface="Istok Web"/>
              </a:rPr>
              <a:t>Three main categories</a:t>
            </a:r>
          </a:p>
        </p:txBody>
      </p:sp>
      <p:sp>
        <p:nvSpPr>
          <p:cNvPr id="9" name="Content Placeholder 2">
            <a:extLst>
              <a:ext uri="{FF2B5EF4-FFF2-40B4-BE49-F238E27FC236}">
                <a16:creationId xmlns:a16="http://schemas.microsoft.com/office/drawing/2014/main" id="{2FB619BB-AD33-F1C6-9093-5877FD36F349}"/>
              </a:ext>
            </a:extLst>
          </p:cNvPr>
          <p:cNvSpPr txBox="1">
            <a:spLocks/>
          </p:cNvSpPr>
          <p:nvPr/>
        </p:nvSpPr>
        <p:spPr>
          <a:xfrm>
            <a:off x="8434275" y="1584356"/>
            <a:ext cx="3757725" cy="3375571"/>
          </a:xfrm>
          <a:prstGeom prst="rect">
            <a:avLst/>
          </a:prstGeom>
          <a:solidFill>
            <a:srgbClr val="800080"/>
          </a:solidFill>
          <a:ln w="28575">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chemeClr val="bg1"/>
                </a:solidFill>
              </a:rPr>
              <a:t>Energy planning</a:t>
            </a:r>
          </a:p>
          <a:p>
            <a:pPr algn="l"/>
            <a:r>
              <a:rPr lang="en-GB" sz="2000" dirty="0">
                <a:solidFill>
                  <a:schemeClr val="bg1"/>
                </a:solidFill>
              </a:rPr>
              <a:t>Communities working together to coordinate and develop local </a:t>
            </a:r>
            <a:r>
              <a:rPr lang="en-GB" sz="2000" b="1" dirty="0">
                <a:solidFill>
                  <a:schemeClr val="bg1"/>
                </a:solidFill>
              </a:rPr>
              <a:t>energy / decarbonisation plans </a:t>
            </a:r>
            <a:r>
              <a:rPr lang="en-GB" sz="2000" dirty="0">
                <a:solidFill>
                  <a:schemeClr val="bg1"/>
                </a:solidFill>
              </a:rPr>
              <a:t>that are led by the community and encourage participation and ownership.</a:t>
            </a:r>
          </a:p>
          <a:p>
            <a:pPr algn="l"/>
            <a:r>
              <a:rPr lang="en-GB" sz="2000" b="1" dirty="0">
                <a:solidFill>
                  <a:srgbClr val="0070C0"/>
                </a:solidFill>
              </a:rPr>
              <a:t>Enabling community participation</a:t>
            </a:r>
          </a:p>
          <a:p>
            <a:pPr algn="l"/>
            <a:endParaRPr lang="en-GB" sz="2000" dirty="0"/>
          </a:p>
          <a:p>
            <a:pPr algn="l"/>
            <a:endParaRPr lang="en-GB" sz="2000" b="1" dirty="0"/>
          </a:p>
          <a:p>
            <a:pPr algn="l"/>
            <a:endParaRPr lang="en-GB" sz="2000" dirty="0"/>
          </a:p>
          <a:p>
            <a:pPr algn="l"/>
            <a:endParaRPr lang="en-GB" sz="2000" dirty="0"/>
          </a:p>
        </p:txBody>
      </p:sp>
      <p:pic>
        <p:nvPicPr>
          <p:cNvPr id="11" name="Picture 8" descr="Logo, company name&#10;&#10;Description automatically generated">
            <a:extLst>
              <a:ext uri="{FF2B5EF4-FFF2-40B4-BE49-F238E27FC236}">
                <a16:creationId xmlns:a16="http://schemas.microsoft.com/office/drawing/2014/main" id="{C21C3BCD-A943-37B9-14B5-9CEB89DD4C7C}"/>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spTree>
    <p:extLst>
      <p:ext uri="{BB962C8B-B14F-4D97-AF65-F5344CB8AC3E}">
        <p14:creationId xmlns:p14="http://schemas.microsoft.com/office/powerpoint/2010/main" val="390295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A9F4-3410-F493-04B3-39A8259F453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3C6B91-4BC4-3881-620D-A7FFAE3A42B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488EBB8-472D-E72C-1F05-A65AD0C74F07}"/>
              </a:ext>
            </a:extLst>
          </p:cNvPr>
          <p:cNvPicPr>
            <a:picLocks noChangeAspect="1"/>
          </p:cNvPicPr>
          <p:nvPr/>
        </p:nvPicPr>
        <p:blipFill rotWithShape="1">
          <a:blip r:embed="rId2"/>
          <a:srcRect t="19"/>
          <a:stretch/>
        </p:blipFill>
        <p:spPr>
          <a:xfrm>
            <a:off x="2736" y="8870"/>
            <a:ext cx="12433171" cy="6954332"/>
          </a:xfrm>
          <a:prstGeom prst="rect">
            <a:avLst/>
          </a:prstGeom>
          <a:solidFill>
            <a:schemeClr val="accent6">
              <a:lumMod val="40000"/>
              <a:lumOff val="60000"/>
            </a:schemeClr>
          </a:solidFill>
        </p:spPr>
      </p:pic>
      <p:pic>
        <p:nvPicPr>
          <p:cNvPr id="5" name="Picture 8" descr="Logo, company name&#10;&#10;Description automatically generated">
            <a:extLst>
              <a:ext uri="{FF2B5EF4-FFF2-40B4-BE49-F238E27FC236}">
                <a16:creationId xmlns:a16="http://schemas.microsoft.com/office/drawing/2014/main" id="{A7B092D6-7A67-9D59-1AC2-E03CDDC2AEE4}"/>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sp>
        <p:nvSpPr>
          <p:cNvPr id="7" name="TextBox 6">
            <a:extLst>
              <a:ext uri="{FF2B5EF4-FFF2-40B4-BE49-F238E27FC236}">
                <a16:creationId xmlns:a16="http://schemas.microsoft.com/office/drawing/2014/main" id="{DE656F48-5C1E-8102-B3B2-0F0FC276579F}"/>
              </a:ext>
            </a:extLst>
          </p:cNvPr>
          <p:cNvSpPr txBox="1"/>
          <p:nvPr/>
        </p:nvSpPr>
        <p:spPr>
          <a:xfrm>
            <a:off x="4595999" y="1299521"/>
            <a:ext cx="3215545" cy="369332"/>
          </a:xfrm>
          <a:prstGeom prst="rect">
            <a:avLst/>
          </a:prstGeom>
          <a:noFill/>
        </p:spPr>
        <p:txBody>
          <a:bodyPr wrap="square" rtlCol="0">
            <a:spAutoFit/>
          </a:bodyPr>
          <a:lstStyle/>
          <a:p>
            <a:r>
              <a:rPr lang="en-GB" b="1" dirty="0">
                <a:solidFill>
                  <a:srgbClr val="2674BA"/>
                </a:solidFill>
                <a:latin typeface="Century Gothic" panose="020B0502020202020204" pitchFamily="34" charset="0"/>
              </a:rPr>
              <a:t>Community Energy Group</a:t>
            </a:r>
          </a:p>
        </p:txBody>
      </p:sp>
      <p:sp>
        <p:nvSpPr>
          <p:cNvPr id="8" name="TextBox 7">
            <a:extLst>
              <a:ext uri="{FF2B5EF4-FFF2-40B4-BE49-F238E27FC236}">
                <a16:creationId xmlns:a16="http://schemas.microsoft.com/office/drawing/2014/main" id="{B07C52E6-2EEC-8DDF-7BF2-903F03933D6B}"/>
              </a:ext>
            </a:extLst>
          </p:cNvPr>
          <p:cNvSpPr txBox="1"/>
          <p:nvPr/>
        </p:nvSpPr>
        <p:spPr>
          <a:xfrm>
            <a:off x="3648722" y="1701279"/>
            <a:ext cx="4615964" cy="206210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rPr>
              <a:t>Owns, maintains and manages renewable energy asset</a:t>
            </a:r>
          </a:p>
          <a:p>
            <a:pPr marL="285750" indent="-285750">
              <a:buFont typeface="Arial" panose="020B0604020202020204" pitchFamily="34" charset="0"/>
              <a:buChar char="•"/>
            </a:pPr>
            <a:r>
              <a:rPr lang="en-GB" sz="1600" dirty="0">
                <a:latin typeface="Century Gothic" panose="020B0502020202020204" pitchFamily="34" charset="0"/>
              </a:rPr>
              <a:t>Enters into long term lease with building owner or </a:t>
            </a:r>
            <a:r>
              <a:rPr lang="en-GB" sz="1600" dirty="0" err="1">
                <a:latin typeface="Century Gothic" panose="020B0502020202020204" pitchFamily="34" charset="0"/>
              </a:rPr>
              <a:t>offtaker</a:t>
            </a: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Uses PPA income to pay off investors</a:t>
            </a:r>
          </a:p>
          <a:p>
            <a:pPr marL="285750" indent="-285750">
              <a:buFont typeface="Arial" panose="020B0604020202020204" pitchFamily="34" charset="0"/>
              <a:buChar char="•"/>
            </a:pPr>
            <a:r>
              <a:rPr lang="en-GB" sz="1600" dirty="0">
                <a:latin typeface="Century Gothic" panose="020B0502020202020204" pitchFamily="34" charset="0"/>
              </a:rPr>
              <a:t>Surplus used for community benefit / social impact</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9" name="TextBox 8">
            <a:extLst>
              <a:ext uri="{FF2B5EF4-FFF2-40B4-BE49-F238E27FC236}">
                <a16:creationId xmlns:a16="http://schemas.microsoft.com/office/drawing/2014/main" id="{F88DACAD-9634-B9A7-6B00-AC1639AAFD77}"/>
              </a:ext>
            </a:extLst>
          </p:cNvPr>
          <p:cNvSpPr txBox="1"/>
          <p:nvPr/>
        </p:nvSpPr>
        <p:spPr>
          <a:xfrm>
            <a:off x="3902019" y="4867709"/>
            <a:ext cx="4121828" cy="10772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rPr>
              <a:t>Uses electricity generated onsite</a:t>
            </a:r>
          </a:p>
          <a:p>
            <a:pPr marL="285750" indent="-285750">
              <a:buFont typeface="Arial" panose="020B0604020202020204" pitchFamily="34" charset="0"/>
              <a:buChar char="•"/>
            </a:pPr>
            <a:r>
              <a:rPr lang="en-GB" sz="1600" dirty="0">
                <a:latin typeface="Century Gothic" panose="020B0502020202020204" pitchFamily="34" charset="0"/>
              </a:rPr>
              <a:t>Pays CEG for generated electricity via PPA</a:t>
            </a:r>
          </a:p>
          <a:p>
            <a:pPr marL="285750" indent="-285750">
              <a:buFont typeface="Arial" panose="020B0604020202020204" pitchFamily="34" charset="0"/>
              <a:buChar char="•"/>
            </a:pPr>
            <a:endParaRPr lang="en-GB" sz="1600" dirty="0">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02DEAEC5-07BB-344B-6199-39EFC934A223}"/>
              </a:ext>
            </a:extLst>
          </p:cNvPr>
          <p:cNvCxnSpPr>
            <a:cxnSpLocks/>
          </p:cNvCxnSpPr>
          <p:nvPr/>
        </p:nvCxnSpPr>
        <p:spPr>
          <a:xfrm>
            <a:off x="4736758" y="3763382"/>
            <a:ext cx="0" cy="1087498"/>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B1CB657E-6BA2-DEF5-1FA7-0FEAB7A5B6EF}"/>
              </a:ext>
            </a:extLst>
          </p:cNvPr>
          <p:cNvCxnSpPr>
            <a:cxnSpLocks/>
          </p:cNvCxnSpPr>
          <p:nvPr/>
        </p:nvCxnSpPr>
        <p:spPr>
          <a:xfrm flipH="1" flipV="1">
            <a:off x="7437373" y="3763382"/>
            <a:ext cx="10885" cy="1104329"/>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A0A147-B253-33A1-A070-70D1AB0D64DB}"/>
              </a:ext>
            </a:extLst>
          </p:cNvPr>
          <p:cNvSpPr txBox="1"/>
          <p:nvPr/>
        </p:nvSpPr>
        <p:spPr>
          <a:xfrm>
            <a:off x="7448258" y="4023158"/>
            <a:ext cx="2046515" cy="584775"/>
          </a:xfrm>
          <a:prstGeom prst="rect">
            <a:avLst/>
          </a:prstGeom>
          <a:noFill/>
        </p:spPr>
        <p:txBody>
          <a:bodyPr wrap="square" rtlCol="0">
            <a:spAutoFit/>
          </a:bodyPr>
          <a:lstStyle/>
          <a:p>
            <a:r>
              <a:rPr lang="en-GB" sz="1600" dirty="0">
                <a:latin typeface="Century Gothic" panose="020B0502020202020204" pitchFamily="34" charset="0"/>
              </a:rPr>
              <a:t>Pays CEG for electricity utilised </a:t>
            </a:r>
          </a:p>
        </p:txBody>
      </p:sp>
      <p:sp>
        <p:nvSpPr>
          <p:cNvPr id="13" name="TextBox 12">
            <a:extLst>
              <a:ext uri="{FF2B5EF4-FFF2-40B4-BE49-F238E27FC236}">
                <a16:creationId xmlns:a16="http://schemas.microsoft.com/office/drawing/2014/main" id="{1F02A659-6855-7450-AFB4-512684B4F2CB}"/>
              </a:ext>
            </a:extLst>
          </p:cNvPr>
          <p:cNvSpPr txBox="1"/>
          <p:nvPr/>
        </p:nvSpPr>
        <p:spPr>
          <a:xfrm>
            <a:off x="2214639" y="3904099"/>
            <a:ext cx="2046515" cy="338554"/>
          </a:xfrm>
          <a:prstGeom prst="rect">
            <a:avLst/>
          </a:prstGeom>
          <a:noFill/>
        </p:spPr>
        <p:txBody>
          <a:bodyPr wrap="square" rtlCol="0">
            <a:spAutoFit/>
          </a:bodyPr>
          <a:lstStyle/>
          <a:p>
            <a:r>
              <a:rPr lang="en-GB" sz="1600" dirty="0">
                <a:latin typeface="Century Gothic" panose="020B0502020202020204" pitchFamily="34" charset="0"/>
              </a:rPr>
              <a:t>Supplies electricity </a:t>
            </a:r>
          </a:p>
        </p:txBody>
      </p:sp>
      <p:pic>
        <p:nvPicPr>
          <p:cNvPr id="14" name="Picture 13">
            <a:extLst>
              <a:ext uri="{FF2B5EF4-FFF2-40B4-BE49-F238E27FC236}">
                <a16:creationId xmlns:a16="http://schemas.microsoft.com/office/drawing/2014/main" id="{9B8BC4CC-9942-C0CA-3296-110FCEFD5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42" y="3420749"/>
            <a:ext cx="1490570" cy="1643807"/>
          </a:xfrm>
          <a:prstGeom prst="rect">
            <a:avLst/>
          </a:prstGeom>
        </p:spPr>
      </p:pic>
      <p:pic>
        <p:nvPicPr>
          <p:cNvPr id="15" name="Graphic 14" descr="Pound outline">
            <a:extLst>
              <a:ext uri="{FF2B5EF4-FFF2-40B4-BE49-F238E27FC236}">
                <a16:creationId xmlns:a16="http://schemas.microsoft.com/office/drawing/2014/main" id="{D77C35BF-94DE-9590-6082-34EE73681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2895" y="3849931"/>
            <a:ext cx="914400" cy="914400"/>
          </a:xfrm>
          <a:prstGeom prst="rect">
            <a:avLst/>
          </a:prstGeom>
        </p:spPr>
      </p:pic>
    </p:spTree>
    <p:extLst>
      <p:ext uri="{BB962C8B-B14F-4D97-AF65-F5344CB8AC3E}">
        <p14:creationId xmlns:p14="http://schemas.microsoft.com/office/powerpoint/2010/main" val="380479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7B79-B43E-15F1-ECFC-2682145D8D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6DC7A0-6F49-657C-4C2F-0A72CC4BB46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C203DD2-B7AF-3195-3A81-73D231F12265}"/>
              </a:ext>
            </a:extLst>
          </p:cNvPr>
          <p:cNvPicPr>
            <a:picLocks noChangeAspect="1"/>
          </p:cNvPicPr>
          <p:nvPr/>
        </p:nvPicPr>
        <p:blipFill rotWithShape="1">
          <a:blip r:embed="rId2"/>
          <a:srcRect t="19"/>
          <a:stretch/>
        </p:blipFill>
        <p:spPr>
          <a:xfrm>
            <a:off x="0" y="0"/>
            <a:ext cx="12433171" cy="6954332"/>
          </a:xfrm>
          <a:prstGeom prst="rect">
            <a:avLst/>
          </a:prstGeom>
          <a:solidFill>
            <a:schemeClr val="accent6">
              <a:lumMod val="40000"/>
              <a:lumOff val="60000"/>
            </a:schemeClr>
          </a:solidFill>
        </p:spPr>
      </p:pic>
      <p:pic>
        <p:nvPicPr>
          <p:cNvPr id="5" name="Picture 8" descr="Logo, company name&#10;&#10;Description automatically generated">
            <a:extLst>
              <a:ext uri="{FF2B5EF4-FFF2-40B4-BE49-F238E27FC236}">
                <a16:creationId xmlns:a16="http://schemas.microsoft.com/office/drawing/2014/main" id="{A5C9570E-1958-45B4-128B-8B346864B5DD}"/>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sp>
        <p:nvSpPr>
          <p:cNvPr id="7" name="TextBox 6">
            <a:extLst>
              <a:ext uri="{FF2B5EF4-FFF2-40B4-BE49-F238E27FC236}">
                <a16:creationId xmlns:a16="http://schemas.microsoft.com/office/drawing/2014/main" id="{258039EB-BF8C-7EBC-B6FE-96F358C6BBBB}"/>
              </a:ext>
            </a:extLst>
          </p:cNvPr>
          <p:cNvSpPr txBox="1"/>
          <p:nvPr/>
        </p:nvSpPr>
        <p:spPr>
          <a:xfrm>
            <a:off x="646043" y="365125"/>
            <a:ext cx="8279296" cy="984885"/>
          </a:xfrm>
          <a:prstGeom prst="rect">
            <a:avLst/>
          </a:prstGeom>
          <a:noFill/>
        </p:spPr>
        <p:txBody>
          <a:bodyPr wrap="square" rtlCol="0">
            <a:spAutoFit/>
          </a:bodyPr>
          <a:lstStyle/>
          <a:p>
            <a:r>
              <a:rPr lang="en-GB" sz="4000" b="1" dirty="0">
                <a:solidFill>
                  <a:schemeClr val="accent6"/>
                </a:solidFill>
                <a:latin typeface="Istok Web"/>
              </a:rPr>
              <a:t>Energy Champions </a:t>
            </a:r>
          </a:p>
          <a:p>
            <a:endParaRPr lang="en-GB" dirty="0"/>
          </a:p>
        </p:txBody>
      </p:sp>
      <p:sp>
        <p:nvSpPr>
          <p:cNvPr id="8" name="TextBox 7">
            <a:extLst>
              <a:ext uri="{FF2B5EF4-FFF2-40B4-BE49-F238E27FC236}">
                <a16:creationId xmlns:a16="http://schemas.microsoft.com/office/drawing/2014/main" id="{1A9CC92E-6F54-CA3E-8B2E-BC87753451BB}"/>
              </a:ext>
            </a:extLst>
          </p:cNvPr>
          <p:cNvSpPr txBox="1"/>
          <p:nvPr/>
        </p:nvSpPr>
        <p:spPr>
          <a:xfrm>
            <a:off x="646043" y="1261769"/>
            <a:ext cx="10330775" cy="4062651"/>
          </a:xfrm>
          <a:prstGeom prst="rect">
            <a:avLst/>
          </a:prstGeom>
          <a:noFill/>
        </p:spPr>
        <p:txBody>
          <a:bodyPr wrap="square" rtlCol="0">
            <a:spAutoFit/>
          </a:bodyPr>
          <a:lstStyle/>
          <a:p>
            <a:pPr marL="342900" indent="-342900">
              <a:buFont typeface="Arial" panose="020B0604020202020204" pitchFamily="34" charset="0"/>
              <a:buChar char="•"/>
            </a:pPr>
            <a:r>
              <a:rPr lang="en-US" altLang="en-US" sz="2000" b="1" dirty="0">
                <a:solidFill>
                  <a:schemeClr val="accent6"/>
                </a:solidFill>
              </a:rPr>
              <a:t>Energy Champions </a:t>
            </a:r>
            <a:r>
              <a:rPr lang="en-US" altLang="en-US" sz="2000" dirty="0">
                <a:solidFill>
                  <a:schemeClr val="tx1"/>
                </a:solidFill>
              </a:rPr>
              <a:t>are enthusiastic local volunteers who are involved in outreach and engagement with their local community about all things energy related. </a:t>
            </a:r>
          </a:p>
          <a:p>
            <a:endParaRPr lang="en-US" altLang="en-US" sz="2000" dirty="0">
              <a:solidFill>
                <a:schemeClr val="tx1"/>
              </a:solidFill>
            </a:endParaRPr>
          </a:p>
          <a:p>
            <a:pPr marL="342900" indent="-342900">
              <a:buFont typeface="Arial" panose="020B0604020202020204" pitchFamily="34" charset="0"/>
              <a:buChar char="•"/>
            </a:pPr>
            <a:r>
              <a:rPr lang="en-US" altLang="en-US" sz="2000" dirty="0"/>
              <a:t>They can provide </a:t>
            </a:r>
            <a:r>
              <a:rPr lang="en-US" altLang="en-US" sz="2000" b="1" dirty="0">
                <a:solidFill>
                  <a:schemeClr val="accent6"/>
                </a:solidFill>
              </a:rPr>
              <a:t>free and impartial advice </a:t>
            </a:r>
            <a:r>
              <a:rPr lang="en-US" altLang="en-US" sz="2000" dirty="0"/>
              <a:t>on a range of topics such as </a:t>
            </a:r>
            <a:r>
              <a:rPr lang="en-US" altLang="en-US" sz="2000" dirty="0">
                <a:solidFill>
                  <a:schemeClr val="tx1"/>
                </a:solidFill>
              </a:rPr>
              <a:t>saving energy and energy efficiency, reducing energy bills</a:t>
            </a:r>
            <a:r>
              <a:rPr lang="en-US" altLang="en-US" sz="2000" dirty="0"/>
              <a:t>, energy grants and retrofit</a:t>
            </a:r>
            <a:r>
              <a:rPr lang="en-US" altLang="en-US" sz="2000" dirty="0">
                <a:solidFill>
                  <a:schemeClr val="tx1"/>
                </a:solidFill>
              </a:rPr>
              <a:t>.</a:t>
            </a:r>
          </a:p>
          <a:p>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Energy Champions provide </a:t>
            </a:r>
            <a:r>
              <a:rPr lang="en-US" altLang="en-US" sz="2000" b="1" dirty="0">
                <a:solidFill>
                  <a:schemeClr val="accent6"/>
                </a:solidFill>
              </a:rPr>
              <a:t>a good introduction </a:t>
            </a:r>
            <a:r>
              <a:rPr lang="en-US" altLang="en-US" sz="2000" dirty="0">
                <a:solidFill>
                  <a:schemeClr val="tx1"/>
                </a:solidFill>
              </a:rPr>
              <a:t>to how a household can reduce its energy consumption and can </a:t>
            </a:r>
            <a:r>
              <a:rPr lang="en-US" altLang="en-US" sz="2000" b="1" dirty="0">
                <a:solidFill>
                  <a:schemeClr val="accent6"/>
                </a:solidFill>
              </a:rPr>
              <a:t>signpost them onto professional services or support agencies </a:t>
            </a:r>
            <a:r>
              <a:rPr lang="en-US" altLang="en-US" sz="2000" dirty="0">
                <a:solidFill>
                  <a:schemeClr val="tx1"/>
                </a:solidFill>
              </a:rPr>
              <a:t>for more in depth support.</a:t>
            </a:r>
          </a:p>
          <a:p>
            <a:endParaRPr lang="en-US" altLang="en-US" sz="2000" dirty="0">
              <a:solidFill>
                <a:schemeClr val="tx1"/>
              </a:solidFill>
            </a:endParaRPr>
          </a:p>
          <a:p>
            <a:pPr marL="342900" indent="-342900">
              <a:buFont typeface="Arial" panose="020B0604020202020204" pitchFamily="34" charset="0"/>
              <a:buChar char="•"/>
            </a:pPr>
            <a:r>
              <a:rPr lang="en-US" altLang="en-US" sz="2000" dirty="0"/>
              <a:t>Energy champions can delivery advice in a variety of ways including </a:t>
            </a:r>
            <a:r>
              <a:rPr lang="en-US" altLang="en-US" sz="2000" b="1" dirty="0">
                <a:solidFill>
                  <a:schemeClr val="accent6"/>
                </a:solidFill>
              </a:rPr>
              <a:t>energy cafes </a:t>
            </a:r>
            <a:r>
              <a:rPr lang="en-US" altLang="en-US" sz="2000" dirty="0"/>
              <a:t>(e.g. </a:t>
            </a:r>
            <a:r>
              <a:rPr lang="en-US" altLang="en-US" sz="2000" dirty="0" err="1"/>
              <a:t>Ovesco</a:t>
            </a:r>
            <a:r>
              <a:rPr lang="en-US" altLang="en-US" sz="2000" dirty="0"/>
              <a:t>), delivering talks and workshops or even </a:t>
            </a:r>
            <a:r>
              <a:rPr lang="en-US" altLang="en-US" sz="2000" b="1" dirty="0">
                <a:solidFill>
                  <a:schemeClr val="accent6"/>
                </a:solidFill>
              </a:rPr>
              <a:t>home energy visits </a:t>
            </a:r>
            <a:r>
              <a:rPr lang="en-US" altLang="en-US" sz="2000" dirty="0"/>
              <a:t>(e.g. Energy Alton).</a:t>
            </a:r>
            <a:endParaRPr lang="en-US" altLang="en-US" sz="2000" dirty="0">
              <a:solidFill>
                <a:schemeClr val="tx1"/>
              </a:solidFill>
            </a:endParaRPr>
          </a:p>
          <a:p>
            <a:endParaRPr lang="en-GB" dirty="0"/>
          </a:p>
        </p:txBody>
      </p:sp>
    </p:spTree>
    <p:extLst>
      <p:ext uri="{BB962C8B-B14F-4D97-AF65-F5344CB8AC3E}">
        <p14:creationId xmlns:p14="http://schemas.microsoft.com/office/powerpoint/2010/main" val="182639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A450-568A-6203-A8CA-4DE5526A10C6}"/>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C7317E-4B3D-360C-770F-C9553C2F0EF2}"/>
              </a:ext>
            </a:extLst>
          </p:cNvPr>
          <p:cNvSpPr txBox="1">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9474EB8-48BF-4C52-DF86-8F5BBF7D69AC}"/>
              </a:ext>
            </a:extLst>
          </p:cNvPr>
          <p:cNvPicPr>
            <a:picLocks noChangeAspect="1"/>
          </p:cNvPicPr>
          <p:nvPr/>
        </p:nvPicPr>
        <p:blipFill>
          <a:blip r:embed="rId2"/>
          <a:srcRect t="19"/>
          <a:stretch>
            <a:fillRect/>
          </a:stretch>
        </p:blipFill>
        <p:spPr>
          <a:xfrm>
            <a:off x="-241173" y="0"/>
            <a:ext cx="12433169" cy="6954332"/>
          </a:xfrm>
          <a:prstGeom prst="rect">
            <a:avLst/>
          </a:prstGeom>
          <a:solidFill>
            <a:srgbClr val="C5E0B4"/>
          </a:solidFill>
          <a:ln cap="flat">
            <a:noFill/>
          </a:ln>
        </p:spPr>
      </p:pic>
      <p:pic>
        <p:nvPicPr>
          <p:cNvPr id="5" name="Picture 8" descr="Logo, company name&#10;&#10;Description automatically generated">
            <a:extLst>
              <a:ext uri="{FF2B5EF4-FFF2-40B4-BE49-F238E27FC236}">
                <a16:creationId xmlns:a16="http://schemas.microsoft.com/office/drawing/2014/main" id="{5F414BCD-1C51-59E5-334A-D266F8262DDB}"/>
              </a:ext>
            </a:extLst>
          </p:cNvPr>
          <p:cNvPicPr>
            <a:picLocks noChangeAspect="1"/>
          </p:cNvPicPr>
          <p:nvPr/>
        </p:nvPicPr>
        <p:blipFill>
          <a:blip r:embed="rId3"/>
          <a:srcRect l="3625" t="6120" r="14864" b="38849"/>
          <a:stretch>
            <a:fillRect/>
          </a:stretch>
        </p:blipFill>
        <p:spPr>
          <a:xfrm>
            <a:off x="10273750" y="70737"/>
            <a:ext cx="1855006" cy="1056095"/>
          </a:xfrm>
          <a:prstGeom prst="rect">
            <a:avLst/>
          </a:prstGeom>
          <a:noFill/>
          <a:ln cap="flat">
            <a:noFill/>
          </a:ln>
        </p:spPr>
      </p:pic>
      <p:pic>
        <p:nvPicPr>
          <p:cNvPr id="7" name="Picture 2">
            <a:extLst>
              <a:ext uri="{FF2B5EF4-FFF2-40B4-BE49-F238E27FC236}">
                <a16:creationId xmlns:a16="http://schemas.microsoft.com/office/drawing/2014/main" id="{56122174-8E77-6554-715C-A4B29740B9BC}"/>
              </a:ext>
            </a:extLst>
          </p:cNvPr>
          <p:cNvPicPr>
            <a:picLocks noChangeAspect="1"/>
          </p:cNvPicPr>
          <p:nvPr/>
        </p:nvPicPr>
        <p:blipFill>
          <a:blip r:embed="rId4"/>
          <a:srcRect/>
          <a:stretch>
            <a:fillRect/>
          </a:stretch>
        </p:blipFill>
        <p:spPr>
          <a:xfrm>
            <a:off x="8483044" y="2055808"/>
            <a:ext cx="3581403" cy="2390771"/>
          </a:xfrm>
          <a:prstGeom prst="rect">
            <a:avLst/>
          </a:prstGeom>
          <a:noFill/>
          <a:ln cap="flat">
            <a:noFill/>
          </a:ln>
        </p:spPr>
      </p:pic>
      <p:sp>
        <p:nvSpPr>
          <p:cNvPr id="8" name="TextBox 1">
            <a:extLst>
              <a:ext uri="{FF2B5EF4-FFF2-40B4-BE49-F238E27FC236}">
                <a16:creationId xmlns:a16="http://schemas.microsoft.com/office/drawing/2014/main" id="{3239E02E-2217-E5AF-CC27-A8E3C237CAA1}"/>
              </a:ext>
            </a:extLst>
          </p:cNvPr>
          <p:cNvSpPr txBox="1"/>
          <p:nvPr/>
        </p:nvSpPr>
        <p:spPr>
          <a:xfrm>
            <a:off x="190963" y="1886297"/>
            <a:ext cx="7581436" cy="1046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Istok Web"/>
                <a:ea typeface="Calibri" pitchFamily="34"/>
                <a:cs typeface="Calibri" pitchFamily="34"/>
              </a:rPr>
              <a:t>Kickstart allows you to work with your community to give you an outline community energy plan. It involves: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Istok Web"/>
              <a:ea typeface="Calibri" pitchFamily="34"/>
              <a:cs typeface="Calibri" pitchFamily="34"/>
            </a:endParaRPr>
          </a:p>
        </p:txBody>
      </p:sp>
      <p:sp>
        <p:nvSpPr>
          <p:cNvPr id="9" name="TextBox 7">
            <a:extLst>
              <a:ext uri="{FF2B5EF4-FFF2-40B4-BE49-F238E27FC236}">
                <a16:creationId xmlns:a16="http://schemas.microsoft.com/office/drawing/2014/main" id="{9E898088-A8CD-7A30-626C-34F4B59F3B03}"/>
              </a:ext>
            </a:extLst>
          </p:cNvPr>
          <p:cNvSpPr txBox="1"/>
          <p:nvPr/>
        </p:nvSpPr>
        <p:spPr>
          <a:xfrm>
            <a:off x="231672" y="1319854"/>
            <a:ext cx="594360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dirty="0" err="1">
                <a:solidFill>
                  <a:srgbClr val="70AD47"/>
                </a:solidFill>
                <a:uFillTx/>
                <a:latin typeface="Calibri"/>
              </a:rPr>
              <a:t>Communipower</a:t>
            </a:r>
            <a:r>
              <a:rPr lang="en-GB" sz="3200" b="1" i="0" u="none" strike="noStrike" kern="1200" cap="none" spc="0" baseline="0" dirty="0">
                <a:solidFill>
                  <a:srgbClr val="70AD47"/>
                </a:solidFill>
                <a:uFillTx/>
                <a:latin typeface="Calibri"/>
              </a:rPr>
              <a:t> Kick Start </a:t>
            </a:r>
          </a:p>
        </p:txBody>
      </p:sp>
      <p:sp>
        <p:nvSpPr>
          <p:cNvPr id="10" name="TextBox 1">
            <a:extLst>
              <a:ext uri="{FF2B5EF4-FFF2-40B4-BE49-F238E27FC236}">
                <a16:creationId xmlns:a16="http://schemas.microsoft.com/office/drawing/2014/main" id="{20725409-4E12-F01A-51FE-953C636760A2}"/>
              </a:ext>
            </a:extLst>
          </p:cNvPr>
          <p:cNvSpPr txBox="1"/>
          <p:nvPr/>
        </p:nvSpPr>
        <p:spPr>
          <a:xfrm>
            <a:off x="153262" y="2484260"/>
            <a:ext cx="8457340" cy="347787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Istok Web"/>
              <a:ea typeface="Calibri" pitchFamily="34"/>
              <a:cs typeface="Calibri" pitchFamily="34"/>
            </a:endParaRP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Calibri" pitchFamily="34"/>
                <a:cs typeface="Calibri" pitchFamily="34"/>
              </a:rPr>
              <a:t>Developing an understanding of the carbon and energy usage of the community</a:t>
            </a:r>
            <a:endParaRPr lang="en-GB" sz="2000" b="0" i="0" u="none" strike="noStrike" kern="1200" cap="none" spc="0" baseline="0" dirty="0">
              <a:solidFill>
                <a:srgbClr val="000000"/>
              </a:solidFill>
              <a:uFillTx/>
              <a:latin typeface="Calibri" pitchFamily="34"/>
              <a:ea typeface="Calibri" pitchFamily="34"/>
            </a:endParaRP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Calibri" pitchFamily="34"/>
                <a:cs typeface="Calibri" pitchFamily="34"/>
              </a:rPr>
              <a:t>An overview of how properties are heated within your parish/community and how the properties use their energy</a:t>
            </a:r>
            <a:endParaRPr lang="en-GB" sz="2000" b="0" i="0" u="none" strike="noStrike" kern="1200" cap="none" spc="0" baseline="0" dirty="0">
              <a:solidFill>
                <a:srgbClr val="000000"/>
              </a:solidFill>
              <a:uFillTx/>
              <a:latin typeface="Calibri" pitchFamily="34"/>
              <a:ea typeface="Calibri" pitchFamily="34"/>
            </a:endParaRP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Calibri" pitchFamily="34"/>
                <a:cs typeface="Calibri" pitchFamily="34"/>
              </a:rPr>
              <a:t>Reviewing the housing archetypes within your community</a:t>
            </a:r>
            <a:endParaRPr lang="en-GB" sz="2000" b="0" i="0" u="none" strike="noStrike" kern="1200" cap="none" spc="0" baseline="0" dirty="0">
              <a:solidFill>
                <a:srgbClr val="000000"/>
              </a:solidFill>
              <a:uFillTx/>
              <a:latin typeface="Calibri" pitchFamily="34"/>
              <a:ea typeface="Calibri" pitchFamily="34"/>
            </a:endParaRP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Calibri" pitchFamily="34"/>
                <a:cs typeface="Calibri" pitchFamily="34"/>
              </a:rPr>
              <a:t>Scoping and reviewing local heat and energy suppliers</a:t>
            </a:r>
            <a:endParaRPr lang="en-GB" sz="2000" b="0" i="0" u="none" strike="noStrike" kern="1200" cap="none" spc="0" baseline="0" dirty="0">
              <a:solidFill>
                <a:srgbClr val="000000"/>
              </a:solidFill>
              <a:uFillTx/>
              <a:latin typeface="Calibri" pitchFamily="34"/>
              <a:ea typeface="Calibri" pitchFamily="34"/>
            </a:endParaRP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Times New Roman" pitchFamily="18"/>
                <a:cs typeface="Calibri"/>
              </a:rPr>
              <a:t>Exploring community transport and EVs</a:t>
            </a: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Times New Roman" pitchFamily="18"/>
                <a:cs typeface="Calibri" pitchFamily="34"/>
              </a:rPr>
              <a:t>Measuring interest within your community to transition to net zero</a:t>
            </a:r>
          </a:p>
          <a:p>
            <a:pPr marL="342900" marR="0" lvl="0" indent="-342900" algn="l" defTabSz="914400" rtl="0" fontAlgn="auto" hangingPunct="1">
              <a:lnSpc>
                <a:spcPct val="100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Istok Web"/>
                <a:ea typeface="Times New Roman" pitchFamily="18"/>
                <a:cs typeface="Calibri" pitchFamily="34"/>
              </a:rPr>
              <a:t>Developing an engagement programme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dirty="0">
              <a:solidFill>
                <a:srgbClr val="000000"/>
              </a:solidFill>
              <a:uFillTx/>
              <a:latin typeface="Calibri"/>
            </a:endParaRPr>
          </a:p>
        </p:txBody>
      </p:sp>
      <p:pic>
        <p:nvPicPr>
          <p:cNvPr id="11" name="Picture 4" descr="CommuniHeat">
            <a:extLst>
              <a:ext uri="{FF2B5EF4-FFF2-40B4-BE49-F238E27FC236}">
                <a16:creationId xmlns:a16="http://schemas.microsoft.com/office/drawing/2014/main" id="{E4F5FA5D-5016-AD27-770B-6437FBCD0CA3}"/>
              </a:ext>
            </a:extLst>
          </p:cNvPr>
          <p:cNvPicPr>
            <a:picLocks noChangeAspect="1"/>
          </p:cNvPicPr>
          <p:nvPr/>
        </p:nvPicPr>
        <p:blipFill>
          <a:blip r:embed="rId5"/>
          <a:srcRect/>
          <a:stretch>
            <a:fillRect/>
          </a:stretch>
        </p:blipFill>
        <p:spPr>
          <a:xfrm>
            <a:off x="3753758" y="406203"/>
            <a:ext cx="3843543" cy="846176"/>
          </a:xfrm>
          <a:prstGeom prst="rect">
            <a:avLst/>
          </a:prstGeom>
          <a:solidFill>
            <a:srgbClr val="ED7D31"/>
          </a:solid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9E94-3B64-0D57-8C8B-EDAE36463D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9F0DE4-3473-80BC-D590-5F34C539EA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DA57F18-5A44-159A-F24A-4E0BBB102184}"/>
              </a:ext>
            </a:extLst>
          </p:cNvPr>
          <p:cNvPicPr>
            <a:picLocks noChangeAspect="1"/>
          </p:cNvPicPr>
          <p:nvPr/>
        </p:nvPicPr>
        <p:blipFill>
          <a:blip r:embed="rId2"/>
          <a:srcRect t="19"/>
          <a:stretch>
            <a:fillRect/>
          </a:stretch>
        </p:blipFill>
        <p:spPr>
          <a:xfrm>
            <a:off x="0" y="-96332"/>
            <a:ext cx="12433169" cy="6954332"/>
          </a:xfrm>
          <a:prstGeom prst="rect">
            <a:avLst/>
          </a:prstGeom>
          <a:solidFill>
            <a:srgbClr val="C5E0B4"/>
          </a:solidFill>
          <a:ln cap="flat">
            <a:noFill/>
          </a:ln>
        </p:spPr>
      </p:pic>
      <p:sp>
        <p:nvSpPr>
          <p:cNvPr id="5" name="Title 1">
            <a:extLst>
              <a:ext uri="{FF2B5EF4-FFF2-40B4-BE49-F238E27FC236}">
                <a16:creationId xmlns:a16="http://schemas.microsoft.com/office/drawing/2014/main" id="{74949C4A-8257-0ED5-B9D9-C82416C5C061}"/>
              </a:ext>
            </a:extLst>
          </p:cNvPr>
          <p:cNvSpPr txBox="1">
            <a:spLocks/>
          </p:cNvSpPr>
          <p:nvPr/>
        </p:nvSpPr>
        <p:spPr>
          <a:xfrm>
            <a:off x="2879388" y="2125828"/>
            <a:ext cx="7509753" cy="132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chemeClr val="accent6"/>
                </a:solidFill>
                <a:latin typeface="Istok Web"/>
              </a:rPr>
              <a:t>West Solent Solar Coop</a:t>
            </a:r>
          </a:p>
        </p:txBody>
      </p:sp>
      <p:pic>
        <p:nvPicPr>
          <p:cNvPr id="10" name="Picture 2" descr="Community Energy South">
            <a:extLst>
              <a:ext uri="{FF2B5EF4-FFF2-40B4-BE49-F238E27FC236}">
                <a16:creationId xmlns:a16="http://schemas.microsoft.com/office/drawing/2014/main" id="{F9FD89AB-7D5E-2777-84E5-C9B2004E1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386" y="261938"/>
            <a:ext cx="2003614" cy="124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ew Forest District Council - New Forest District Council">
            <a:extLst>
              <a:ext uri="{FF2B5EF4-FFF2-40B4-BE49-F238E27FC236}">
                <a16:creationId xmlns:a16="http://schemas.microsoft.com/office/drawing/2014/main" id="{3CF038BE-8754-8D9E-ABD7-19004C332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98" y="454676"/>
            <a:ext cx="4140737" cy="77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5E81-9E86-EC5E-ED47-0CACA359EC14}"/>
              </a:ext>
            </a:extLst>
          </p:cNvPr>
          <p:cNvSpPr>
            <a:spLocks noGrp="1"/>
          </p:cNvSpPr>
          <p:nvPr>
            <p:ph type="title"/>
          </p:nvPr>
        </p:nvSpPr>
        <p:spPr/>
        <p:txBody>
          <a:bodyPr/>
          <a:lstStyle/>
          <a:p>
            <a:endParaRPr lang="en-GB"/>
          </a:p>
        </p:txBody>
      </p:sp>
      <p:pic>
        <p:nvPicPr>
          <p:cNvPr id="10" name="Content Placeholder 9" descr="A blue text on a white background&#10;&#10;Description automatically generated with medium confidence">
            <a:extLst>
              <a:ext uri="{FF2B5EF4-FFF2-40B4-BE49-F238E27FC236}">
                <a16:creationId xmlns:a16="http://schemas.microsoft.com/office/drawing/2014/main" id="{EA27F823-F63D-54F5-C442-E20D962CD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475" y="1042525"/>
            <a:ext cx="4086225" cy="1114425"/>
          </a:xfrm>
        </p:spPr>
      </p:pic>
      <p:pic>
        <p:nvPicPr>
          <p:cNvPr id="4" name="Picture 3">
            <a:extLst>
              <a:ext uri="{FF2B5EF4-FFF2-40B4-BE49-F238E27FC236}">
                <a16:creationId xmlns:a16="http://schemas.microsoft.com/office/drawing/2014/main" id="{FF0C67BD-66F2-919B-F904-DF40B86AF89B}"/>
              </a:ext>
            </a:extLst>
          </p:cNvPr>
          <p:cNvPicPr>
            <a:picLocks noChangeAspect="1"/>
          </p:cNvPicPr>
          <p:nvPr/>
        </p:nvPicPr>
        <p:blipFill rotWithShape="1">
          <a:blip r:embed="rId3"/>
          <a:srcRect t="19"/>
          <a:stretch/>
        </p:blipFill>
        <p:spPr>
          <a:xfrm>
            <a:off x="-49490" y="-9833"/>
            <a:ext cx="12260947" cy="6858000"/>
          </a:xfrm>
          <a:prstGeom prst="rect">
            <a:avLst/>
          </a:prstGeom>
        </p:spPr>
      </p:pic>
      <p:pic>
        <p:nvPicPr>
          <p:cNvPr id="5" name="Picture 2" descr="Community Energy South">
            <a:extLst>
              <a:ext uri="{FF2B5EF4-FFF2-40B4-BE49-F238E27FC236}">
                <a16:creationId xmlns:a16="http://schemas.microsoft.com/office/drawing/2014/main" id="{569867C7-AA51-F4D8-7A61-C15D999F9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2888" y="220195"/>
            <a:ext cx="2003614" cy="12443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146D97D-4AEC-71B8-A31D-39EFD47CB743}"/>
              </a:ext>
            </a:extLst>
          </p:cNvPr>
          <p:cNvSpPr txBox="1">
            <a:spLocks/>
          </p:cNvSpPr>
          <p:nvPr/>
        </p:nvSpPr>
        <p:spPr>
          <a:xfrm>
            <a:off x="872137" y="1430195"/>
            <a:ext cx="6164899" cy="9268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chemeClr val="accent6"/>
                </a:solidFill>
                <a:latin typeface="Istok Web"/>
              </a:rPr>
              <a:t>Agenda</a:t>
            </a:r>
            <a:r>
              <a:rPr lang="en-GB" sz="5800" b="1" dirty="0">
                <a:solidFill>
                  <a:schemeClr val="accent6"/>
                </a:solidFill>
                <a:latin typeface="Istok Web"/>
              </a:rPr>
              <a:t> </a:t>
            </a:r>
            <a:endParaRPr lang="en-GB" sz="3200" b="1" dirty="0">
              <a:solidFill>
                <a:schemeClr val="accent6"/>
              </a:solidFill>
              <a:latin typeface="Istok Web"/>
            </a:endParaRPr>
          </a:p>
        </p:txBody>
      </p:sp>
      <p:sp>
        <p:nvSpPr>
          <p:cNvPr id="8" name="TextBox 7">
            <a:extLst>
              <a:ext uri="{FF2B5EF4-FFF2-40B4-BE49-F238E27FC236}">
                <a16:creationId xmlns:a16="http://schemas.microsoft.com/office/drawing/2014/main" id="{11BB6CDF-0944-CABC-A0EC-35E441D58533}"/>
              </a:ext>
            </a:extLst>
          </p:cNvPr>
          <p:cNvSpPr txBox="1"/>
          <p:nvPr/>
        </p:nvSpPr>
        <p:spPr>
          <a:xfrm>
            <a:off x="753413" y="2449777"/>
            <a:ext cx="11133787" cy="3046988"/>
          </a:xfrm>
          <a:prstGeom prst="rect">
            <a:avLst/>
          </a:prstGeom>
          <a:noFill/>
        </p:spPr>
        <p:txBody>
          <a:bodyPr wrap="square" rtlCol="0">
            <a:spAutoFit/>
          </a:bodyPr>
          <a:lstStyle/>
          <a:p>
            <a:pPr marL="342900" indent="-342900" algn="l">
              <a:buFont typeface="Arial" panose="020B0604020202020204" pitchFamily="34" charset="0"/>
              <a:buChar char="•"/>
            </a:pPr>
            <a:r>
              <a:rPr lang="en-GB" sz="2400" b="0" i="0" dirty="0">
                <a:solidFill>
                  <a:srgbClr val="000000"/>
                </a:solidFill>
                <a:effectLst/>
                <a:latin typeface="Calibri" panose="020F0502020204030204" pitchFamily="34" charset="0"/>
              </a:rPr>
              <a:t>Welcome and introduction </a:t>
            </a:r>
          </a:p>
          <a:p>
            <a:pPr marL="342900" indent="-342900" algn="l">
              <a:buFont typeface="Arial" panose="020B0604020202020204" pitchFamily="34" charset="0"/>
              <a:buChar char="•"/>
            </a:pPr>
            <a:r>
              <a:rPr lang="en-GB" sz="2400" dirty="0">
                <a:solidFill>
                  <a:srgbClr val="000000"/>
                </a:solidFill>
                <a:latin typeface="Calibri" panose="020F0502020204030204" pitchFamily="34" charset="0"/>
              </a:rPr>
              <a:t>Setting the scene in the New Forest – Roxie King, New Forest District Council</a:t>
            </a:r>
          </a:p>
          <a:p>
            <a:pPr marL="342900" indent="-342900" algn="l">
              <a:buFont typeface="Arial" panose="020B0604020202020204" pitchFamily="34" charset="0"/>
              <a:buChar char="•"/>
            </a:pPr>
            <a:r>
              <a:rPr lang="en-GB" sz="2400" dirty="0">
                <a:solidFill>
                  <a:srgbClr val="000000"/>
                </a:solidFill>
                <a:latin typeface="Calibri" panose="020F0502020204030204" pitchFamily="34" charset="0"/>
              </a:rPr>
              <a:t>Overview of community energy – Laura Wilson, Community Energy South</a:t>
            </a:r>
          </a:p>
          <a:p>
            <a:pPr marL="342900" indent="-342900" algn="l">
              <a:buFont typeface="Arial" panose="020B0604020202020204" pitchFamily="34" charset="0"/>
              <a:buChar char="•"/>
            </a:pPr>
            <a:r>
              <a:rPr lang="en-GB" sz="2400" dirty="0">
                <a:solidFill>
                  <a:srgbClr val="000000"/>
                </a:solidFill>
                <a:latin typeface="Calibri" panose="020F0502020204030204" pitchFamily="34" charset="0"/>
              </a:rPr>
              <a:t>Case study of community energy – Cathy Cook, West Solent Solar Coop</a:t>
            </a:r>
            <a:endParaRPr lang="en-GB" sz="2400" b="0" i="0" dirty="0">
              <a:solidFill>
                <a:srgbClr val="000000"/>
              </a:solidFill>
              <a:effectLst/>
              <a:latin typeface="Calibri" panose="020F0502020204030204" pitchFamily="34" charset="0"/>
            </a:endParaRPr>
          </a:p>
          <a:p>
            <a:pPr marL="342900" indent="-342900" algn="l">
              <a:buFont typeface="Arial" panose="020B0604020202020204" pitchFamily="34" charset="0"/>
              <a:buChar char="•"/>
            </a:pPr>
            <a:r>
              <a:rPr lang="en-GB" sz="2400" dirty="0">
                <a:solidFill>
                  <a:srgbClr val="000000"/>
                </a:solidFill>
                <a:latin typeface="Calibri" panose="020F0502020204030204" pitchFamily="34" charset="0"/>
              </a:rPr>
              <a:t>New Forest Community Energy Programme and next steps – Laura Wilson, Community Energy South</a:t>
            </a:r>
          </a:p>
          <a:p>
            <a:pPr marL="342900" indent="-342900" algn="l">
              <a:buFont typeface="Arial" panose="020B0604020202020204" pitchFamily="34" charset="0"/>
              <a:buChar char="•"/>
            </a:pPr>
            <a:r>
              <a:rPr lang="en-GB" sz="2400" b="0" i="0" dirty="0">
                <a:solidFill>
                  <a:srgbClr val="000000"/>
                </a:solidFill>
                <a:effectLst/>
                <a:latin typeface="Calibri" panose="020F0502020204030204" pitchFamily="34" charset="0"/>
              </a:rPr>
              <a:t>Q&amp;A</a:t>
            </a:r>
          </a:p>
          <a:p>
            <a:pPr marL="342900" indent="-342900" algn="l">
              <a:buFont typeface="Arial" panose="020B0604020202020204" pitchFamily="34" charset="0"/>
              <a:buChar char="•"/>
            </a:pPr>
            <a:r>
              <a:rPr lang="en-GB" sz="2400" dirty="0">
                <a:solidFill>
                  <a:srgbClr val="000000"/>
                </a:solidFill>
                <a:latin typeface="Calibri" panose="020F0502020204030204" pitchFamily="34" charset="0"/>
              </a:rPr>
              <a:t>Networking &amp; refreshments </a:t>
            </a:r>
            <a:endParaRPr lang="en-GB" sz="2400" b="0" i="0" dirty="0">
              <a:solidFill>
                <a:srgbClr val="000000"/>
              </a:solidFill>
              <a:effectLst/>
              <a:latin typeface="Calibri" panose="020F0502020204030204" pitchFamily="34" charset="0"/>
            </a:endParaRPr>
          </a:p>
        </p:txBody>
      </p:sp>
      <p:pic>
        <p:nvPicPr>
          <p:cNvPr id="1026" name="Picture 2" descr="New Forest District Council - New Forest District Council">
            <a:extLst>
              <a:ext uri="{FF2B5EF4-FFF2-40B4-BE49-F238E27FC236}">
                <a16:creationId xmlns:a16="http://schemas.microsoft.com/office/drawing/2014/main" id="{F2DE7602-73FF-E0B1-C2E0-AE12F4AE5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98" y="454676"/>
            <a:ext cx="4140737" cy="77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4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9E94-3B64-0D57-8C8B-EDAE36463D40}"/>
              </a:ext>
            </a:extLst>
          </p:cNvPr>
          <p:cNvSpPr>
            <a:spLocks noGrp="1"/>
          </p:cNvSpPr>
          <p:nvPr>
            <p:ph type="title"/>
          </p:nvPr>
        </p:nvSpPr>
        <p:spPr/>
        <p:txBody>
          <a:bodyPr/>
          <a:lstStyle/>
          <a:p>
            <a:endParaRPr lang="en-GB"/>
          </a:p>
        </p:txBody>
      </p:sp>
      <p:pic>
        <p:nvPicPr>
          <p:cNvPr id="9" name="Content Placeholder 8" descr="A horse grazing on a hill with purple flowers">
            <a:extLst>
              <a:ext uri="{FF2B5EF4-FFF2-40B4-BE49-F238E27FC236}">
                <a16:creationId xmlns:a16="http://schemas.microsoft.com/office/drawing/2014/main" id="{058A0535-45D4-8C3B-8BD0-54F55382B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pic>
        <p:nvPicPr>
          <p:cNvPr id="4" name="Picture 3">
            <a:extLst>
              <a:ext uri="{FF2B5EF4-FFF2-40B4-BE49-F238E27FC236}">
                <a16:creationId xmlns:a16="http://schemas.microsoft.com/office/drawing/2014/main" id="{2DA57F18-5A44-159A-F24A-4E0BBB102184}"/>
              </a:ext>
            </a:extLst>
          </p:cNvPr>
          <p:cNvPicPr>
            <a:picLocks noChangeAspect="1"/>
          </p:cNvPicPr>
          <p:nvPr/>
        </p:nvPicPr>
        <p:blipFill>
          <a:blip r:embed="rId3"/>
          <a:srcRect t="19"/>
          <a:stretch>
            <a:fillRect/>
          </a:stretch>
        </p:blipFill>
        <p:spPr>
          <a:xfrm>
            <a:off x="-241169" y="0"/>
            <a:ext cx="12433169" cy="6954332"/>
          </a:xfrm>
          <a:prstGeom prst="rect">
            <a:avLst/>
          </a:prstGeom>
          <a:solidFill>
            <a:srgbClr val="C5E0B4"/>
          </a:solidFill>
          <a:ln cap="flat">
            <a:noFill/>
          </a:ln>
        </p:spPr>
      </p:pic>
      <p:sp>
        <p:nvSpPr>
          <p:cNvPr id="5" name="Title 1">
            <a:extLst>
              <a:ext uri="{FF2B5EF4-FFF2-40B4-BE49-F238E27FC236}">
                <a16:creationId xmlns:a16="http://schemas.microsoft.com/office/drawing/2014/main" id="{74949C4A-8257-0ED5-B9D9-C82416C5C061}"/>
              </a:ext>
            </a:extLst>
          </p:cNvPr>
          <p:cNvSpPr txBox="1">
            <a:spLocks/>
          </p:cNvSpPr>
          <p:nvPr/>
        </p:nvSpPr>
        <p:spPr>
          <a:xfrm>
            <a:off x="298175" y="1"/>
            <a:ext cx="10515600" cy="10482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chemeClr val="accent6"/>
                </a:solidFill>
                <a:latin typeface="Istok Web"/>
              </a:rPr>
              <a:t>New Forest Community Energy </a:t>
            </a:r>
          </a:p>
        </p:txBody>
      </p:sp>
      <p:pic>
        <p:nvPicPr>
          <p:cNvPr id="6" name="Picture 8" descr="Logo, company name&#10;&#10;Description automatically generated">
            <a:extLst>
              <a:ext uri="{FF2B5EF4-FFF2-40B4-BE49-F238E27FC236}">
                <a16:creationId xmlns:a16="http://schemas.microsoft.com/office/drawing/2014/main" id="{8D453828-5F15-14ED-C4B4-3AA34007AE49}"/>
              </a:ext>
            </a:extLst>
          </p:cNvPr>
          <p:cNvPicPr>
            <a:picLocks noChangeAspect="1"/>
          </p:cNvPicPr>
          <p:nvPr/>
        </p:nvPicPr>
        <p:blipFill>
          <a:blip r:embed="rId4"/>
          <a:srcRect l="3625" t="6120" r="14864" b="38849"/>
          <a:stretch>
            <a:fillRect/>
          </a:stretch>
        </p:blipFill>
        <p:spPr>
          <a:xfrm>
            <a:off x="10273750" y="70737"/>
            <a:ext cx="1855006" cy="1056095"/>
          </a:xfrm>
          <a:prstGeom prst="rect">
            <a:avLst/>
          </a:prstGeom>
          <a:noFill/>
          <a:ln cap="flat">
            <a:noFill/>
          </a:ln>
        </p:spPr>
      </p:pic>
      <p:sp>
        <p:nvSpPr>
          <p:cNvPr id="7" name="TextBox 6">
            <a:extLst>
              <a:ext uri="{FF2B5EF4-FFF2-40B4-BE49-F238E27FC236}">
                <a16:creationId xmlns:a16="http://schemas.microsoft.com/office/drawing/2014/main" id="{D2569591-3490-C7EB-762C-561627A31A94}"/>
              </a:ext>
            </a:extLst>
          </p:cNvPr>
          <p:cNvSpPr txBox="1"/>
          <p:nvPr/>
        </p:nvSpPr>
        <p:spPr>
          <a:xfrm>
            <a:off x="350224" y="1290135"/>
            <a:ext cx="6617110" cy="4801314"/>
          </a:xfrm>
          <a:prstGeom prst="rect">
            <a:avLst/>
          </a:prstGeom>
          <a:noFill/>
        </p:spPr>
        <p:txBody>
          <a:bodyPr wrap="square" rtlCol="0">
            <a:spAutoFit/>
          </a:bodyPr>
          <a:lstStyle/>
          <a:p>
            <a:r>
              <a:rPr lang="en-GB" dirty="0"/>
              <a:t>Community Energy South is working with New Forest District Council to deliver a two year community energy programme. This involves:</a:t>
            </a:r>
          </a:p>
          <a:p>
            <a:endParaRPr lang="en-GB" dirty="0"/>
          </a:p>
          <a:p>
            <a:pPr marL="285750" indent="-285750">
              <a:buFontTx/>
              <a:buChar char="-"/>
            </a:pPr>
            <a:r>
              <a:rPr lang="en-GB" dirty="0"/>
              <a:t>Working with communities from across the New Forest to form a new Community Energy group with a good mix of skills and experience.</a:t>
            </a:r>
          </a:p>
          <a:p>
            <a:pPr marL="285750" indent="-285750">
              <a:buFontTx/>
              <a:buChar char="-"/>
            </a:pPr>
            <a:r>
              <a:rPr lang="en-GB" dirty="0"/>
              <a:t>Working with the group to identify a pipeline of suitable community energy project opportunities in the district.</a:t>
            </a:r>
          </a:p>
          <a:p>
            <a:pPr marL="285750" indent="-285750">
              <a:buFontTx/>
              <a:buChar char="-"/>
            </a:pPr>
            <a:r>
              <a:rPr lang="en-GB" dirty="0"/>
              <a:t>Supporting and mentoring the group to develop its skills and capacity. </a:t>
            </a:r>
          </a:p>
          <a:p>
            <a:pPr marL="285750" indent="-285750">
              <a:buFontTx/>
              <a:buChar char="-"/>
            </a:pPr>
            <a:r>
              <a:rPr lang="en-GB" dirty="0"/>
              <a:t>Undertaking an outreach programme to raise awareness of the community energy in the District. </a:t>
            </a:r>
          </a:p>
          <a:p>
            <a:pPr marL="285750" indent="-285750">
              <a:buFontTx/>
              <a:buChar char="-"/>
            </a:pPr>
            <a:r>
              <a:rPr lang="en-GB" dirty="0"/>
              <a:t>Developing a network of trained energy champions across the District who can provide first step advice to households on how they can reduce their energy consumption and costs and referring them to other agencies. </a:t>
            </a:r>
          </a:p>
          <a:p>
            <a:endParaRPr lang="en-GB" dirty="0"/>
          </a:p>
        </p:txBody>
      </p:sp>
      <p:sp>
        <p:nvSpPr>
          <p:cNvPr id="10" name="TextBox 9">
            <a:extLst>
              <a:ext uri="{FF2B5EF4-FFF2-40B4-BE49-F238E27FC236}">
                <a16:creationId xmlns:a16="http://schemas.microsoft.com/office/drawing/2014/main" id="{F1052748-FFC4-E0DE-07D5-D05900B76D19}"/>
              </a:ext>
            </a:extLst>
          </p:cNvPr>
          <p:cNvSpPr txBox="1"/>
          <p:nvPr/>
        </p:nvSpPr>
        <p:spPr>
          <a:xfrm>
            <a:off x="7324928" y="1825625"/>
            <a:ext cx="4867072" cy="3125754"/>
          </a:xfrm>
          <a:prstGeom prst="rect">
            <a:avLst/>
          </a:prstGeom>
          <a:noFill/>
        </p:spPr>
        <p:txBody>
          <a:bodyPr wrap="square" rtlCol="0">
            <a:spAutoFit/>
          </a:bodyPr>
          <a:lstStyle/>
          <a:p>
            <a:endParaRPr lang="en-GB" dirty="0"/>
          </a:p>
        </p:txBody>
      </p:sp>
      <p:pic>
        <p:nvPicPr>
          <p:cNvPr id="12" name="Picture 11" descr="A horse grazing on a hill with purple flowers">
            <a:extLst>
              <a:ext uri="{FF2B5EF4-FFF2-40B4-BE49-F238E27FC236}">
                <a16:creationId xmlns:a16="http://schemas.microsoft.com/office/drawing/2014/main" id="{813A82D7-CBBE-9214-CBE8-1C7D94BBC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463" y="1656369"/>
            <a:ext cx="5012531" cy="3341687"/>
          </a:xfrm>
          <a:prstGeom prst="rect">
            <a:avLst/>
          </a:prstGeom>
        </p:spPr>
      </p:pic>
    </p:spTree>
    <p:extLst>
      <p:ext uri="{BB962C8B-B14F-4D97-AF65-F5344CB8AC3E}">
        <p14:creationId xmlns:p14="http://schemas.microsoft.com/office/powerpoint/2010/main" val="365484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0B55-F951-F71F-EAE1-8F3034A562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D60B50-F740-C712-2A08-992061734A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95783F7-5F5D-768B-9E1F-920B02910DFB}"/>
              </a:ext>
            </a:extLst>
          </p:cNvPr>
          <p:cNvPicPr>
            <a:picLocks noChangeAspect="1"/>
          </p:cNvPicPr>
          <p:nvPr/>
        </p:nvPicPr>
        <p:blipFill rotWithShape="1">
          <a:blip r:embed="rId2"/>
          <a:srcRect t="19"/>
          <a:stretch/>
        </p:blipFill>
        <p:spPr>
          <a:xfrm>
            <a:off x="2736" y="8870"/>
            <a:ext cx="12433171" cy="6954332"/>
          </a:xfrm>
          <a:prstGeom prst="rect">
            <a:avLst/>
          </a:prstGeom>
        </p:spPr>
      </p:pic>
      <p:sp>
        <p:nvSpPr>
          <p:cNvPr id="5" name="Rectangle 4">
            <a:extLst>
              <a:ext uri="{FF2B5EF4-FFF2-40B4-BE49-F238E27FC236}">
                <a16:creationId xmlns:a16="http://schemas.microsoft.com/office/drawing/2014/main" id="{E5D4B2A5-9ECC-E168-3D04-A9E444835CC2}"/>
              </a:ext>
            </a:extLst>
          </p:cNvPr>
          <p:cNvSpPr/>
          <p:nvPr/>
        </p:nvSpPr>
        <p:spPr>
          <a:xfrm>
            <a:off x="838199" y="1441173"/>
            <a:ext cx="10721010" cy="532453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a:t>Workshop to explain in more detail:</a:t>
            </a:r>
          </a:p>
          <a:p>
            <a:pPr marL="742950" lvl="1" indent="-285750">
              <a:buFont typeface="Arial" panose="020B0604020202020204" pitchFamily="34" charset="0"/>
              <a:buChar char="•"/>
            </a:pPr>
            <a:r>
              <a:rPr lang="en-GB" sz="2000" dirty="0"/>
              <a:t>Community energy projects </a:t>
            </a:r>
          </a:p>
          <a:p>
            <a:pPr marL="742950" lvl="1" indent="-285750">
              <a:buFont typeface="Arial" panose="020B0604020202020204" pitchFamily="34" charset="0"/>
              <a:buChar char="•"/>
            </a:pPr>
            <a:r>
              <a:rPr lang="en-GB" sz="2000" dirty="0"/>
              <a:t>What’s involved in developing a community energy group – process, skills / experience etc.</a:t>
            </a:r>
          </a:p>
          <a:p>
            <a:pPr marL="742950" lvl="1" indent="-285750">
              <a:buFont typeface="Arial" panose="020B0604020202020204" pitchFamily="34" charset="0"/>
              <a:buChar char="•"/>
            </a:pPr>
            <a:r>
              <a:rPr lang="en-GB" sz="2000" dirty="0"/>
              <a:t>Identifying suitable sites</a:t>
            </a:r>
          </a:p>
          <a:p>
            <a:pPr lvl="1"/>
            <a:endParaRPr lang="en-GB" sz="2000" dirty="0"/>
          </a:p>
          <a:p>
            <a:pPr marL="285750" indent="-285750">
              <a:buFont typeface="Arial" panose="020B0604020202020204" pitchFamily="34" charset="0"/>
              <a:buChar char="•"/>
            </a:pPr>
            <a:r>
              <a:rPr lang="en-GB" sz="2000" dirty="0"/>
              <a:t>Develop volunteer network</a:t>
            </a:r>
          </a:p>
          <a:p>
            <a:endParaRPr lang="en-GB" sz="2000" dirty="0"/>
          </a:p>
          <a:p>
            <a:pPr marL="285750" indent="-285750">
              <a:buFont typeface="Arial" panose="020B0604020202020204" pitchFamily="34" charset="0"/>
              <a:buChar char="•"/>
            </a:pPr>
            <a:r>
              <a:rPr lang="en-GB" sz="2000" dirty="0"/>
              <a:t>Form community benefit society with founder members – set vision, aims and objectives, support from Coops UK.</a:t>
            </a:r>
          </a:p>
          <a:p>
            <a:r>
              <a:rPr lang="en-GB" sz="2000" dirty="0"/>
              <a:t> </a:t>
            </a:r>
          </a:p>
          <a:p>
            <a:pPr marL="285750" indent="-285750">
              <a:buFont typeface="Arial" panose="020B0604020202020204" pitchFamily="34" charset="0"/>
              <a:buChar char="•"/>
            </a:pPr>
            <a:r>
              <a:rPr lang="en-GB" sz="2000" dirty="0"/>
              <a:t>Identify suitable sites and assess them to see whether they are viable community energy projects.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Ongoing community engagement and outreach – spread the word</a:t>
            </a:r>
          </a:p>
          <a:p>
            <a:endParaRPr lang="en-US" sz="2000" dirty="0"/>
          </a:p>
          <a:p>
            <a:pPr lvl="0"/>
            <a:br>
              <a:rPr lang="en-GB" dirty="0"/>
            </a:br>
            <a:br>
              <a:rPr lang="en-GB" dirty="0"/>
            </a:br>
            <a:endParaRPr lang="en-GB" sz="2400" dirty="0">
              <a:ea typeface="Arial" panose="020B0604020202020204" pitchFamily="34" charset="0"/>
            </a:endParaRPr>
          </a:p>
        </p:txBody>
      </p:sp>
      <p:sp>
        <p:nvSpPr>
          <p:cNvPr id="6" name="Title 1">
            <a:extLst>
              <a:ext uri="{FF2B5EF4-FFF2-40B4-BE49-F238E27FC236}">
                <a16:creationId xmlns:a16="http://schemas.microsoft.com/office/drawing/2014/main" id="{E0BA34E0-1AF8-CEBD-AB94-465F19A25BA0}"/>
              </a:ext>
            </a:extLst>
          </p:cNvPr>
          <p:cNvSpPr txBox="1">
            <a:spLocks/>
          </p:cNvSpPr>
          <p:nvPr/>
        </p:nvSpPr>
        <p:spPr>
          <a:xfrm>
            <a:off x="1099605" y="365124"/>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6"/>
                </a:solidFill>
                <a:latin typeface="Istok Web"/>
              </a:rPr>
              <a:t>Next steps</a:t>
            </a:r>
          </a:p>
        </p:txBody>
      </p:sp>
      <p:pic>
        <p:nvPicPr>
          <p:cNvPr id="7" name="Picture 8" descr="Logo, company name&#10;&#10;Description automatically generated">
            <a:extLst>
              <a:ext uri="{FF2B5EF4-FFF2-40B4-BE49-F238E27FC236}">
                <a16:creationId xmlns:a16="http://schemas.microsoft.com/office/drawing/2014/main" id="{01216001-4C0D-E16D-03F8-D0ED8CA1E7DB}"/>
              </a:ext>
            </a:extLst>
          </p:cNvPr>
          <p:cNvPicPr>
            <a:picLocks noChangeAspect="1"/>
          </p:cNvPicPr>
          <p:nvPr/>
        </p:nvPicPr>
        <p:blipFill rotWithShape="1">
          <a:blip r:embed="rId3"/>
          <a:srcRect l="3625" t="6120" r="14864" b="38849"/>
          <a:stretch/>
        </p:blipFill>
        <p:spPr>
          <a:xfrm>
            <a:off x="10273747" y="70739"/>
            <a:ext cx="1855003" cy="1056093"/>
          </a:xfrm>
          <a:prstGeom prst="rect">
            <a:avLst/>
          </a:prstGeom>
        </p:spPr>
      </p:pic>
    </p:spTree>
    <p:extLst>
      <p:ext uri="{BB962C8B-B14F-4D97-AF65-F5344CB8AC3E}">
        <p14:creationId xmlns:p14="http://schemas.microsoft.com/office/powerpoint/2010/main" val="40709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9E94-3B64-0D57-8C8B-EDAE36463D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9F0DE4-3473-80BC-D590-5F34C539EA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DA57F18-5A44-159A-F24A-4E0BBB102184}"/>
              </a:ext>
            </a:extLst>
          </p:cNvPr>
          <p:cNvPicPr>
            <a:picLocks noChangeAspect="1"/>
          </p:cNvPicPr>
          <p:nvPr/>
        </p:nvPicPr>
        <p:blipFill>
          <a:blip r:embed="rId2"/>
          <a:srcRect t="19"/>
          <a:stretch>
            <a:fillRect/>
          </a:stretch>
        </p:blipFill>
        <p:spPr>
          <a:xfrm>
            <a:off x="-241173" y="0"/>
            <a:ext cx="12433169" cy="6954332"/>
          </a:xfrm>
          <a:prstGeom prst="rect">
            <a:avLst/>
          </a:prstGeom>
          <a:solidFill>
            <a:srgbClr val="C5E0B4"/>
          </a:solidFill>
          <a:ln cap="flat">
            <a:noFill/>
          </a:ln>
        </p:spPr>
      </p:pic>
      <p:sp>
        <p:nvSpPr>
          <p:cNvPr id="5" name="Title 1">
            <a:extLst>
              <a:ext uri="{FF2B5EF4-FFF2-40B4-BE49-F238E27FC236}">
                <a16:creationId xmlns:a16="http://schemas.microsoft.com/office/drawing/2014/main" id="{74949C4A-8257-0ED5-B9D9-C82416C5C061}"/>
              </a:ext>
            </a:extLst>
          </p:cNvPr>
          <p:cNvSpPr txBox="1">
            <a:spLocks/>
          </p:cNvSpPr>
          <p:nvPr/>
        </p:nvSpPr>
        <p:spPr>
          <a:xfrm>
            <a:off x="4834647" y="2229429"/>
            <a:ext cx="7509753" cy="132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chemeClr val="accent6"/>
                </a:solidFill>
                <a:latin typeface="Istok Web"/>
              </a:rPr>
              <a:t>QUESTIONS</a:t>
            </a:r>
          </a:p>
        </p:txBody>
      </p:sp>
      <p:pic>
        <p:nvPicPr>
          <p:cNvPr id="10" name="Picture 2" descr="Community Energy South">
            <a:extLst>
              <a:ext uri="{FF2B5EF4-FFF2-40B4-BE49-F238E27FC236}">
                <a16:creationId xmlns:a16="http://schemas.microsoft.com/office/drawing/2014/main" id="{F9FD89AB-7D5E-2777-84E5-C9B2004E1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386" y="261938"/>
            <a:ext cx="2003614" cy="1244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9411B5-41BA-1704-D4D9-DEF91268C349}"/>
              </a:ext>
            </a:extLst>
          </p:cNvPr>
          <p:cNvSpPr txBox="1"/>
          <p:nvPr/>
        </p:nvSpPr>
        <p:spPr>
          <a:xfrm>
            <a:off x="622570" y="4241260"/>
            <a:ext cx="7160417" cy="646331"/>
          </a:xfrm>
          <a:prstGeom prst="rect">
            <a:avLst/>
          </a:prstGeom>
          <a:noFill/>
        </p:spPr>
        <p:txBody>
          <a:bodyPr wrap="square" rtlCol="0">
            <a:spAutoFit/>
          </a:bodyPr>
          <a:lstStyle/>
          <a:p>
            <a:r>
              <a:rPr lang="en-GB" dirty="0">
                <a:hlinkClick r:id="rId4"/>
              </a:rPr>
              <a:t>newforest@communityenergysouth.org</a:t>
            </a:r>
            <a:r>
              <a:rPr lang="en-GB" dirty="0"/>
              <a:t> </a:t>
            </a:r>
          </a:p>
          <a:p>
            <a:endParaRPr lang="en-GB" dirty="0"/>
          </a:p>
        </p:txBody>
      </p:sp>
      <p:pic>
        <p:nvPicPr>
          <p:cNvPr id="7" name="Picture 2" descr="New Forest District Council - New Forest District Council">
            <a:extLst>
              <a:ext uri="{FF2B5EF4-FFF2-40B4-BE49-F238E27FC236}">
                <a16:creationId xmlns:a16="http://schemas.microsoft.com/office/drawing/2014/main" id="{3CF038BE-8754-8D9E-ABD7-19004C332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98" y="454676"/>
            <a:ext cx="4140737" cy="77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6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839FBF-69F7-4C36-A903-F5BD89CB0610}"/>
              </a:ext>
            </a:extLst>
          </p:cNvPr>
          <p:cNvSpPr txBox="1">
            <a:spLocks/>
          </p:cNvSpPr>
          <p:nvPr/>
        </p:nvSpPr>
        <p:spPr>
          <a:xfrm>
            <a:off x="1093694" y="1637368"/>
            <a:ext cx="10121154" cy="1470025"/>
          </a:xfrm>
          <a:prstGeom prst="rect">
            <a:avLst/>
          </a:prstGeom>
        </p:spPr>
        <p:txBody>
          <a:bodyPr/>
          <a:lstStyle>
            <a:lvl1pPr algn="l" rtl="0" eaLnBrk="1" fontAlgn="base" hangingPunct="1">
              <a:spcBef>
                <a:spcPct val="0"/>
              </a:spcBef>
              <a:spcAft>
                <a:spcPct val="0"/>
              </a:spcAft>
              <a:defRPr sz="6000" b="1">
                <a:solidFill>
                  <a:schemeClr val="accent3">
                    <a:lumMod val="20000"/>
                    <a:lumOff val="8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t>Energy Resilience of the </a:t>
            </a:r>
            <a:b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br>
            <a: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t>New Forest</a:t>
            </a:r>
          </a:p>
        </p:txBody>
      </p:sp>
      <p:sp>
        <p:nvSpPr>
          <p:cNvPr id="10" name="Subtitle 2">
            <a:extLst>
              <a:ext uri="{FF2B5EF4-FFF2-40B4-BE49-F238E27FC236}">
                <a16:creationId xmlns:a16="http://schemas.microsoft.com/office/drawing/2014/main" id="{0E9E37CA-BFDB-4083-8785-3E62FA455F8D}"/>
              </a:ext>
            </a:extLst>
          </p:cNvPr>
          <p:cNvSpPr txBox="1">
            <a:spLocks/>
          </p:cNvSpPr>
          <p:nvPr/>
        </p:nvSpPr>
        <p:spPr bwMode="auto">
          <a:xfrm>
            <a:off x="1093694" y="3380814"/>
            <a:ext cx="9269506" cy="739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99"/>
              </a:buClr>
              <a:buFontTx/>
              <a:buNone/>
              <a:defRPr sz="36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lr>
                <a:srgbClr val="009999"/>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Arial"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9999"/>
              </a:buClr>
              <a:buSzTx/>
              <a:buFontTx/>
              <a:buNone/>
              <a:tabLst/>
              <a:defRPr/>
            </a:pPr>
            <a:r>
              <a:rPr kumimoji="0" lang="en-GB" sz="3600" b="0" i="0" u="none" strike="noStrike" kern="0" cap="none" spc="0" normalizeH="0" baseline="0" noProof="0" dirty="0">
                <a:ln>
                  <a:noFill/>
                </a:ln>
                <a:solidFill>
                  <a:srgbClr val="A5A5A5">
                    <a:lumMod val="20000"/>
                    <a:lumOff val="80000"/>
                  </a:srgbClr>
                </a:solidFill>
                <a:effectLst/>
                <a:uLnTx/>
                <a:uFillTx/>
                <a:latin typeface="Arial"/>
                <a:ea typeface="+mn-ea"/>
                <a:cs typeface="+mn-cs"/>
              </a:rPr>
              <a:t>July 2023</a:t>
            </a:r>
          </a:p>
        </p:txBody>
      </p:sp>
      <p:sp>
        <p:nvSpPr>
          <p:cNvPr id="2" name="Rectangle 1">
            <a:extLst>
              <a:ext uri="{FF2B5EF4-FFF2-40B4-BE49-F238E27FC236}">
                <a16:creationId xmlns:a16="http://schemas.microsoft.com/office/drawing/2014/main" id="{1E4B20D5-B31B-1BEF-A525-0D3492F7DCEC}"/>
              </a:ext>
            </a:extLst>
          </p:cNvPr>
          <p:cNvSpPr/>
          <p:nvPr/>
        </p:nvSpPr>
        <p:spPr>
          <a:xfrm>
            <a:off x="0" y="0"/>
            <a:ext cx="12451404" cy="7179013"/>
          </a:xfrm>
          <a:prstGeom prst="rect">
            <a:avLst/>
          </a:prstGeom>
          <a:solidFill>
            <a:srgbClr val="008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E7A6FF8-5651-3B2E-2BBE-1ADDFBBF57B5}"/>
              </a:ext>
            </a:extLst>
          </p:cNvPr>
          <p:cNvSpPr txBox="1">
            <a:spLocks/>
          </p:cNvSpPr>
          <p:nvPr/>
        </p:nvSpPr>
        <p:spPr>
          <a:xfrm>
            <a:off x="1246094" y="1789768"/>
            <a:ext cx="10121154" cy="1470025"/>
          </a:xfrm>
          <a:prstGeom prst="rect">
            <a:avLst/>
          </a:prstGeom>
        </p:spPr>
        <p:txBody>
          <a:bodyPr/>
          <a:lstStyle>
            <a:lvl1pPr algn="l" rtl="0" eaLnBrk="1" fontAlgn="base" hangingPunct="1">
              <a:spcBef>
                <a:spcPct val="0"/>
              </a:spcBef>
              <a:spcAft>
                <a:spcPct val="0"/>
              </a:spcAft>
              <a:defRPr sz="6000" b="1">
                <a:solidFill>
                  <a:schemeClr val="accent3">
                    <a:lumMod val="20000"/>
                    <a:lumOff val="8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t>Energy Resilience of the </a:t>
            </a:r>
            <a:b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br>
            <a:r>
              <a:rPr kumimoji="0" lang="en-GB" sz="5000" b="1" i="0" u="none" strike="noStrike" kern="0" cap="none" spc="0" normalizeH="0" baseline="0" noProof="0" dirty="0">
                <a:ln>
                  <a:noFill/>
                </a:ln>
                <a:solidFill>
                  <a:srgbClr val="A5A5A5">
                    <a:lumMod val="20000"/>
                    <a:lumOff val="80000"/>
                  </a:srgbClr>
                </a:solidFill>
                <a:effectLst/>
                <a:uLnTx/>
                <a:uFillTx/>
                <a:latin typeface="Arial"/>
                <a:ea typeface="+mj-ea"/>
                <a:cs typeface="+mj-cs"/>
              </a:rPr>
              <a:t>New Forest</a:t>
            </a:r>
          </a:p>
        </p:txBody>
      </p:sp>
      <p:sp>
        <p:nvSpPr>
          <p:cNvPr id="4" name="Subtitle 2">
            <a:extLst>
              <a:ext uri="{FF2B5EF4-FFF2-40B4-BE49-F238E27FC236}">
                <a16:creationId xmlns:a16="http://schemas.microsoft.com/office/drawing/2014/main" id="{DD212E03-A664-B2E2-D8C4-60CFF6D19971}"/>
              </a:ext>
            </a:extLst>
          </p:cNvPr>
          <p:cNvSpPr txBox="1">
            <a:spLocks/>
          </p:cNvSpPr>
          <p:nvPr/>
        </p:nvSpPr>
        <p:spPr bwMode="auto">
          <a:xfrm>
            <a:off x="1246094" y="3533214"/>
            <a:ext cx="9269506" cy="739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9999"/>
              </a:buClr>
              <a:buFontTx/>
              <a:buNone/>
              <a:defRPr sz="36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lr>
                <a:srgbClr val="009999"/>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Arial"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9999"/>
              </a:buClr>
              <a:buSzTx/>
              <a:buFontTx/>
              <a:buNone/>
              <a:tabLst/>
              <a:defRPr/>
            </a:pPr>
            <a:r>
              <a:rPr kumimoji="0" lang="en-GB" sz="3600" b="0" i="0" u="none" strike="noStrike" kern="0" cap="none" spc="0" normalizeH="0" baseline="0" noProof="0" dirty="0">
                <a:ln>
                  <a:noFill/>
                </a:ln>
                <a:solidFill>
                  <a:srgbClr val="A5A5A5">
                    <a:lumMod val="20000"/>
                    <a:lumOff val="80000"/>
                  </a:srgbClr>
                </a:solidFill>
                <a:effectLst/>
                <a:uLnTx/>
                <a:uFillTx/>
                <a:latin typeface="Arial"/>
                <a:ea typeface="+mn-ea"/>
                <a:cs typeface="+mn-cs"/>
              </a:rPr>
              <a:t>July 2023</a:t>
            </a:r>
          </a:p>
        </p:txBody>
      </p:sp>
    </p:spTree>
    <p:extLst>
      <p:ext uri="{BB962C8B-B14F-4D97-AF65-F5344CB8AC3E}">
        <p14:creationId xmlns:p14="http://schemas.microsoft.com/office/powerpoint/2010/main" val="297948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A1370-A93E-4F73-A67F-9B8D437D95D8}"/>
              </a:ext>
            </a:extLst>
          </p:cNvPr>
          <p:cNvSpPr txBox="1"/>
          <p:nvPr/>
        </p:nvSpPr>
        <p:spPr>
          <a:xfrm>
            <a:off x="494522" y="2035921"/>
            <a:ext cx="8509519" cy="923330"/>
          </a:xfrm>
          <a:prstGeom prst="rect">
            <a:avLst/>
          </a:prstGeom>
          <a:noFill/>
        </p:spPr>
        <p:txBody>
          <a:bodyPr wrap="square" rtlCol="0">
            <a:spAutoFit/>
          </a:bodyPr>
          <a:lstStyle/>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fontAlgn="base"/>
            <a:r>
              <a:rPr lang="en-GB" sz="1600"/>
              <a:t>​</a:t>
            </a:r>
            <a:endParaRPr lang="en-GB" sz="1400"/>
          </a:p>
          <a:p>
            <a:endParaRPr lang="en-GB" sz="1400">
              <a:cs typeface="Arial" panose="020B0604020202020204" pitchFamily="34" charset="0"/>
            </a:endParaRPr>
          </a:p>
        </p:txBody>
      </p:sp>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59886"/>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rtlCol="0">
            <a:spAutoFit/>
          </a:bodyPr>
          <a:lstStyle/>
          <a:p>
            <a:r>
              <a:rPr lang="en-GB" sz="4800" b="1">
                <a:solidFill>
                  <a:schemeClr val="bg1">
                    <a:lumMod val="95000"/>
                  </a:schemeClr>
                </a:solidFill>
                <a:latin typeface="Arial" panose="020B0604020202020204" pitchFamily="34" charset="0"/>
                <a:cs typeface="Arial" panose="020B0604020202020204" pitchFamily="34" charset="0"/>
              </a:rPr>
              <a:t>Climate Change in the New Forest</a:t>
            </a:r>
          </a:p>
        </p:txBody>
      </p:sp>
      <p:sp>
        <p:nvSpPr>
          <p:cNvPr id="9" name="TextBox 8">
            <a:extLst>
              <a:ext uri="{FF2B5EF4-FFF2-40B4-BE49-F238E27FC236}">
                <a16:creationId xmlns:a16="http://schemas.microsoft.com/office/drawing/2014/main" id="{B03A24B7-6D69-48A9-BAC0-FA5FB3C4E9A7}"/>
              </a:ext>
            </a:extLst>
          </p:cNvPr>
          <p:cNvSpPr txBox="1"/>
          <p:nvPr/>
        </p:nvSpPr>
        <p:spPr>
          <a:xfrm>
            <a:off x="671804" y="1612464"/>
            <a:ext cx="11228096" cy="1888466"/>
          </a:xfrm>
          <a:prstGeom prst="rect">
            <a:avLst/>
          </a:prstGeom>
          <a:noFill/>
        </p:spPr>
        <p:txBody>
          <a:bodyPr wrap="square" rtlCol="0">
            <a:spAutoFit/>
          </a:bodyPr>
          <a:lstStyle/>
          <a:p>
            <a:pPr marL="0" lvl="1">
              <a:lnSpc>
                <a:spcPct val="107000"/>
              </a:lnSpc>
            </a:pPr>
            <a:r>
              <a:rPr lang="en-GB" sz="2400" dirty="0">
                <a:latin typeface="Arial" panose="020B0604020202020204" pitchFamily="34" charset="0"/>
                <a:cs typeface="Arial" panose="020B0604020202020204" pitchFamily="34" charset="0"/>
              </a:rPr>
              <a:t>In the NFDC area, we expect to experience:</a:t>
            </a:r>
          </a:p>
          <a:p>
            <a:pPr marL="342900" lvl="1" indent="-34290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Hotter, drier summers</a:t>
            </a:r>
          </a:p>
          <a:p>
            <a:pPr marL="342900" lvl="1" indent="-34290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Warmer, wetter winters</a:t>
            </a:r>
          </a:p>
          <a:p>
            <a:pPr marL="342900" lvl="1" indent="-342900">
              <a:lnSpc>
                <a:spcPct val="107000"/>
              </a:lnSpc>
              <a:buFont typeface="Arial" panose="020B0604020202020204" pitchFamily="34" charset="0"/>
              <a:buChar char="•"/>
            </a:pPr>
            <a:r>
              <a:rPr lang="en-GB" sz="2400" dirty="0">
                <a:latin typeface="Arial" panose="020B0604020202020204" pitchFamily="34" charset="0"/>
                <a:cs typeface="Arial" panose="020B0604020202020204" pitchFamily="34" charset="0"/>
              </a:rPr>
              <a:t>More frequent and extreme heatwaves, droughts flooding and coastal erosion </a:t>
            </a:r>
            <a:endParaRPr lang="en-GB" sz="1400" dirty="0"/>
          </a:p>
          <a:p>
            <a:endParaRPr lang="en-GB" sz="1400" dirty="0">
              <a:cs typeface="Arial" panose="020B0604020202020204" pitchFamily="34" charset="0"/>
            </a:endParaRPr>
          </a:p>
        </p:txBody>
      </p:sp>
      <p:pic>
        <p:nvPicPr>
          <p:cNvPr id="1026" name="Picture 2" descr="The Climate Change Act 2008 (2050 Target Amendment) Order 2019 - Draft ...">
            <a:extLst>
              <a:ext uri="{FF2B5EF4-FFF2-40B4-BE49-F238E27FC236}">
                <a16:creationId xmlns:a16="http://schemas.microsoft.com/office/drawing/2014/main" id="{D06EC8EB-A25E-4BFC-AB94-1B5C2B004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70" y="3673206"/>
            <a:ext cx="1637258" cy="231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70BE1576-7904-437C-A644-C64B9DC3E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996" y="4208700"/>
            <a:ext cx="1761047" cy="231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B5EC7319-0C09-4943-B753-71D2AC1A8F6E}"/>
              </a:ext>
            </a:extLst>
          </p:cNvPr>
          <p:cNvPicPr>
            <a:picLocks noChangeAspect="1"/>
          </p:cNvPicPr>
          <p:nvPr/>
        </p:nvPicPr>
        <p:blipFill>
          <a:blip r:embed="rId5"/>
          <a:stretch>
            <a:fillRect/>
          </a:stretch>
        </p:blipFill>
        <p:spPr>
          <a:xfrm>
            <a:off x="2705309" y="3487063"/>
            <a:ext cx="1637259" cy="2320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1C5ADBB0-CD1F-4054-86FC-6F4D3AAA02DD}"/>
              </a:ext>
            </a:extLst>
          </p:cNvPr>
          <p:cNvSpPr txBox="1"/>
          <p:nvPr/>
        </p:nvSpPr>
        <p:spPr>
          <a:xfrm>
            <a:off x="3209043" y="5896665"/>
            <a:ext cx="1290181" cy="400110"/>
          </a:xfrm>
          <a:prstGeom prst="rect">
            <a:avLst/>
          </a:prstGeom>
          <a:noFill/>
        </p:spPr>
        <p:txBody>
          <a:bodyPr wrap="square" rtlCol="0">
            <a:spAutoFit/>
          </a:bodyPr>
          <a:lstStyle/>
          <a:p>
            <a:pPr algn="ctr"/>
            <a:r>
              <a:rPr lang="en-GB" sz="2000" b="1"/>
              <a:t>National</a:t>
            </a:r>
            <a:endParaRPr lang="en-GB" b="1"/>
          </a:p>
        </p:txBody>
      </p:sp>
      <p:pic>
        <p:nvPicPr>
          <p:cNvPr id="1030" name="Picture 6" descr="Partnership Plan 2015 - 2020 by New Forest National Park Authority - Issuu">
            <a:extLst>
              <a:ext uri="{FF2B5EF4-FFF2-40B4-BE49-F238E27FC236}">
                <a16:creationId xmlns:a16="http://schemas.microsoft.com/office/drawing/2014/main" id="{2EEDFCFE-5C0D-42F9-8A75-2897989E5C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2332" y="3488879"/>
            <a:ext cx="1637258" cy="2316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3B48CF5-E55E-4385-8BEA-9C2445A9EA83}"/>
              </a:ext>
            </a:extLst>
          </p:cNvPr>
          <p:cNvPicPr>
            <a:picLocks noChangeAspect="1"/>
          </p:cNvPicPr>
          <p:nvPr/>
        </p:nvPicPr>
        <p:blipFill>
          <a:blip r:embed="rId7"/>
          <a:stretch>
            <a:fillRect/>
          </a:stretch>
        </p:blipFill>
        <p:spPr>
          <a:xfrm>
            <a:off x="4918963" y="3673206"/>
            <a:ext cx="2419645" cy="135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C88FAF3-0BD4-4B7E-A1E6-799852CD5B30}"/>
              </a:ext>
            </a:extLst>
          </p:cNvPr>
          <p:cNvPicPr>
            <a:picLocks noChangeAspect="1"/>
          </p:cNvPicPr>
          <p:nvPr/>
        </p:nvPicPr>
        <p:blipFill>
          <a:blip r:embed="rId8"/>
          <a:stretch>
            <a:fillRect/>
          </a:stretch>
        </p:blipFill>
        <p:spPr>
          <a:xfrm>
            <a:off x="6275321" y="4202834"/>
            <a:ext cx="1639813" cy="2320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41A6AEEF-E17E-4C2F-A277-4CD01E534EF1}"/>
              </a:ext>
            </a:extLst>
          </p:cNvPr>
          <p:cNvSpPr txBox="1"/>
          <p:nvPr/>
        </p:nvSpPr>
        <p:spPr>
          <a:xfrm>
            <a:off x="5204426" y="5103189"/>
            <a:ext cx="1290181" cy="369332"/>
          </a:xfrm>
          <a:prstGeom prst="rect">
            <a:avLst/>
          </a:prstGeom>
          <a:noFill/>
        </p:spPr>
        <p:txBody>
          <a:bodyPr wrap="square" rtlCol="0">
            <a:spAutoFit/>
          </a:bodyPr>
          <a:lstStyle/>
          <a:p>
            <a:pPr algn="ctr"/>
            <a:r>
              <a:rPr lang="en-GB" b="1"/>
              <a:t>Local</a:t>
            </a:r>
          </a:p>
        </p:txBody>
      </p:sp>
      <p:sp>
        <p:nvSpPr>
          <p:cNvPr id="14" name="TextBox 13">
            <a:extLst>
              <a:ext uri="{FF2B5EF4-FFF2-40B4-BE49-F238E27FC236}">
                <a16:creationId xmlns:a16="http://schemas.microsoft.com/office/drawing/2014/main" id="{BB5E29AA-5E84-4CFD-AB85-6546E674455F}"/>
              </a:ext>
            </a:extLst>
          </p:cNvPr>
          <p:cNvSpPr txBox="1"/>
          <p:nvPr/>
        </p:nvSpPr>
        <p:spPr>
          <a:xfrm>
            <a:off x="9684950" y="3729301"/>
            <a:ext cx="2343575" cy="1938992"/>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Annual Report Feb 23</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Strategy Summer 23</a:t>
            </a:r>
          </a:p>
        </p:txBody>
      </p:sp>
      <p:sp>
        <p:nvSpPr>
          <p:cNvPr id="2" name="TextBox 1">
            <a:extLst>
              <a:ext uri="{FF2B5EF4-FFF2-40B4-BE49-F238E27FC236}">
                <a16:creationId xmlns:a16="http://schemas.microsoft.com/office/drawing/2014/main" id="{B12E9738-7AF4-1D9D-A859-0BEEF9968060}"/>
              </a:ext>
            </a:extLst>
          </p:cNvPr>
          <p:cNvSpPr txBox="1"/>
          <p:nvPr/>
        </p:nvSpPr>
        <p:spPr>
          <a:xfrm>
            <a:off x="6841493" y="1891432"/>
            <a:ext cx="5187032" cy="830997"/>
          </a:xfrm>
          <a:prstGeom prst="rect">
            <a:avLst/>
          </a:prstGeom>
          <a:noFill/>
          <a:ln w="38100">
            <a:solidFill>
              <a:srgbClr val="FF0000"/>
            </a:solidFill>
          </a:ln>
        </p:spPr>
        <p:txBody>
          <a:bodyPr wrap="square" rtlCol="0">
            <a:spAutoFit/>
          </a:bodyPr>
          <a:lstStyle/>
          <a:p>
            <a:pPr algn="ctr"/>
            <a:r>
              <a:rPr lang="en-GB" sz="2400" dirty="0">
                <a:latin typeface="Arial" panose="020B0604020202020204" pitchFamily="34" charset="0"/>
                <a:cs typeface="Arial" panose="020B0604020202020204" pitchFamily="34" charset="0"/>
              </a:rPr>
              <a:t>Climate Change and Nature Emergency declared October 2021</a:t>
            </a:r>
          </a:p>
        </p:txBody>
      </p:sp>
    </p:spTree>
    <p:extLst>
      <p:ext uri="{BB962C8B-B14F-4D97-AF65-F5344CB8AC3E}">
        <p14:creationId xmlns:p14="http://schemas.microsoft.com/office/powerpoint/2010/main" val="8587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rtlCol="0">
            <a:spAutoFit/>
          </a:bodyPr>
          <a:lstStyle/>
          <a:p>
            <a:r>
              <a:rPr lang="en-GB" sz="4800" b="1">
                <a:solidFill>
                  <a:schemeClr val="bg1">
                    <a:lumMod val="95000"/>
                  </a:schemeClr>
                </a:solidFill>
                <a:latin typeface="Arial" panose="020B0604020202020204" pitchFamily="34" charset="0"/>
                <a:cs typeface="Arial" panose="020B0604020202020204" pitchFamily="34" charset="0"/>
              </a:rPr>
              <a:t>What impacts will this have?</a:t>
            </a:r>
          </a:p>
        </p:txBody>
      </p:sp>
      <p:sp>
        <p:nvSpPr>
          <p:cNvPr id="7" name="TextBox 6">
            <a:extLst>
              <a:ext uri="{FF2B5EF4-FFF2-40B4-BE49-F238E27FC236}">
                <a16:creationId xmlns:a16="http://schemas.microsoft.com/office/drawing/2014/main" id="{674DDD18-3333-4AD1-9EB6-8A8C4189D210}"/>
              </a:ext>
            </a:extLst>
          </p:cNvPr>
          <p:cNvSpPr txBox="1"/>
          <p:nvPr/>
        </p:nvSpPr>
        <p:spPr>
          <a:xfrm>
            <a:off x="671804" y="1750250"/>
            <a:ext cx="11228096" cy="5200847"/>
          </a:xfrm>
          <a:prstGeom prst="rect">
            <a:avLst/>
          </a:prstGeom>
          <a:noFill/>
        </p:spPr>
        <p:txBody>
          <a:bodyPr wrap="square" rtlCol="0">
            <a:spAutoFit/>
          </a:bodyPr>
          <a:lstStyle/>
          <a:p>
            <a:pPr marL="0" lvl="1">
              <a:lnSpc>
                <a:spcPct val="107000"/>
              </a:lnSpc>
            </a:pPr>
            <a:r>
              <a:rPr lang="en-GB" sz="2400">
                <a:latin typeface="Arial" panose="020B0604020202020204" pitchFamily="34" charset="0"/>
                <a:cs typeface="Arial" panose="020B0604020202020204" pitchFamily="34" charset="0"/>
              </a:rPr>
              <a:t>RESIDENTS / BUSINESSES / VISITORS / ECONOMY</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Health &amp; wellbeing</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Accessibility &amp; transportation</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Housing suitability</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Habitat degradation</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Species loss</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Storm damage</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Service delivery</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Food growing</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Resource availability</a:t>
            </a:r>
          </a:p>
          <a:p>
            <a:pPr marL="285750" lvl="1" indent="-285750">
              <a:lnSpc>
                <a:spcPct val="107000"/>
              </a:lnSpc>
              <a:buFont typeface="Arial" panose="020B0604020202020204" pitchFamily="34" charset="0"/>
              <a:buChar char="•"/>
            </a:pPr>
            <a:r>
              <a:rPr lang="en-GB" sz="2400">
                <a:latin typeface="Arial" panose="020B0604020202020204" pitchFamily="34" charset="0"/>
                <a:cs typeface="Arial" panose="020B0604020202020204" pitchFamily="34" charset="0"/>
              </a:rPr>
              <a:t>Waste generation &amp; processing</a:t>
            </a:r>
          </a:p>
          <a:p>
            <a:pPr marL="285750" lvl="1" indent="-285750">
              <a:lnSpc>
                <a:spcPct val="107000"/>
              </a:lnSpc>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0" lvl="1">
              <a:lnSpc>
                <a:spcPct val="107000"/>
              </a:lnSpc>
            </a:pPr>
            <a:r>
              <a:rPr lang="en-GB" sz="2400" b="1">
                <a:latin typeface="Arial" panose="020B0604020202020204" pitchFamily="34" charset="0"/>
                <a:cs typeface="Arial" panose="020B0604020202020204" pitchFamily="34" charset="0"/>
              </a:rPr>
              <a:t>OPPORTUNITIES &amp; RISKS</a:t>
            </a:r>
          </a:p>
        </p:txBody>
      </p:sp>
      <p:pic>
        <p:nvPicPr>
          <p:cNvPr id="2050" name="Picture 2" descr="New Forest Floods - June 3rd 2008 - WildSkies.co.uk">
            <a:extLst>
              <a:ext uri="{FF2B5EF4-FFF2-40B4-BE49-F238E27FC236}">
                <a16:creationId xmlns:a16="http://schemas.microsoft.com/office/drawing/2014/main" id="{56740F73-6350-B47E-F088-835B136F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403" y="1750250"/>
            <a:ext cx="3131423" cy="1920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From fire to faeces and litter, UK beauty spots battle with influx of ...">
            <a:extLst>
              <a:ext uri="{FF2B5EF4-FFF2-40B4-BE49-F238E27FC236}">
                <a16:creationId xmlns:a16="http://schemas.microsoft.com/office/drawing/2014/main" id="{AFB9BEAD-F4F8-3DFD-1D6D-2444D24CD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531" y="3170043"/>
            <a:ext cx="2984938" cy="2238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Barton and Highcliffe - History and Future of Coast Erosion (Old ...">
            <a:extLst>
              <a:ext uri="{FF2B5EF4-FFF2-40B4-BE49-F238E27FC236}">
                <a16:creationId xmlns:a16="http://schemas.microsoft.com/office/drawing/2014/main" id="{58AC765C-9FCD-9BCA-2903-4CE648A880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167"/>
          <a:stretch/>
        </p:blipFill>
        <p:spPr bwMode="auto">
          <a:xfrm>
            <a:off x="7877460" y="3889648"/>
            <a:ext cx="2984938" cy="1973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9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rtlCol="0">
            <a:spAutoFit/>
          </a:bodyPr>
          <a:lstStyle/>
          <a:p>
            <a:r>
              <a:rPr lang="en-GB" sz="4800" b="1">
                <a:solidFill>
                  <a:schemeClr val="bg1">
                    <a:lumMod val="95000"/>
                  </a:schemeClr>
                </a:solidFill>
                <a:latin typeface="Arial" panose="020B0604020202020204" pitchFamily="34" charset="0"/>
                <a:cs typeface="Arial" panose="020B0604020202020204" pitchFamily="34" charset="0"/>
              </a:rPr>
              <a:t>Working with Partners</a:t>
            </a:r>
          </a:p>
        </p:txBody>
      </p:sp>
      <p:pic>
        <p:nvPicPr>
          <p:cNvPr id="3" name="Picture 2">
            <a:extLst>
              <a:ext uri="{FF2B5EF4-FFF2-40B4-BE49-F238E27FC236}">
                <a16:creationId xmlns:a16="http://schemas.microsoft.com/office/drawing/2014/main" id="{7D81CFD5-7452-2757-9537-691AD9EDD08B}"/>
              </a:ext>
            </a:extLst>
          </p:cNvPr>
          <p:cNvPicPr>
            <a:picLocks noChangeAspect="1"/>
          </p:cNvPicPr>
          <p:nvPr/>
        </p:nvPicPr>
        <p:blipFill>
          <a:blip r:embed="rId3"/>
          <a:stretch>
            <a:fillRect/>
          </a:stretch>
        </p:blipFill>
        <p:spPr>
          <a:xfrm>
            <a:off x="494522" y="1888378"/>
            <a:ext cx="6703730" cy="4612589"/>
          </a:xfrm>
          <a:prstGeom prst="rect">
            <a:avLst/>
          </a:prstGeom>
        </p:spPr>
      </p:pic>
      <p:pic>
        <p:nvPicPr>
          <p:cNvPr id="1030" name="Picture 6" descr="Legislation | AM Environmental">
            <a:extLst>
              <a:ext uri="{FF2B5EF4-FFF2-40B4-BE49-F238E27FC236}">
                <a16:creationId xmlns:a16="http://schemas.microsoft.com/office/drawing/2014/main" id="{17390A79-8850-B377-2331-03B5FAAB69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92" b="14173"/>
          <a:stretch/>
        </p:blipFill>
        <p:spPr bwMode="auto">
          <a:xfrm>
            <a:off x="7376593" y="1723503"/>
            <a:ext cx="2582268" cy="10408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CP Council logo">
            <a:extLst>
              <a:ext uri="{FF2B5EF4-FFF2-40B4-BE49-F238E27FC236}">
                <a16:creationId xmlns:a16="http://schemas.microsoft.com/office/drawing/2014/main" id="{263B1CEA-FB8D-D8BB-BAB4-27EC9562A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940" y="5363148"/>
            <a:ext cx="925897" cy="1064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F986C1A-96C2-A1B7-1D53-ABC726CEAF77}"/>
              </a:ext>
            </a:extLst>
          </p:cNvPr>
          <p:cNvPicPr>
            <a:picLocks noChangeAspect="1"/>
          </p:cNvPicPr>
          <p:nvPr/>
        </p:nvPicPr>
        <p:blipFill rotWithShape="1">
          <a:blip r:embed="rId6"/>
          <a:srcRect t="34111" b="36175"/>
          <a:stretch/>
        </p:blipFill>
        <p:spPr>
          <a:xfrm>
            <a:off x="7513911" y="4250486"/>
            <a:ext cx="3041029" cy="903598"/>
          </a:xfrm>
          <a:prstGeom prst="rect">
            <a:avLst/>
          </a:prstGeom>
        </p:spPr>
      </p:pic>
      <p:pic>
        <p:nvPicPr>
          <p:cNvPr id="1036" name="Picture 12" descr="Pin on Holidays!!">
            <a:extLst>
              <a:ext uri="{FF2B5EF4-FFF2-40B4-BE49-F238E27FC236}">
                <a16:creationId xmlns:a16="http://schemas.microsoft.com/office/drawing/2014/main" id="{C7298044-4612-ED1E-8E03-107DEB0027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0564" y="1742994"/>
            <a:ext cx="1445732" cy="14457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ne Furniture Display at the New Forest Show - July 26th, 27th and ...">
            <a:extLst>
              <a:ext uri="{FF2B5EF4-FFF2-40B4-BE49-F238E27FC236}">
                <a16:creationId xmlns:a16="http://schemas.microsoft.com/office/drawing/2014/main" id="{D7604A59-5037-E39C-B543-3B7A10378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3912" y="2816393"/>
            <a:ext cx="1351952" cy="14748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nal recommendations for New Forest District Council | LGBCE Site">
            <a:extLst>
              <a:ext uri="{FF2B5EF4-FFF2-40B4-BE49-F238E27FC236}">
                <a16:creationId xmlns:a16="http://schemas.microsoft.com/office/drawing/2014/main" id="{C8E3F1E1-B55A-3087-41D0-B0846FDAB9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8195" y="3051342"/>
            <a:ext cx="1754242" cy="1239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restry England - Revitalising Redesdale">
            <a:extLst>
              <a:ext uri="{FF2B5EF4-FFF2-40B4-BE49-F238E27FC236}">
                <a16:creationId xmlns:a16="http://schemas.microsoft.com/office/drawing/2014/main" id="{7DDD9A9A-CCAC-9AD7-1034-2A144571235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455" t="23059" r="5748" b="22521"/>
          <a:stretch/>
        </p:blipFill>
        <p:spPr bwMode="auto">
          <a:xfrm>
            <a:off x="8865864" y="3595140"/>
            <a:ext cx="1628406" cy="65917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ew Forest Marque – The sign of true local produce">
            <a:extLst>
              <a:ext uri="{FF2B5EF4-FFF2-40B4-BE49-F238E27FC236}">
                <a16:creationId xmlns:a16="http://schemas.microsoft.com/office/drawing/2014/main" id="{CB8D1B8C-8EAF-EEF6-5D7A-6E541BC5F5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293" y="2438468"/>
            <a:ext cx="1072489" cy="105393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mpshire &amp; Isle of Wight Wildlife Trust Fundraising | Easyfundraising">
            <a:extLst>
              <a:ext uri="{FF2B5EF4-FFF2-40B4-BE49-F238E27FC236}">
                <a16:creationId xmlns:a16="http://schemas.microsoft.com/office/drawing/2014/main" id="{564BADD0-8039-7675-7ACE-FA39FC5728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15291" y="4343004"/>
            <a:ext cx="1484971" cy="148497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Jobs with RSPB | CharityJob">
            <a:extLst>
              <a:ext uri="{FF2B5EF4-FFF2-40B4-BE49-F238E27FC236}">
                <a16:creationId xmlns:a16="http://schemas.microsoft.com/office/drawing/2014/main" id="{8DD5604A-E02A-3209-CCFC-28835205AA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581" r="29878"/>
          <a:stretch/>
        </p:blipFill>
        <p:spPr bwMode="auto">
          <a:xfrm>
            <a:off x="8865864" y="5179417"/>
            <a:ext cx="1678309" cy="755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purple text&#10;&#10;Description automatically generated">
            <a:extLst>
              <a:ext uri="{FF2B5EF4-FFF2-40B4-BE49-F238E27FC236}">
                <a16:creationId xmlns:a16="http://schemas.microsoft.com/office/drawing/2014/main" id="{BADEA1A4-4C7A-3305-EEAC-BF32255A70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99877" y="1712704"/>
            <a:ext cx="1046840" cy="649459"/>
          </a:xfrm>
          <a:prstGeom prst="rect">
            <a:avLst/>
          </a:prstGeom>
        </p:spPr>
      </p:pic>
    </p:spTree>
    <p:extLst>
      <p:ext uri="{BB962C8B-B14F-4D97-AF65-F5344CB8AC3E}">
        <p14:creationId xmlns:p14="http://schemas.microsoft.com/office/powerpoint/2010/main" val="335224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A1370-A93E-4F73-A67F-9B8D437D95D8}"/>
              </a:ext>
            </a:extLst>
          </p:cNvPr>
          <p:cNvSpPr txBox="1"/>
          <p:nvPr/>
        </p:nvSpPr>
        <p:spPr>
          <a:xfrm>
            <a:off x="494522" y="1822979"/>
            <a:ext cx="8509519" cy="923330"/>
          </a:xfrm>
          <a:prstGeom prst="rect">
            <a:avLst/>
          </a:prstGeom>
          <a:noFill/>
        </p:spPr>
        <p:txBody>
          <a:bodyPr wrap="square" rtlCol="0">
            <a:spAutoFit/>
          </a:bodyPr>
          <a:lstStyle/>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fontAlgn="base"/>
            <a:r>
              <a:rPr lang="en-GB" sz="1600"/>
              <a:t>​</a:t>
            </a:r>
            <a:endParaRPr lang="en-GB" sz="1400"/>
          </a:p>
          <a:p>
            <a:endParaRPr lang="en-GB" sz="1400">
              <a:cs typeface="Arial" panose="020B0604020202020204" pitchFamily="34" charset="0"/>
            </a:endParaRPr>
          </a:p>
        </p:txBody>
      </p:sp>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rtlCol="0">
            <a:spAutoFit/>
          </a:bodyPr>
          <a:lstStyle/>
          <a:p>
            <a:r>
              <a:rPr lang="en-GB" sz="4800" b="1">
                <a:solidFill>
                  <a:schemeClr val="bg1">
                    <a:lumMod val="95000"/>
                  </a:schemeClr>
                </a:solidFill>
                <a:latin typeface="Arial" panose="020B0604020202020204" pitchFamily="34" charset="0"/>
                <a:cs typeface="Arial" panose="020B0604020202020204" pitchFamily="34" charset="0"/>
              </a:rPr>
              <a:t>Climate &amp; Nature Action from 2023</a:t>
            </a:r>
          </a:p>
        </p:txBody>
      </p:sp>
      <p:graphicFrame>
        <p:nvGraphicFramePr>
          <p:cNvPr id="8" name="Table 3">
            <a:extLst>
              <a:ext uri="{FF2B5EF4-FFF2-40B4-BE49-F238E27FC236}">
                <a16:creationId xmlns:a16="http://schemas.microsoft.com/office/drawing/2014/main" id="{50771BA6-7A4E-448C-B3FD-09DE1547432C}"/>
              </a:ext>
            </a:extLst>
          </p:cNvPr>
          <p:cNvGraphicFramePr>
            <a:graphicFrameLocks noGrp="1"/>
          </p:cNvGraphicFramePr>
          <p:nvPr/>
        </p:nvGraphicFramePr>
        <p:xfrm>
          <a:off x="680853" y="1703008"/>
          <a:ext cx="5415150" cy="2067560"/>
        </p:xfrm>
        <a:graphic>
          <a:graphicData uri="http://schemas.openxmlformats.org/drawingml/2006/table">
            <a:tbl>
              <a:tblPr firstRow="1" bandRow="1">
                <a:tableStyleId>{5C22544A-7EE6-4342-B048-85BDC9FD1C3A}</a:tableStyleId>
              </a:tblPr>
              <a:tblGrid>
                <a:gridCol w="902525">
                  <a:extLst>
                    <a:ext uri="{9D8B030D-6E8A-4147-A177-3AD203B41FA5}">
                      <a16:colId xmlns:a16="http://schemas.microsoft.com/office/drawing/2014/main" val="3466672224"/>
                    </a:ext>
                  </a:extLst>
                </a:gridCol>
                <a:gridCol w="902525">
                  <a:extLst>
                    <a:ext uri="{9D8B030D-6E8A-4147-A177-3AD203B41FA5}">
                      <a16:colId xmlns:a16="http://schemas.microsoft.com/office/drawing/2014/main" val="3885369747"/>
                    </a:ext>
                  </a:extLst>
                </a:gridCol>
                <a:gridCol w="902525">
                  <a:extLst>
                    <a:ext uri="{9D8B030D-6E8A-4147-A177-3AD203B41FA5}">
                      <a16:colId xmlns:a16="http://schemas.microsoft.com/office/drawing/2014/main" val="752077272"/>
                    </a:ext>
                  </a:extLst>
                </a:gridCol>
                <a:gridCol w="902525">
                  <a:extLst>
                    <a:ext uri="{9D8B030D-6E8A-4147-A177-3AD203B41FA5}">
                      <a16:colId xmlns:a16="http://schemas.microsoft.com/office/drawing/2014/main" val="386277542"/>
                    </a:ext>
                  </a:extLst>
                </a:gridCol>
                <a:gridCol w="902525">
                  <a:extLst>
                    <a:ext uri="{9D8B030D-6E8A-4147-A177-3AD203B41FA5}">
                      <a16:colId xmlns:a16="http://schemas.microsoft.com/office/drawing/2014/main" val="1862358813"/>
                    </a:ext>
                  </a:extLst>
                </a:gridCol>
                <a:gridCol w="902525">
                  <a:extLst>
                    <a:ext uri="{9D8B030D-6E8A-4147-A177-3AD203B41FA5}">
                      <a16:colId xmlns:a16="http://schemas.microsoft.com/office/drawing/2014/main" val="2886569550"/>
                    </a:ext>
                  </a:extLst>
                </a:gridCol>
              </a:tblGrid>
              <a:tr h="185420">
                <a:tc gridSpan="6">
                  <a:txBody>
                    <a:bodyPr/>
                    <a:lstStyle/>
                    <a:p>
                      <a:pPr algn="ctr"/>
                      <a:r>
                        <a:rPr lang="en-GB" sz="900"/>
                        <a:t>CARBON REDUCTION</a:t>
                      </a:r>
                    </a:p>
                  </a:txBody>
                  <a:tcPr marL="45720" marR="45720" marT="22860" marB="22860"/>
                </a:tc>
                <a:tc hMerge="1">
                  <a:txBody>
                    <a:bodyPr/>
                    <a:lstStyle/>
                    <a:p>
                      <a:endParaRPr lang="en-GB"/>
                    </a:p>
                  </a:txBody>
                  <a:tcPr/>
                </a:tc>
                <a:tc hMerge="1">
                  <a:txBody>
                    <a:bodyPr/>
                    <a:lstStyle/>
                    <a:p>
                      <a:endParaRPr lang="en-GB"/>
                    </a:p>
                  </a:txBody>
                  <a:tcPr/>
                </a:tc>
                <a:tc hMerge="1">
                  <a:txBody>
                    <a:bodyPr/>
                    <a:lstStyle/>
                    <a:p>
                      <a:pPr algn="ctr"/>
                      <a:endParaRPr lang="en-GB"/>
                    </a:p>
                  </a:txBody>
                  <a:tcPr>
                    <a:solidFill>
                      <a:schemeClr val="accent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7552048"/>
                  </a:ext>
                </a:extLst>
              </a:tr>
              <a:tr h="185420">
                <a:tc gridSpan="3">
                  <a:txBody>
                    <a:bodyPr/>
                    <a:lstStyle/>
                    <a:p>
                      <a:pPr algn="ctr"/>
                      <a:r>
                        <a:rPr lang="en-GB" sz="900"/>
                        <a:t>INTERNAL PRIORITIES</a:t>
                      </a:r>
                    </a:p>
                  </a:txBody>
                  <a:tcPr marL="45720" marR="45720" marT="22860" marB="22860"/>
                </a:tc>
                <a:tc hMerge="1">
                  <a:txBody>
                    <a:bodyPr/>
                    <a:lstStyle/>
                    <a:p>
                      <a:endParaRPr lang="en-GB"/>
                    </a:p>
                  </a:txBody>
                  <a:tcPr/>
                </a:tc>
                <a:tc hMerge="1">
                  <a:txBody>
                    <a:bodyPr/>
                    <a:lstStyle/>
                    <a:p>
                      <a:endParaRPr lang="en-GB"/>
                    </a:p>
                  </a:txBody>
                  <a:tcPr/>
                </a:tc>
                <a:tc gridSpan="3">
                  <a:txBody>
                    <a:bodyPr/>
                    <a:lstStyle/>
                    <a:p>
                      <a:pPr algn="ctr"/>
                      <a:r>
                        <a:rPr lang="en-GB" sz="900"/>
                        <a:t>EXTERNAL PRIORITIES</a:t>
                      </a:r>
                    </a:p>
                  </a:txBody>
                  <a:tcPr marL="45720" marR="45720" marT="22860" marB="22860">
                    <a:solidFill>
                      <a:schemeClr val="accent5">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7766632"/>
                  </a:ext>
                </a:extLst>
              </a:tr>
              <a:tr h="185420">
                <a:tc>
                  <a:txBody>
                    <a:bodyPr/>
                    <a:lstStyle/>
                    <a:p>
                      <a:pPr algn="ctr"/>
                      <a:r>
                        <a:rPr lang="en-GB" sz="900" b="1"/>
                        <a:t>Fleet</a:t>
                      </a:r>
                    </a:p>
                  </a:txBody>
                  <a:tcPr marL="45720" marR="45720" marT="22860" marB="22860"/>
                </a:tc>
                <a:tc>
                  <a:txBody>
                    <a:bodyPr/>
                    <a:lstStyle/>
                    <a:p>
                      <a:pPr algn="ctr"/>
                      <a:r>
                        <a:rPr lang="en-GB" sz="900" b="1"/>
                        <a:t>Gas</a:t>
                      </a:r>
                    </a:p>
                  </a:txBody>
                  <a:tcPr marL="45720" marR="45720" marT="22860" marB="22860"/>
                </a:tc>
                <a:tc>
                  <a:txBody>
                    <a:bodyPr/>
                    <a:lstStyle/>
                    <a:p>
                      <a:pPr algn="ctr"/>
                      <a:r>
                        <a:rPr lang="en-GB" sz="900" b="1"/>
                        <a:t>Electric</a:t>
                      </a:r>
                    </a:p>
                  </a:txBody>
                  <a:tcPr marL="45720" marR="45720" marT="22860" marB="22860"/>
                </a:tc>
                <a:tc>
                  <a:txBody>
                    <a:bodyPr/>
                    <a:lstStyle/>
                    <a:p>
                      <a:pPr algn="ctr"/>
                      <a:r>
                        <a:rPr lang="en-GB" sz="900" b="1"/>
                        <a:t>Industry</a:t>
                      </a:r>
                    </a:p>
                  </a:txBody>
                  <a:tcPr marL="45720" marR="45720" marT="22860" marB="22860">
                    <a:solidFill>
                      <a:schemeClr val="accent5">
                        <a:lumMod val="20000"/>
                        <a:lumOff val="80000"/>
                      </a:schemeClr>
                    </a:solidFill>
                  </a:tcPr>
                </a:tc>
                <a:tc>
                  <a:txBody>
                    <a:bodyPr/>
                    <a:lstStyle/>
                    <a:p>
                      <a:pPr algn="ctr"/>
                      <a:r>
                        <a:rPr lang="en-GB" sz="900" b="1"/>
                        <a:t>Road Transport</a:t>
                      </a:r>
                    </a:p>
                  </a:txBody>
                  <a:tcPr marL="45720" marR="45720" marT="22860" marB="22860">
                    <a:solidFill>
                      <a:schemeClr val="accent5">
                        <a:lumMod val="20000"/>
                        <a:lumOff val="80000"/>
                      </a:schemeClr>
                    </a:solidFill>
                  </a:tcPr>
                </a:tc>
                <a:tc>
                  <a:txBody>
                    <a:bodyPr/>
                    <a:lstStyle/>
                    <a:p>
                      <a:pPr algn="ctr"/>
                      <a:r>
                        <a:rPr lang="en-GB" sz="900" b="1"/>
                        <a:t>Homes</a:t>
                      </a:r>
                    </a:p>
                  </a:txBody>
                  <a:tcPr marL="45720" marR="45720" marT="22860" marB="22860">
                    <a:solidFill>
                      <a:schemeClr val="accent5">
                        <a:lumMod val="20000"/>
                        <a:lumOff val="80000"/>
                      </a:schemeClr>
                    </a:solidFill>
                  </a:tcPr>
                </a:tc>
                <a:extLst>
                  <a:ext uri="{0D108BD9-81ED-4DB2-BD59-A6C34878D82A}">
                    <a16:rowId xmlns:a16="http://schemas.microsoft.com/office/drawing/2014/main" val="118476711"/>
                  </a:ext>
                </a:extLst>
              </a:tr>
              <a:tr h="1143000">
                <a:tc>
                  <a:txBody>
                    <a:bodyPr/>
                    <a:lstStyle/>
                    <a:p>
                      <a:pPr algn="ctr"/>
                      <a:r>
                        <a:rPr lang="en-GB" sz="900"/>
                        <a:t>Depot electrification</a:t>
                      </a:r>
                    </a:p>
                    <a:p>
                      <a:pPr algn="ctr"/>
                      <a:endParaRPr lang="en-GB" sz="900"/>
                    </a:p>
                    <a:p>
                      <a:pPr algn="ctr"/>
                      <a:r>
                        <a:rPr lang="en-GB" sz="900"/>
                        <a:t>EV fleet replacement</a:t>
                      </a:r>
                    </a:p>
                    <a:p>
                      <a:pPr algn="ctr"/>
                      <a:endParaRPr lang="en-GB" sz="900"/>
                    </a:p>
                    <a:p>
                      <a:pPr algn="ctr"/>
                      <a:r>
                        <a:rPr lang="en-GB" sz="900"/>
                        <a:t>Service delivery optimisation</a:t>
                      </a:r>
                    </a:p>
                  </a:txBody>
                  <a:tcPr marL="45720" marR="45720" marT="22860" marB="22860"/>
                </a:tc>
                <a:tc>
                  <a:txBody>
                    <a:bodyPr/>
                    <a:lstStyle/>
                    <a:p>
                      <a:pPr algn="ctr"/>
                      <a:r>
                        <a:rPr lang="en-GB" sz="900"/>
                        <a:t>Building fabric / insulation</a:t>
                      </a:r>
                    </a:p>
                    <a:p>
                      <a:pPr algn="ctr"/>
                      <a:endParaRPr lang="en-GB" sz="900"/>
                    </a:p>
                    <a:p>
                      <a:pPr algn="ctr"/>
                      <a:r>
                        <a:rPr lang="en-GB" sz="900"/>
                        <a:t>BMS</a:t>
                      </a:r>
                      <a:br>
                        <a:rPr lang="en-GB" sz="900"/>
                      </a:br>
                      <a:r>
                        <a:rPr lang="en-GB" sz="900"/>
                        <a:t>systems</a:t>
                      </a:r>
                    </a:p>
                    <a:p>
                      <a:pPr algn="ctr"/>
                      <a:endParaRPr lang="en-GB" sz="900"/>
                    </a:p>
                    <a:p>
                      <a:pPr algn="ctr"/>
                      <a:r>
                        <a:rPr lang="en-GB" sz="900"/>
                        <a:t>Boiler replacement</a:t>
                      </a:r>
                    </a:p>
                  </a:txBody>
                  <a:tcPr marL="45720" marR="45720" marT="22860" marB="22860"/>
                </a:tc>
                <a:tc>
                  <a:txBody>
                    <a:bodyPr/>
                    <a:lstStyle/>
                    <a:p>
                      <a:pPr algn="ctr"/>
                      <a:r>
                        <a:rPr lang="en-GB" sz="900"/>
                        <a:t>LED lighting in buildings</a:t>
                      </a:r>
                    </a:p>
                    <a:p>
                      <a:pPr algn="ctr"/>
                      <a:endParaRPr lang="en-GB" sz="900"/>
                    </a:p>
                    <a:p>
                      <a:pPr algn="ctr"/>
                      <a:r>
                        <a:rPr lang="en-GB" sz="900"/>
                        <a:t>Street </a:t>
                      </a:r>
                      <a:br>
                        <a:rPr lang="en-GB" sz="900"/>
                      </a:br>
                      <a:r>
                        <a:rPr lang="en-GB" sz="900"/>
                        <a:t>lighting</a:t>
                      </a:r>
                    </a:p>
                    <a:p>
                      <a:pPr algn="ctr"/>
                      <a:endParaRPr lang="en-GB" sz="900"/>
                    </a:p>
                    <a:p>
                      <a:pPr algn="ctr"/>
                      <a:r>
                        <a:rPr lang="en-GB" sz="900"/>
                        <a:t>Renewable energy</a:t>
                      </a:r>
                    </a:p>
                  </a:txBody>
                  <a:tcPr marL="45720" marR="45720" marT="22860" marB="22860"/>
                </a:tc>
                <a:tc>
                  <a:txBody>
                    <a:bodyPr/>
                    <a:lstStyle/>
                    <a:p>
                      <a:pPr algn="ctr"/>
                      <a:r>
                        <a:rPr lang="en-GB" sz="900"/>
                        <a:t>Solent</a:t>
                      </a:r>
                      <a:br>
                        <a:rPr lang="en-GB" sz="900"/>
                      </a:br>
                      <a:r>
                        <a:rPr lang="en-GB" sz="900"/>
                        <a:t>Cluster</a:t>
                      </a:r>
                    </a:p>
                    <a:p>
                      <a:pPr algn="ctr"/>
                      <a:endParaRPr lang="en-GB" sz="900"/>
                    </a:p>
                    <a:p>
                      <a:pPr algn="ctr"/>
                      <a:r>
                        <a:rPr lang="en-GB" sz="900"/>
                        <a:t>Industry engagement</a:t>
                      </a:r>
                    </a:p>
                    <a:p>
                      <a:pPr algn="ctr"/>
                      <a:endParaRPr lang="en-GB" sz="900"/>
                    </a:p>
                    <a:p>
                      <a:pPr algn="ctr"/>
                      <a:r>
                        <a:rPr lang="en-GB" sz="900"/>
                        <a:t>Carbon capture &amp; storage</a:t>
                      </a:r>
                    </a:p>
                  </a:txBody>
                  <a:tcPr marL="45720" marR="45720" marT="22860" marB="22860">
                    <a:solidFill>
                      <a:schemeClr val="accent5">
                        <a:lumMod val="40000"/>
                        <a:lumOff val="60000"/>
                      </a:schemeClr>
                    </a:solidFill>
                  </a:tcPr>
                </a:tc>
                <a:tc>
                  <a:txBody>
                    <a:bodyPr/>
                    <a:lstStyle/>
                    <a:p>
                      <a:pPr algn="ctr"/>
                      <a:r>
                        <a:rPr lang="en-GB" sz="900"/>
                        <a:t>LTP4 /</a:t>
                      </a:r>
                      <a:br>
                        <a:rPr lang="en-GB" sz="900"/>
                      </a:br>
                      <a:r>
                        <a:rPr lang="en-GB" sz="900"/>
                        <a:t>LCWIP</a:t>
                      </a:r>
                    </a:p>
                    <a:p>
                      <a:pPr algn="ctr"/>
                      <a:endParaRPr lang="en-GB" sz="900"/>
                    </a:p>
                    <a:p>
                      <a:pPr algn="ctr"/>
                      <a:r>
                        <a:rPr lang="en-GB" sz="900"/>
                        <a:t>EV charging network</a:t>
                      </a:r>
                    </a:p>
                    <a:p>
                      <a:pPr algn="ctr"/>
                      <a:endParaRPr lang="en-GB" sz="900"/>
                    </a:p>
                    <a:p>
                      <a:pPr algn="ctr"/>
                      <a:r>
                        <a:rPr lang="en-GB" sz="900"/>
                        <a:t>Public transport improvements</a:t>
                      </a:r>
                    </a:p>
                  </a:txBody>
                  <a:tcPr marL="45720" marR="45720" marT="22860" marB="22860">
                    <a:solidFill>
                      <a:schemeClr val="accent5">
                        <a:lumMod val="40000"/>
                        <a:lumOff val="60000"/>
                      </a:schemeClr>
                    </a:solidFill>
                  </a:tcPr>
                </a:tc>
                <a:tc>
                  <a:txBody>
                    <a:bodyPr/>
                    <a:lstStyle/>
                    <a:p>
                      <a:pPr algn="ctr"/>
                      <a:r>
                        <a:rPr lang="en-GB" sz="900"/>
                        <a:t>Community Energy South</a:t>
                      </a:r>
                    </a:p>
                    <a:p>
                      <a:pPr algn="ctr"/>
                      <a:endParaRPr lang="en-GB" sz="900"/>
                    </a:p>
                    <a:p>
                      <a:pPr algn="ctr"/>
                      <a:r>
                        <a:rPr lang="en-GB" sz="900"/>
                        <a:t>Retrofit / Greener Housing</a:t>
                      </a:r>
                    </a:p>
                    <a:p>
                      <a:pPr algn="ctr"/>
                      <a:endParaRPr lang="en-GB" sz="900"/>
                    </a:p>
                    <a:p>
                      <a:pPr algn="ctr"/>
                      <a:r>
                        <a:rPr lang="en-GB" sz="900"/>
                        <a:t>Local</a:t>
                      </a:r>
                    </a:p>
                    <a:p>
                      <a:pPr algn="ctr"/>
                      <a:r>
                        <a:rPr lang="en-GB" sz="900"/>
                        <a:t>Plan</a:t>
                      </a:r>
                    </a:p>
                  </a:txBody>
                  <a:tcPr marL="45720" marR="45720" marT="22860" marB="22860">
                    <a:solidFill>
                      <a:schemeClr val="accent5">
                        <a:lumMod val="40000"/>
                        <a:lumOff val="60000"/>
                      </a:schemeClr>
                    </a:solidFill>
                  </a:tcPr>
                </a:tc>
                <a:extLst>
                  <a:ext uri="{0D108BD9-81ED-4DB2-BD59-A6C34878D82A}">
                    <a16:rowId xmlns:a16="http://schemas.microsoft.com/office/drawing/2014/main" val="3519437848"/>
                  </a:ext>
                </a:extLst>
              </a:tr>
              <a:tr h="185420">
                <a:tc gridSpan="6">
                  <a:txBody>
                    <a:bodyPr/>
                    <a:lstStyle/>
                    <a:p>
                      <a:pPr marL="0" algn="ctr" defTabSz="914400" rtl="0" eaLnBrk="1" latinLnBrk="0" hangingPunct="1"/>
                      <a:r>
                        <a:rPr lang="en-GB" sz="900" b="1" kern="1200">
                          <a:solidFill>
                            <a:schemeClr val="lt1"/>
                          </a:solidFill>
                          <a:latin typeface="+mn-lt"/>
                          <a:ea typeface="+mn-ea"/>
                          <a:cs typeface="+mn-cs"/>
                        </a:rPr>
                        <a:t>BUSINESS AS USUAL IMPROVEMENTS</a:t>
                      </a:r>
                    </a:p>
                  </a:txBody>
                  <a:tcPr marL="45720" marR="45720" marT="22860" marB="22860">
                    <a:solidFill>
                      <a:schemeClr val="tx2">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extLst>
                  <a:ext uri="{0D108BD9-81ED-4DB2-BD59-A6C34878D82A}">
                    <a16:rowId xmlns:a16="http://schemas.microsoft.com/office/drawing/2014/main" val="307094721"/>
                  </a:ext>
                </a:extLst>
              </a:tr>
              <a:tr h="182880">
                <a:tc gridSpan="3">
                  <a:txBody>
                    <a:bodyPr/>
                    <a:lstStyle/>
                    <a:p>
                      <a:pPr algn="ctr"/>
                      <a:r>
                        <a:rPr lang="en-GB" sz="900"/>
                        <a:t>Sustainable policies, plans, services &amp; procurement</a:t>
                      </a:r>
                    </a:p>
                  </a:txBody>
                  <a:tcPr marL="45720" marR="45720" marT="22860" marB="22860">
                    <a:solidFill>
                      <a:schemeClr val="tx2">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tc gridSpan="3">
                  <a:txBody>
                    <a:bodyPr/>
                    <a:lstStyle/>
                    <a:p>
                      <a:pPr algn="ctr"/>
                      <a:r>
                        <a:rPr lang="en-GB" sz="900"/>
                        <a:t>Net zero infrastructure, investment &amp; engagement</a:t>
                      </a:r>
                    </a:p>
                  </a:txBody>
                  <a:tcPr marL="45720" marR="45720" marT="22860" marB="22860">
                    <a:solidFill>
                      <a:schemeClr val="tx2">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extLst>
                  <a:ext uri="{0D108BD9-81ED-4DB2-BD59-A6C34878D82A}">
                    <a16:rowId xmlns:a16="http://schemas.microsoft.com/office/drawing/2014/main" val="343818787"/>
                  </a:ext>
                </a:extLst>
              </a:tr>
            </a:tbl>
          </a:graphicData>
        </a:graphic>
      </p:graphicFrame>
      <p:graphicFrame>
        <p:nvGraphicFramePr>
          <p:cNvPr id="10" name="Table 3">
            <a:extLst>
              <a:ext uri="{FF2B5EF4-FFF2-40B4-BE49-F238E27FC236}">
                <a16:creationId xmlns:a16="http://schemas.microsoft.com/office/drawing/2014/main" id="{3DEC2AC5-E892-4D25-9A26-33ABF56953F7}"/>
              </a:ext>
            </a:extLst>
          </p:cNvPr>
          <p:cNvGraphicFramePr>
            <a:graphicFrameLocks noGrp="1"/>
          </p:cNvGraphicFramePr>
          <p:nvPr/>
        </p:nvGraphicFramePr>
        <p:xfrm>
          <a:off x="6197211" y="3914839"/>
          <a:ext cx="5415150" cy="2067560"/>
        </p:xfrm>
        <a:graphic>
          <a:graphicData uri="http://schemas.openxmlformats.org/drawingml/2006/table">
            <a:tbl>
              <a:tblPr firstRow="1" bandRow="1">
                <a:tableStyleId>{93296810-A885-4BE3-A3E7-6D5BEEA58F35}</a:tableStyleId>
              </a:tblPr>
              <a:tblGrid>
                <a:gridCol w="902525">
                  <a:extLst>
                    <a:ext uri="{9D8B030D-6E8A-4147-A177-3AD203B41FA5}">
                      <a16:colId xmlns:a16="http://schemas.microsoft.com/office/drawing/2014/main" val="3466672224"/>
                    </a:ext>
                  </a:extLst>
                </a:gridCol>
                <a:gridCol w="902525">
                  <a:extLst>
                    <a:ext uri="{9D8B030D-6E8A-4147-A177-3AD203B41FA5}">
                      <a16:colId xmlns:a16="http://schemas.microsoft.com/office/drawing/2014/main" val="3885369747"/>
                    </a:ext>
                  </a:extLst>
                </a:gridCol>
                <a:gridCol w="902525">
                  <a:extLst>
                    <a:ext uri="{9D8B030D-6E8A-4147-A177-3AD203B41FA5}">
                      <a16:colId xmlns:a16="http://schemas.microsoft.com/office/drawing/2014/main" val="752077272"/>
                    </a:ext>
                  </a:extLst>
                </a:gridCol>
                <a:gridCol w="902525">
                  <a:extLst>
                    <a:ext uri="{9D8B030D-6E8A-4147-A177-3AD203B41FA5}">
                      <a16:colId xmlns:a16="http://schemas.microsoft.com/office/drawing/2014/main" val="386277542"/>
                    </a:ext>
                  </a:extLst>
                </a:gridCol>
                <a:gridCol w="902525">
                  <a:extLst>
                    <a:ext uri="{9D8B030D-6E8A-4147-A177-3AD203B41FA5}">
                      <a16:colId xmlns:a16="http://schemas.microsoft.com/office/drawing/2014/main" val="1862358813"/>
                    </a:ext>
                  </a:extLst>
                </a:gridCol>
                <a:gridCol w="902525">
                  <a:extLst>
                    <a:ext uri="{9D8B030D-6E8A-4147-A177-3AD203B41FA5}">
                      <a16:colId xmlns:a16="http://schemas.microsoft.com/office/drawing/2014/main" val="2886569550"/>
                    </a:ext>
                  </a:extLst>
                </a:gridCol>
              </a:tblGrid>
              <a:tr h="185420">
                <a:tc gridSpan="6">
                  <a:txBody>
                    <a:bodyPr/>
                    <a:lstStyle/>
                    <a:p>
                      <a:pPr algn="ctr"/>
                      <a:r>
                        <a:rPr lang="en-GB" sz="900"/>
                        <a:t>PROGRAMME MANAGEMENT</a:t>
                      </a:r>
                    </a:p>
                  </a:txBody>
                  <a:tcPr marL="45720" marR="45720" marT="22860" marB="22860">
                    <a:solidFill>
                      <a:srgbClr val="7030A0"/>
                    </a:solidFill>
                  </a:tcPr>
                </a:tc>
                <a:tc hMerge="1">
                  <a:txBody>
                    <a:bodyPr/>
                    <a:lstStyle/>
                    <a:p>
                      <a:endParaRPr lang="en-GB"/>
                    </a:p>
                  </a:txBody>
                  <a:tcPr/>
                </a:tc>
                <a:tc hMerge="1">
                  <a:txBody>
                    <a:bodyPr/>
                    <a:lstStyle/>
                    <a:p>
                      <a:endParaRPr lang="en-GB"/>
                    </a:p>
                  </a:txBody>
                  <a:tcPr/>
                </a:tc>
                <a:tc hMerge="1">
                  <a:txBody>
                    <a:bodyPr/>
                    <a:lstStyle/>
                    <a:p>
                      <a:pPr algn="ctr"/>
                      <a:endParaRPr lang="en-GB"/>
                    </a:p>
                  </a:txBody>
                  <a:tcPr>
                    <a:solidFill>
                      <a:schemeClr val="accent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7552048"/>
                  </a:ext>
                </a:extLst>
              </a:tr>
              <a:tr h="185420">
                <a:tc gridSpan="3">
                  <a:txBody>
                    <a:bodyPr/>
                    <a:lstStyle/>
                    <a:p>
                      <a:pPr algn="ctr"/>
                      <a:r>
                        <a:rPr lang="en-GB" sz="900"/>
                        <a:t>INTERNAL PRIORITIES</a:t>
                      </a:r>
                    </a:p>
                  </a:txBody>
                  <a:tcPr marL="45720" marR="45720" marT="22860" marB="22860">
                    <a:solidFill>
                      <a:srgbClr val="E1CCF0"/>
                    </a:solidFill>
                  </a:tcPr>
                </a:tc>
                <a:tc hMerge="1">
                  <a:txBody>
                    <a:bodyPr/>
                    <a:lstStyle/>
                    <a:p>
                      <a:endParaRPr lang="en-GB"/>
                    </a:p>
                  </a:txBody>
                  <a:tcPr/>
                </a:tc>
                <a:tc hMerge="1">
                  <a:txBody>
                    <a:bodyPr/>
                    <a:lstStyle/>
                    <a:p>
                      <a:endParaRPr lang="en-GB"/>
                    </a:p>
                  </a:txBody>
                  <a:tcPr/>
                </a:tc>
                <a:tc gridSpan="3">
                  <a:txBody>
                    <a:bodyPr/>
                    <a:lstStyle/>
                    <a:p>
                      <a:pPr algn="ctr"/>
                      <a:r>
                        <a:rPr lang="en-GB" sz="900"/>
                        <a:t>EXTERNAL PRIORITIES</a:t>
                      </a:r>
                    </a:p>
                  </a:txBody>
                  <a:tcPr marL="45720" marR="45720" marT="22860" marB="22860">
                    <a:solidFill>
                      <a:srgbClr val="C7A1E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7766632"/>
                  </a:ext>
                </a:extLst>
              </a:tr>
              <a:tr h="185420">
                <a:tc>
                  <a:txBody>
                    <a:bodyPr/>
                    <a:lstStyle/>
                    <a:p>
                      <a:pPr algn="ctr"/>
                      <a:r>
                        <a:rPr lang="en-GB" sz="900" b="1"/>
                        <a:t>Communications</a:t>
                      </a:r>
                    </a:p>
                  </a:txBody>
                  <a:tcPr marL="45720" marR="45720" marT="22860" marB="22860">
                    <a:solidFill>
                      <a:srgbClr val="F3EBF9"/>
                    </a:solidFill>
                  </a:tcPr>
                </a:tc>
                <a:tc>
                  <a:txBody>
                    <a:bodyPr/>
                    <a:lstStyle/>
                    <a:p>
                      <a:pPr algn="ctr"/>
                      <a:r>
                        <a:rPr lang="en-GB" sz="900" b="1"/>
                        <a:t>Governance</a:t>
                      </a:r>
                    </a:p>
                  </a:txBody>
                  <a:tcPr marL="45720" marR="45720" marT="22860" marB="22860">
                    <a:solidFill>
                      <a:srgbClr val="F3EBF9"/>
                    </a:solidFill>
                  </a:tcPr>
                </a:tc>
                <a:tc>
                  <a:txBody>
                    <a:bodyPr/>
                    <a:lstStyle/>
                    <a:p>
                      <a:pPr algn="ctr"/>
                      <a:r>
                        <a:rPr lang="en-GB" sz="900" b="1"/>
                        <a:t>Funding</a:t>
                      </a:r>
                    </a:p>
                  </a:txBody>
                  <a:tcPr marL="45720" marR="45720" marT="22860" marB="22860">
                    <a:solidFill>
                      <a:srgbClr val="F3EBF9"/>
                    </a:solidFill>
                  </a:tcPr>
                </a:tc>
                <a:tc>
                  <a:txBody>
                    <a:bodyPr/>
                    <a:lstStyle/>
                    <a:p>
                      <a:pPr algn="ctr"/>
                      <a:r>
                        <a:rPr lang="en-GB" sz="900" b="1"/>
                        <a:t>Communications</a:t>
                      </a:r>
                    </a:p>
                  </a:txBody>
                  <a:tcPr marL="45720" marR="45720" marT="22860" marB="22860">
                    <a:solidFill>
                      <a:srgbClr val="F3EBF9"/>
                    </a:solidFill>
                  </a:tcPr>
                </a:tc>
                <a:tc>
                  <a:txBody>
                    <a:bodyPr/>
                    <a:lstStyle/>
                    <a:p>
                      <a:pPr algn="ctr"/>
                      <a:r>
                        <a:rPr lang="en-GB" sz="900" b="1"/>
                        <a:t>Data</a:t>
                      </a:r>
                    </a:p>
                  </a:txBody>
                  <a:tcPr marL="45720" marR="45720" marT="22860" marB="22860">
                    <a:solidFill>
                      <a:srgbClr val="F3EBF9"/>
                    </a:solidFill>
                  </a:tcPr>
                </a:tc>
                <a:tc>
                  <a:txBody>
                    <a:bodyPr/>
                    <a:lstStyle/>
                    <a:p>
                      <a:pPr algn="ctr"/>
                      <a:r>
                        <a:rPr lang="en-GB" sz="900" b="1"/>
                        <a:t>Partnerships</a:t>
                      </a:r>
                    </a:p>
                  </a:txBody>
                  <a:tcPr marL="45720" marR="45720" marT="22860" marB="22860">
                    <a:solidFill>
                      <a:srgbClr val="F3EBF9"/>
                    </a:solidFill>
                  </a:tcPr>
                </a:tc>
                <a:extLst>
                  <a:ext uri="{0D108BD9-81ED-4DB2-BD59-A6C34878D82A}">
                    <a16:rowId xmlns:a16="http://schemas.microsoft.com/office/drawing/2014/main" val="118476711"/>
                  </a:ext>
                </a:extLst>
              </a:tr>
              <a:tr h="1143000">
                <a:tc>
                  <a:txBody>
                    <a:bodyPr/>
                    <a:lstStyle/>
                    <a:p>
                      <a:pPr algn="ctr"/>
                      <a:r>
                        <a:rPr lang="en-GB" sz="900"/>
                        <a:t>Newsletters / updates</a:t>
                      </a:r>
                    </a:p>
                    <a:p>
                      <a:pPr algn="ctr"/>
                      <a:endParaRPr lang="en-GB" sz="900"/>
                    </a:p>
                    <a:p>
                      <a:pPr algn="ctr"/>
                      <a:r>
                        <a:rPr lang="en-GB" sz="900"/>
                        <a:t>Staff / member</a:t>
                      </a:r>
                      <a:br>
                        <a:rPr lang="en-GB" sz="900"/>
                      </a:br>
                      <a:r>
                        <a:rPr lang="en-GB" sz="900"/>
                        <a:t>training</a:t>
                      </a:r>
                    </a:p>
                    <a:p>
                      <a:pPr algn="ctr"/>
                      <a:endParaRPr lang="en-GB" sz="900"/>
                    </a:p>
                    <a:p>
                      <a:pPr algn="ctr"/>
                      <a:r>
                        <a:rPr lang="en-GB" sz="900"/>
                        <a:t>Forest Net</a:t>
                      </a:r>
                      <a:br>
                        <a:rPr lang="en-GB" sz="900"/>
                      </a:br>
                      <a:r>
                        <a:rPr lang="en-GB" sz="900"/>
                        <a:t>resources</a:t>
                      </a:r>
                    </a:p>
                  </a:txBody>
                  <a:tcPr marL="45720" marR="45720" marT="22860" marB="22860">
                    <a:solidFill>
                      <a:srgbClr val="E1CCF0"/>
                    </a:solidFill>
                  </a:tcPr>
                </a:tc>
                <a:tc>
                  <a:txBody>
                    <a:bodyPr/>
                    <a:lstStyle/>
                    <a:p>
                      <a:pPr algn="ctr"/>
                      <a:r>
                        <a:rPr lang="en-GB" sz="900"/>
                        <a:t>CC&amp;NE Steering Group</a:t>
                      </a:r>
                    </a:p>
                    <a:p>
                      <a:pPr algn="ctr"/>
                      <a:endParaRPr lang="en-GB" sz="900"/>
                    </a:p>
                    <a:p>
                      <a:pPr algn="ctr"/>
                      <a:r>
                        <a:rPr lang="en-GB" sz="900"/>
                        <a:t>Portfolio</a:t>
                      </a:r>
                      <a:br>
                        <a:rPr lang="en-GB" sz="900"/>
                      </a:br>
                      <a:r>
                        <a:rPr lang="en-GB" sz="900"/>
                        <a:t>Holder</a:t>
                      </a:r>
                    </a:p>
                    <a:p>
                      <a:pPr algn="ctr"/>
                      <a:endParaRPr lang="en-GB" sz="900"/>
                    </a:p>
                    <a:p>
                      <a:pPr algn="ctr"/>
                      <a:r>
                        <a:rPr lang="en-GB" sz="900"/>
                        <a:t>Decision</a:t>
                      </a:r>
                      <a:br>
                        <a:rPr lang="en-GB" sz="900"/>
                      </a:br>
                      <a:r>
                        <a:rPr lang="en-GB" sz="900"/>
                        <a:t>making</a:t>
                      </a:r>
                    </a:p>
                  </a:txBody>
                  <a:tcPr marL="45720" marR="45720" marT="22860" marB="22860">
                    <a:solidFill>
                      <a:srgbClr val="E1CC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NFDC internal budget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Central Government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Private</a:t>
                      </a:r>
                      <a:br>
                        <a:rPr lang="en-GB" sz="900"/>
                      </a:br>
                      <a:r>
                        <a:rPr lang="en-GB" sz="900"/>
                        <a:t>investment</a:t>
                      </a:r>
                    </a:p>
                  </a:txBody>
                  <a:tcPr marL="45720" marR="45720" marT="22860" marB="22860">
                    <a:solidFill>
                      <a:srgbClr val="E1CCF0"/>
                    </a:solidFill>
                  </a:tcPr>
                </a:tc>
                <a:tc>
                  <a:txBody>
                    <a:bodyPr/>
                    <a:lstStyle/>
                    <a:p>
                      <a:pPr algn="ctr"/>
                      <a:r>
                        <a:rPr lang="en-GB" sz="900"/>
                        <a:t>Social / online / print media</a:t>
                      </a:r>
                    </a:p>
                    <a:p>
                      <a:pPr algn="ctr"/>
                      <a:endParaRPr lang="en-GB" sz="900"/>
                    </a:p>
                    <a:p>
                      <a:pPr algn="ctr"/>
                      <a:r>
                        <a:rPr lang="en-GB" sz="900"/>
                        <a:t>External</a:t>
                      </a:r>
                      <a:br>
                        <a:rPr lang="en-GB" sz="900"/>
                      </a:br>
                      <a:r>
                        <a:rPr lang="en-GB" sz="900"/>
                        <a:t>webpages</a:t>
                      </a:r>
                    </a:p>
                    <a:p>
                      <a:pPr algn="ctr"/>
                      <a:endParaRPr lang="en-GB" sz="900"/>
                    </a:p>
                    <a:p>
                      <a:pPr algn="ctr"/>
                      <a:r>
                        <a:rPr lang="en-GB" sz="900"/>
                        <a:t>Public</a:t>
                      </a:r>
                      <a:br>
                        <a:rPr lang="en-GB" sz="900"/>
                      </a:br>
                      <a:r>
                        <a:rPr lang="en-GB" sz="900"/>
                        <a:t>events</a:t>
                      </a:r>
                    </a:p>
                  </a:txBody>
                  <a:tcPr marL="45720" marR="45720" marT="22860" marB="22860">
                    <a:solidFill>
                      <a:srgbClr val="C7A1E3"/>
                    </a:solidFill>
                  </a:tcPr>
                </a:tc>
                <a:tc>
                  <a:txBody>
                    <a:bodyPr/>
                    <a:lstStyle/>
                    <a:p>
                      <a:pPr algn="ctr"/>
                      <a:r>
                        <a:rPr lang="en-GB" sz="900"/>
                        <a:t>Carbon / Climate / nature data</a:t>
                      </a:r>
                    </a:p>
                    <a:p>
                      <a:pPr algn="ctr"/>
                      <a:endParaRPr lang="en-GB" sz="900"/>
                    </a:p>
                    <a:p>
                      <a:pPr algn="ctr"/>
                      <a:r>
                        <a:rPr lang="en-GB" sz="900"/>
                        <a:t>Public</a:t>
                      </a:r>
                      <a:br>
                        <a:rPr lang="en-GB" sz="900"/>
                      </a:br>
                      <a:r>
                        <a:rPr lang="en-GB" sz="900"/>
                        <a:t>Reporting</a:t>
                      </a:r>
                    </a:p>
                    <a:p>
                      <a:pPr algn="ctr"/>
                      <a:endParaRPr lang="en-GB" sz="900"/>
                    </a:p>
                    <a:p>
                      <a:pPr algn="ctr"/>
                      <a:r>
                        <a:rPr lang="en-GB" sz="900"/>
                        <a:t>External</a:t>
                      </a:r>
                      <a:br>
                        <a:rPr lang="en-GB" sz="900"/>
                      </a:br>
                      <a:r>
                        <a:rPr lang="en-GB" sz="900"/>
                        <a:t>verification</a:t>
                      </a:r>
                    </a:p>
                  </a:txBody>
                  <a:tcPr marL="45720" marR="45720" marT="22860" marB="22860">
                    <a:solidFill>
                      <a:srgbClr val="C7A1E3"/>
                    </a:solidFill>
                  </a:tcPr>
                </a:tc>
                <a:tc>
                  <a:txBody>
                    <a:bodyPr/>
                    <a:lstStyle/>
                    <a:p>
                      <a:pPr algn="ctr"/>
                      <a:r>
                        <a:rPr lang="en-GB" sz="900"/>
                        <a:t>Hampshire County Council</a:t>
                      </a:r>
                    </a:p>
                    <a:p>
                      <a:pPr algn="ctr"/>
                      <a:endParaRPr lang="en-GB" sz="900"/>
                    </a:p>
                    <a:p>
                      <a:pPr algn="ctr"/>
                      <a:r>
                        <a:rPr lang="en-GB" sz="900"/>
                        <a:t>New Forest National Park</a:t>
                      </a:r>
                    </a:p>
                    <a:p>
                      <a:pPr algn="ctr"/>
                      <a:endParaRPr lang="en-GB" sz="900"/>
                    </a:p>
                    <a:p>
                      <a:pPr algn="ctr"/>
                      <a:r>
                        <a:rPr lang="en-GB" sz="900"/>
                        <a:t>Professional</a:t>
                      </a:r>
                      <a:br>
                        <a:rPr lang="en-GB" sz="900"/>
                      </a:br>
                      <a:r>
                        <a:rPr lang="en-GB" sz="900"/>
                        <a:t>organisations</a:t>
                      </a:r>
                    </a:p>
                  </a:txBody>
                  <a:tcPr marL="45720" marR="45720" marT="22860" marB="22860">
                    <a:solidFill>
                      <a:srgbClr val="C7A1E3"/>
                    </a:solidFill>
                  </a:tcPr>
                </a:tc>
                <a:extLst>
                  <a:ext uri="{0D108BD9-81ED-4DB2-BD59-A6C34878D82A}">
                    <a16:rowId xmlns:a16="http://schemas.microsoft.com/office/drawing/2014/main" val="3519437848"/>
                  </a:ext>
                </a:extLst>
              </a:tr>
              <a:tr h="185420">
                <a:tc gridSpan="6">
                  <a:txBody>
                    <a:bodyPr/>
                    <a:lstStyle/>
                    <a:p>
                      <a:pPr marL="0" algn="ctr" defTabSz="914400" rtl="0" eaLnBrk="1" latinLnBrk="0" hangingPunct="1"/>
                      <a:r>
                        <a:rPr lang="en-GB" sz="900" b="1" kern="1200">
                          <a:solidFill>
                            <a:schemeClr val="lt1"/>
                          </a:solidFill>
                        </a:rPr>
                        <a:t>BUSINESS AS USUAL IMPROVEMENTS</a:t>
                      </a:r>
                      <a:endParaRPr lang="en-GB" sz="900" b="1" kern="1200">
                        <a:solidFill>
                          <a:schemeClr val="lt1"/>
                        </a:solidFill>
                        <a:latin typeface="+mn-lt"/>
                        <a:ea typeface="+mn-ea"/>
                        <a:cs typeface="+mn-cs"/>
                      </a:endParaRPr>
                    </a:p>
                  </a:txBody>
                  <a:tcPr marL="45720" marR="45720" marT="22860" marB="22860">
                    <a:solidFill>
                      <a:srgbClr val="A365D1"/>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extLst>
                  <a:ext uri="{0D108BD9-81ED-4DB2-BD59-A6C34878D82A}">
                    <a16:rowId xmlns:a16="http://schemas.microsoft.com/office/drawing/2014/main" val="307094721"/>
                  </a:ext>
                </a:extLst>
              </a:tr>
              <a:tr h="182880">
                <a:tc gridSpan="3">
                  <a:txBody>
                    <a:bodyPr/>
                    <a:lstStyle/>
                    <a:p>
                      <a:pPr algn="ctr"/>
                      <a:r>
                        <a:rPr lang="en-GB" sz="900"/>
                        <a:t>CC&amp;NE principles embedded in NFDC culture &amp; services</a:t>
                      </a:r>
                    </a:p>
                  </a:txBody>
                  <a:tcPr marL="45720" marR="45720" marT="22860" marB="22860">
                    <a:solidFill>
                      <a:srgbClr val="E1CCF0"/>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tc gridSpan="3">
                  <a:txBody>
                    <a:bodyPr/>
                    <a:lstStyle/>
                    <a:p>
                      <a:pPr algn="ctr"/>
                      <a:r>
                        <a:rPr lang="en-GB" sz="900"/>
                        <a:t>Residents, businesses, visitors support CC&amp;NE principles</a:t>
                      </a:r>
                    </a:p>
                  </a:txBody>
                  <a:tcPr marL="45720" marR="45720" marT="22860" marB="22860">
                    <a:solidFill>
                      <a:srgbClr val="E1CCF0"/>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extLst>
                  <a:ext uri="{0D108BD9-81ED-4DB2-BD59-A6C34878D82A}">
                    <a16:rowId xmlns:a16="http://schemas.microsoft.com/office/drawing/2014/main" val="343818787"/>
                  </a:ext>
                </a:extLst>
              </a:tr>
            </a:tbl>
          </a:graphicData>
        </a:graphic>
      </p:graphicFrame>
      <p:graphicFrame>
        <p:nvGraphicFramePr>
          <p:cNvPr id="13" name="Table 3">
            <a:extLst>
              <a:ext uri="{FF2B5EF4-FFF2-40B4-BE49-F238E27FC236}">
                <a16:creationId xmlns:a16="http://schemas.microsoft.com/office/drawing/2014/main" id="{878F3492-2019-4E44-B743-1F2E1012EECD}"/>
              </a:ext>
            </a:extLst>
          </p:cNvPr>
          <p:cNvGraphicFramePr>
            <a:graphicFrameLocks noGrp="1"/>
          </p:cNvGraphicFramePr>
          <p:nvPr/>
        </p:nvGraphicFramePr>
        <p:xfrm>
          <a:off x="6197211" y="1712529"/>
          <a:ext cx="5415150" cy="2067560"/>
        </p:xfrm>
        <a:graphic>
          <a:graphicData uri="http://schemas.openxmlformats.org/drawingml/2006/table">
            <a:tbl>
              <a:tblPr firstRow="1" bandRow="1">
                <a:tableStyleId>{21E4AEA4-8DFA-4A89-87EB-49C32662AFE0}</a:tableStyleId>
              </a:tblPr>
              <a:tblGrid>
                <a:gridCol w="902525">
                  <a:extLst>
                    <a:ext uri="{9D8B030D-6E8A-4147-A177-3AD203B41FA5}">
                      <a16:colId xmlns:a16="http://schemas.microsoft.com/office/drawing/2014/main" val="3466672224"/>
                    </a:ext>
                  </a:extLst>
                </a:gridCol>
                <a:gridCol w="902525">
                  <a:extLst>
                    <a:ext uri="{9D8B030D-6E8A-4147-A177-3AD203B41FA5}">
                      <a16:colId xmlns:a16="http://schemas.microsoft.com/office/drawing/2014/main" val="3885369747"/>
                    </a:ext>
                  </a:extLst>
                </a:gridCol>
                <a:gridCol w="902525">
                  <a:extLst>
                    <a:ext uri="{9D8B030D-6E8A-4147-A177-3AD203B41FA5}">
                      <a16:colId xmlns:a16="http://schemas.microsoft.com/office/drawing/2014/main" val="752077272"/>
                    </a:ext>
                  </a:extLst>
                </a:gridCol>
                <a:gridCol w="902525">
                  <a:extLst>
                    <a:ext uri="{9D8B030D-6E8A-4147-A177-3AD203B41FA5}">
                      <a16:colId xmlns:a16="http://schemas.microsoft.com/office/drawing/2014/main" val="386277542"/>
                    </a:ext>
                  </a:extLst>
                </a:gridCol>
                <a:gridCol w="902525">
                  <a:extLst>
                    <a:ext uri="{9D8B030D-6E8A-4147-A177-3AD203B41FA5}">
                      <a16:colId xmlns:a16="http://schemas.microsoft.com/office/drawing/2014/main" val="1862358813"/>
                    </a:ext>
                  </a:extLst>
                </a:gridCol>
                <a:gridCol w="902525">
                  <a:extLst>
                    <a:ext uri="{9D8B030D-6E8A-4147-A177-3AD203B41FA5}">
                      <a16:colId xmlns:a16="http://schemas.microsoft.com/office/drawing/2014/main" val="2886569550"/>
                    </a:ext>
                  </a:extLst>
                </a:gridCol>
              </a:tblGrid>
              <a:tr h="185420">
                <a:tc gridSpan="6">
                  <a:txBody>
                    <a:bodyPr/>
                    <a:lstStyle/>
                    <a:p>
                      <a:pPr algn="ctr"/>
                      <a:r>
                        <a:rPr lang="en-GB" sz="900"/>
                        <a:t>CLIMATE ADAPTATION</a:t>
                      </a:r>
                    </a:p>
                  </a:txBody>
                  <a:tcPr marL="45720" marR="45720" marT="22860" marB="22860"/>
                </a:tc>
                <a:tc hMerge="1">
                  <a:txBody>
                    <a:bodyPr/>
                    <a:lstStyle/>
                    <a:p>
                      <a:endParaRPr lang="en-GB"/>
                    </a:p>
                  </a:txBody>
                  <a:tcPr/>
                </a:tc>
                <a:tc hMerge="1">
                  <a:txBody>
                    <a:bodyPr/>
                    <a:lstStyle/>
                    <a:p>
                      <a:endParaRPr lang="en-GB"/>
                    </a:p>
                  </a:txBody>
                  <a:tcPr/>
                </a:tc>
                <a:tc hMerge="1">
                  <a:txBody>
                    <a:bodyPr/>
                    <a:lstStyle/>
                    <a:p>
                      <a:pPr algn="ctr"/>
                      <a:endParaRPr lang="en-GB"/>
                    </a:p>
                  </a:txBody>
                  <a:tcPr>
                    <a:solidFill>
                      <a:schemeClr val="accent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7552048"/>
                  </a:ext>
                </a:extLst>
              </a:tr>
              <a:tr h="185420">
                <a:tc gridSpan="3">
                  <a:txBody>
                    <a:bodyPr/>
                    <a:lstStyle/>
                    <a:p>
                      <a:pPr algn="ctr"/>
                      <a:r>
                        <a:rPr lang="en-GB" sz="900"/>
                        <a:t>INTERNAL PRIORITIES</a:t>
                      </a:r>
                    </a:p>
                  </a:txBody>
                  <a:tcPr marL="45720" marR="45720" marT="22860" marB="22860"/>
                </a:tc>
                <a:tc hMerge="1">
                  <a:txBody>
                    <a:bodyPr/>
                    <a:lstStyle/>
                    <a:p>
                      <a:endParaRPr lang="en-GB"/>
                    </a:p>
                  </a:txBody>
                  <a:tcPr/>
                </a:tc>
                <a:tc hMerge="1">
                  <a:txBody>
                    <a:bodyPr/>
                    <a:lstStyle/>
                    <a:p>
                      <a:endParaRPr lang="en-GB"/>
                    </a:p>
                  </a:txBody>
                  <a:tcPr/>
                </a:tc>
                <a:tc gridSpan="3">
                  <a:txBody>
                    <a:bodyPr/>
                    <a:lstStyle/>
                    <a:p>
                      <a:pPr algn="ctr"/>
                      <a:r>
                        <a:rPr lang="en-GB" sz="900"/>
                        <a:t>EXTERNAL PRIORITIES</a:t>
                      </a:r>
                    </a:p>
                  </a:txBody>
                  <a:tcPr marL="45720" marR="45720" marT="22860" marB="22860">
                    <a:solidFill>
                      <a:schemeClr val="accent2">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7766632"/>
                  </a:ext>
                </a:extLst>
              </a:tr>
              <a:tr h="185420">
                <a:tc>
                  <a:txBody>
                    <a:bodyPr/>
                    <a:lstStyle/>
                    <a:p>
                      <a:pPr algn="ctr"/>
                      <a:r>
                        <a:rPr lang="en-GB" sz="900" b="1"/>
                        <a:t>Buildings</a:t>
                      </a:r>
                    </a:p>
                  </a:txBody>
                  <a:tcPr marL="45720" marR="45720" marT="22860" marB="22860"/>
                </a:tc>
                <a:tc>
                  <a:txBody>
                    <a:bodyPr/>
                    <a:lstStyle/>
                    <a:p>
                      <a:pPr algn="ctr"/>
                      <a:r>
                        <a:rPr lang="en-GB" sz="900" b="1"/>
                        <a:t>Assets</a:t>
                      </a:r>
                    </a:p>
                  </a:txBody>
                  <a:tcPr marL="45720" marR="45720" marT="22860" marB="22860"/>
                </a:tc>
                <a:tc>
                  <a:txBody>
                    <a:bodyPr/>
                    <a:lstStyle/>
                    <a:p>
                      <a:pPr algn="ctr"/>
                      <a:r>
                        <a:rPr lang="en-GB" sz="900" b="1"/>
                        <a:t>Staff</a:t>
                      </a:r>
                    </a:p>
                  </a:txBody>
                  <a:tcPr marL="45720" marR="45720" marT="22860" marB="22860"/>
                </a:tc>
                <a:tc>
                  <a:txBody>
                    <a:bodyPr/>
                    <a:lstStyle/>
                    <a:p>
                      <a:pPr algn="ctr"/>
                      <a:r>
                        <a:rPr lang="en-GB" sz="900" b="1"/>
                        <a:t>Flooding</a:t>
                      </a:r>
                    </a:p>
                  </a:txBody>
                  <a:tcPr marL="45720" marR="45720" marT="22860" marB="22860">
                    <a:solidFill>
                      <a:schemeClr val="accent2">
                        <a:lumMod val="20000"/>
                        <a:lumOff val="80000"/>
                      </a:schemeClr>
                    </a:solidFill>
                  </a:tcPr>
                </a:tc>
                <a:tc>
                  <a:txBody>
                    <a:bodyPr/>
                    <a:lstStyle/>
                    <a:p>
                      <a:pPr algn="ctr"/>
                      <a:r>
                        <a:rPr lang="en-GB" sz="900" b="1"/>
                        <a:t>Coastal Erosion</a:t>
                      </a:r>
                    </a:p>
                  </a:txBody>
                  <a:tcPr marL="45720" marR="45720" marT="22860" marB="22860">
                    <a:solidFill>
                      <a:schemeClr val="accent2">
                        <a:lumMod val="20000"/>
                        <a:lumOff val="80000"/>
                      </a:schemeClr>
                    </a:solidFill>
                  </a:tcPr>
                </a:tc>
                <a:tc>
                  <a:txBody>
                    <a:bodyPr/>
                    <a:lstStyle/>
                    <a:p>
                      <a:pPr algn="ctr"/>
                      <a:r>
                        <a:rPr lang="en-GB" sz="900" b="1"/>
                        <a:t>Heatwaves</a:t>
                      </a:r>
                    </a:p>
                  </a:txBody>
                  <a:tcPr marL="45720" marR="45720" marT="22860" marB="22860">
                    <a:solidFill>
                      <a:schemeClr val="accent2">
                        <a:lumMod val="20000"/>
                        <a:lumOff val="80000"/>
                      </a:schemeClr>
                    </a:solidFill>
                  </a:tcPr>
                </a:tc>
                <a:extLst>
                  <a:ext uri="{0D108BD9-81ED-4DB2-BD59-A6C34878D82A}">
                    <a16:rowId xmlns:a16="http://schemas.microsoft.com/office/drawing/2014/main" val="118476711"/>
                  </a:ext>
                </a:extLst>
              </a:tr>
              <a:tr h="1143000">
                <a:tc>
                  <a:txBody>
                    <a:bodyPr/>
                    <a:lstStyle/>
                    <a:p>
                      <a:pPr algn="ctr"/>
                      <a:r>
                        <a:rPr lang="en-GB" sz="900"/>
                        <a:t>Location risk assessment</a:t>
                      </a:r>
                    </a:p>
                    <a:p>
                      <a:pPr algn="ctr"/>
                      <a:endParaRPr lang="en-GB" sz="900"/>
                    </a:p>
                    <a:p>
                      <a:pPr algn="ctr"/>
                      <a:r>
                        <a:rPr lang="en-GB" sz="900"/>
                        <a:t>Temperature adaptation</a:t>
                      </a:r>
                    </a:p>
                    <a:p>
                      <a:pPr algn="ctr"/>
                      <a:endParaRPr lang="en-GB" sz="900"/>
                    </a:p>
                    <a:p>
                      <a:pPr algn="ctr"/>
                      <a:r>
                        <a:rPr lang="en-GB" sz="900"/>
                        <a:t>Storm</a:t>
                      </a:r>
                    </a:p>
                    <a:p>
                      <a:pPr algn="ctr"/>
                      <a:r>
                        <a:rPr lang="en-GB" sz="900"/>
                        <a:t>resilience</a:t>
                      </a:r>
                    </a:p>
                  </a:txBody>
                  <a:tcPr marL="45720" marR="45720" marT="22860" marB="22860"/>
                </a:tc>
                <a:tc>
                  <a:txBody>
                    <a:bodyPr/>
                    <a:lstStyle/>
                    <a:p>
                      <a:pPr algn="ctr"/>
                      <a:r>
                        <a:rPr lang="en-GB" sz="900"/>
                        <a:t>Natural assets e.g. open space</a:t>
                      </a:r>
                    </a:p>
                    <a:p>
                      <a:pPr algn="ctr"/>
                      <a:endParaRPr lang="en-GB" sz="900"/>
                    </a:p>
                    <a:p>
                      <a:pPr algn="ctr"/>
                      <a:r>
                        <a:rPr lang="en-GB" sz="900"/>
                        <a:t>Fixed assets </a:t>
                      </a:r>
                    </a:p>
                    <a:p>
                      <a:pPr algn="ctr"/>
                      <a:r>
                        <a:rPr lang="en-GB" sz="900"/>
                        <a:t>e.g. bins</a:t>
                      </a:r>
                    </a:p>
                    <a:p>
                      <a:pPr algn="ctr"/>
                      <a:endParaRPr lang="en-GB" sz="900"/>
                    </a:p>
                    <a:p>
                      <a:pPr algn="ctr"/>
                      <a:r>
                        <a:rPr lang="en-GB" sz="900"/>
                        <a:t>Vehicles</a:t>
                      </a:r>
                    </a:p>
                    <a:p>
                      <a:pPr algn="ctr"/>
                      <a:r>
                        <a:rPr lang="en-GB" sz="900"/>
                        <a:t>e.g. fleet / grey</a:t>
                      </a:r>
                    </a:p>
                  </a:txBody>
                  <a:tcPr marL="45720" marR="45720" marT="22860" marB="22860"/>
                </a:tc>
                <a:tc>
                  <a:txBody>
                    <a:bodyPr/>
                    <a:lstStyle/>
                    <a:p>
                      <a:pPr algn="ctr"/>
                      <a:r>
                        <a:rPr lang="en-GB" sz="900"/>
                        <a:t>Climate Champions</a:t>
                      </a:r>
                    </a:p>
                    <a:p>
                      <a:pPr algn="ctr"/>
                      <a:endParaRPr lang="en-GB" sz="900"/>
                    </a:p>
                    <a:p>
                      <a:pPr algn="ctr"/>
                      <a:r>
                        <a:rPr lang="en-GB" sz="900"/>
                        <a:t>Emergency preparedness</a:t>
                      </a:r>
                    </a:p>
                    <a:p>
                      <a:pPr algn="ctr"/>
                      <a:endParaRPr lang="en-GB" sz="900"/>
                    </a:p>
                    <a:p>
                      <a:pPr algn="ctr"/>
                      <a:r>
                        <a:rPr lang="en-GB" sz="900"/>
                        <a:t>Business continuity</a:t>
                      </a:r>
                    </a:p>
                  </a:txBody>
                  <a:tcPr marL="45720" marR="45720" marT="22860" marB="22860"/>
                </a:tc>
                <a:tc>
                  <a:txBody>
                    <a:bodyPr/>
                    <a:lstStyle/>
                    <a:p>
                      <a:pPr algn="ctr"/>
                      <a:r>
                        <a:rPr lang="en-GB" sz="900"/>
                        <a:t>Built infrastructure</a:t>
                      </a:r>
                    </a:p>
                    <a:p>
                      <a:pPr algn="ctr"/>
                      <a:endParaRPr lang="en-GB" sz="900"/>
                    </a:p>
                    <a:p>
                      <a:pPr algn="ctr"/>
                      <a:r>
                        <a:rPr lang="en-GB" sz="900"/>
                        <a:t>Natural</a:t>
                      </a:r>
                    </a:p>
                    <a:p>
                      <a:pPr algn="ctr"/>
                      <a:r>
                        <a:rPr lang="en-GB" sz="900"/>
                        <a:t>infrastructure</a:t>
                      </a:r>
                    </a:p>
                    <a:p>
                      <a:pPr algn="ctr"/>
                      <a:endParaRPr lang="en-GB" sz="900"/>
                    </a:p>
                    <a:p>
                      <a:pPr algn="ctr"/>
                      <a:r>
                        <a:rPr lang="en-GB" sz="900"/>
                        <a:t>Catchment partnerships</a:t>
                      </a:r>
                    </a:p>
                  </a:txBody>
                  <a:tcPr marL="45720" marR="45720" marT="22860" marB="22860">
                    <a:solidFill>
                      <a:schemeClr val="accent2">
                        <a:lumMod val="40000"/>
                        <a:lumOff val="60000"/>
                      </a:schemeClr>
                    </a:solidFill>
                  </a:tcPr>
                </a:tc>
                <a:tc>
                  <a:txBody>
                    <a:bodyPr/>
                    <a:lstStyle/>
                    <a:p>
                      <a:pPr algn="ctr"/>
                      <a:r>
                        <a:rPr lang="en-GB" sz="900"/>
                        <a:t>Christchurch Bay / Harbour </a:t>
                      </a:r>
                      <a:r>
                        <a:rPr lang="en-GB" sz="800"/>
                        <a:t>FCERM</a:t>
                      </a:r>
                    </a:p>
                    <a:p>
                      <a:pPr algn="ctr"/>
                      <a:endParaRPr lang="en-GB" sz="900"/>
                    </a:p>
                    <a:p>
                      <a:pPr algn="ctr"/>
                      <a:r>
                        <a:rPr lang="en-GB" sz="900"/>
                        <a:t>Hurst Spit to Lymington </a:t>
                      </a:r>
                      <a:r>
                        <a:rPr lang="en-GB" sz="800"/>
                        <a:t>FCERM</a:t>
                      </a:r>
                    </a:p>
                    <a:p>
                      <a:pPr algn="ctr"/>
                      <a:endParaRPr lang="en-GB" sz="900"/>
                    </a:p>
                    <a:p>
                      <a:pPr algn="ctr"/>
                      <a:r>
                        <a:rPr lang="en-GB" sz="900"/>
                        <a:t>Durlston to Hurst SRM Programme</a:t>
                      </a:r>
                    </a:p>
                  </a:txBody>
                  <a:tcPr marL="45720" marR="45720" marT="22860" marB="22860">
                    <a:solidFill>
                      <a:schemeClr val="accent2">
                        <a:lumMod val="40000"/>
                        <a:lumOff val="60000"/>
                      </a:schemeClr>
                    </a:solidFill>
                  </a:tcPr>
                </a:tc>
                <a:tc>
                  <a:txBody>
                    <a:bodyPr/>
                    <a:lstStyle/>
                    <a:p>
                      <a:pPr algn="ctr"/>
                      <a:r>
                        <a:rPr lang="en-GB" sz="900"/>
                        <a:t>NHS / Public Health</a:t>
                      </a:r>
                    </a:p>
                    <a:p>
                      <a:pPr algn="ctr"/>
                      <a:endParaRPr lang="en-GB" sz="900"/>
                    </a:p>
                    <a:p>
                      <a:pPr algn="ctr"/>
                      <a:r>
                        <a:rPr lang="en-GB" sz="900"/>
                        <a:t>Community Resilience Plans</a:t>
                      </a:r>
                    </a:p>
                    <a:p>
                      <a:pPr algn="ctr"/>
                      <a:endParaRPr lang="en-GB" sz="900"/>
                    </a:p>
                    <a:p>
                      <a:pPr algn="ctr"/>
                      <a:r>
                        <a:rPr lang="en-GB" sz="900"/>
                        <a:t>Water conservation</a:t>
                      </a:r>
                    </a:p>
                  </a:txBody>
                  <a:tcPr marL="45720" marR="45720" marT="22860" marB="22860">
                    <a:solidFill>
                      <a:schemeClr val="accent2">
                        <a:lumMod val="40000"/>
                        <a:lumOff val="60000"/>
                      </a:schemeClr>
                    </a:solidFill>
                  </a:tcPr>
                </a:tc>
                <a:extLst>
                  <a:ext uri="{0D108BD9-81ED-4DB2-BD59-A6C34878D82A}">
                    <a16:rowId xmlns:a16="http://schemas.microsoft.com/office/drawing/2014/main" val="3519437848"/>
                  </a:ext>
                </a:extLst>
              </a:tr>
              <a:tr h="185420">
                <a:tc gridSpan="6">
                  <a:txBody>
                    <a:bodyPr/>
                    <a:lstStyle/>
                    <a:p>
                      <a:pPr marL="0" algn="ctr" defTabSz="914400" rtl="0" eaLnBrk="1" latinLnBrk="0" hangingPunct="1"/>
                      <a:r>
                        <a:rPr lang="en-GB" sz="900" b="1" kern="1200">
                          <a:solidFill>
                            <a:schemeClr val="lt1"/>
                          </a:solidFill>
                        </a:rPr>
                        <a:t>BUSINESS AS USUAL IMPROVEMENTS</a:t>
                      </a:r>
                      <a:endParaRPr lang="en-GB" sz="900" b="1" kern="1200">
                        <a:solidFill>
                          <a:schemeClr val="lt1"/>
                        </a:solidFill>
                        <a:latin typeface="+mn-lt"/>
                        <a:ea typeface="+mn-ea"/>
                        <a:cs typeface="+mn-cs"/>
                      </a:endParaRPr>
                    </a:p>
                  </a:txBody>
                  <a:tcPr marL="45720" marR="45720" marT="22860" marB="22860">
                    <a:solidFill>
                      <a:schemeClr val="accent2">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extLst>
                  <a:ext uri="{0D108BD9-81ED-4DB2-BD59-A6C34878D82A}">
                    <a16:rowId xmlns:a16="http://schemas.microsoft.com/office/drawing/2014/main" val="307094721"/>
                  </a:ext>
                </a:extLst>
              </a:tr>
              <a:tr h="182880">
                <a:tc gridSpan="3">
                  <a:txBody>
                    <a:bodyPr/>
                    <a:lstStyle/>
                    <a:p>
                      <a:pPr algn="ctr"/>
                      <a:r>
                        <a:rPr lang="en-GB" sz="900"/>
                        <a:t>Service risk assessment, adaptation plans &amp; comms</a:t>
                      </a:r>
                    </a:p>
                  </a:txBody>
                  <a:tcPr marL="45720" marR="45720" marT="22860" marB="22860">
                    <a:solidFill>
                      <a:schemeClr val="accent2">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tc gridSpan="3">
                  <a:txBody>
                    <a:bodyPr/>
                    <a:lstStyle/>
                    <a:p>
                      <a:pPr algn="ctr"/>
                      <a:r>
                        <a:rPr lang="en-GB" sz="900"/>
                        <a:t>Area risk assessment, adaptation plans &amp; comms</a:t>
                      </a:r>
                    </a:p>
                  </a:txBody>
                  <a:tcPr marL="45720" marR="45720" marT="22860" marB="22860">
                    <a:solidFill>
                      <a:schemeClr val="accent2">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extLst>
                  <a:ext uri="{0D108BD9-81ED-4DB2-BD59-A6C34878D82A}">
                    <a16:rowId xmlns:a16="http://schemas.microsoft.com/office/drawing/2014/main" val="343818787"/>
                  </a:ext>
                </a:extLst>
              </a:tr>
            </a:tbl>
          </a:graphicData>
        </a:graphic>
      </p:graphicFrame>
      <p:graphicFrame>
        <p:nvGraphicFramePr>
          <p:cNvPr id="14" name="Table 3">
            <a:extLst>
              <a:ext uri="{FF2B5EF4-FFF2-40B4-BE49-F238E27FC236}">
                <a16:creationId xmlns:a16="http://schemas.microsoft.com/office/drawing/2014/main" id="{8B98B111-F50A-4C38-9F5C-8D821990A3A2}"/>
              </a:ext>
            </a:extLst>
          </p:cNvPr>
          <p:cNvGraphicFramePr>
            <a:graphicFrameLocks noGrp="1"/>
          </p:cNvGraphicFramePr>
          <p:nvPr/>
        </p:nvGraphicFramePr>
        <p:xfrm>
          <a:off x="687456" y="3915855"/>
          <a:ext cx="5408544" cy="2066544"/>
        </p:xfrm>
        <a:graphic>
          <a:graphicData uri="http://schemas.openxmlformats.org/drawingml/2006/table">
            <a:tbl>
              <a:tblPr firstRow="1" bandRow="1">
                <a:tableStyleId>{93296810-A885-4BE3-A3E7-6D5BEEA58F35}</a:tableStyleId>
              </a:tblPr>
              <a:tblGrid>
                <a:gridCol w="901424">
                  <a:extLst>
                    <a:ext uri="{9D8B030D-6E8A-4147-A177-3AD203B41FA5}">
                      <a16:colId xmlns:a16="http://schemas.microsoft.com/office/drawing/2014/main" val="3466672224"/>
                    </a:ext>
                  </a:extLst>
                </a:gridCol>
                <a:gridCol w="901424">
                  <a:extLst>
                    <a:ext uri="{9D8B030D-6E8A-4147-A177-3AD203B41FA5}">
                      <a16:colId xmlns:a16="http://schemas.microsoft.com/office/drawing/2014/main" val="3885369747"/>
                    </a:ext>
                  </a:extLst>
                </a:gridCol>
                <a:gridCol w="901424">
                  <a:extLst>
                    <a:ext uri="{9D8B030D-6E8A-4147-A177-3AD203B41FA5}">
                      <a16:colId xmlns:a16="http://schemas.microsoft.com/office/drawing/2014/main" val="752077272"/>
                    </a:ext>
                  </a:extLst>
                </a:gridCol>
                <a:gridCol w="901424">
                  <a:extLst>
                    <a:ext uri="{9D8B030D-6E8A-4147-A177-3AD203B41FA5}">
                      <a16:colId xmlns:a16="http://schemas.microsoft.com/office/drawing/2014/main" val="386277542"/>
                    </a:ext>
                  </a:extLst>
                </a:gridCol>
                <a:gridCol w="901424">
                  <a:extLst>
                    <a:ext uri="{9D8B030D-6E8A-4147-A177-3AD203B41FA5}">
                      <a16:colId xmlns:a16="http://schemas.microsoft.com/office/drawing/2014/main" val="1862358813"/>
                    </a:ext>
                  </a:extLst>
                </a:gridCol>
                <a:gridCol w="901424">
                  <a:extLst>
                    <a:ext uri="{9D8B030D-6E8A-4147-A177-3AD203B41FA5}">
                      <a16:colId xmlns:a16="http://schemas.microsoft.com/office/drawing/2014/main" val="2886569550"/>
                    </a:ext>
                  </a:extLst>
                </a:gridCol>
              </a:tblGrid>
              <a:tr h="185194">
                <a:tc gridSpan="6">
                  <a:txBody>
                    <a:bodyPr/>
                    <a:lstStyle/>
                    <a:p>
                      <a:pPr algn="ctr"/>
                      <a:r>
                        <a:rPr lang="en-GB" sz="900"/>
                        <a:t>NATURE RECOVERY</a:t>
                      </a:r>
                    </a:p>
                  </a:txBody>
                  <a:tcPr marL="45664" marR="45664" marT="22832" marB="22832"/>
                </a:tc>
                <a:tc hMerge="1">
                  <a:txBody>
                    <a:bodyPr/>
                    <a:lstStyle/>
                    <a:p>
                      <a:endParaRPr lang="en-GB"/>
                    </a:p>
                  </a:txBody>
                  <a:tcPr/>
                </a:tc>
                <a:tc hMerge="1">
                  <a:txBody>
                    <a:bodyPr/>
                    <a:lstStyle/>
                    <a:p>
                      <a:endParaRPr lang="en-GB"/>
                    </a:p>
                  </a:txBody>
                  <a:tcPr/>
                </a:tc>
                <a:tc hMerge="1">
                  <a:txBody>
                    <a:bodyPr/>
                    <a:lstStyle/>
                    <a:p>
                      <a:pPr algn="ctr"/>
                      <a:endParaRPr lang="en-GB"/>
                    </a:p>
                  </a:txBody>
                  <a:tcPr>
                    <a:solidFill>
                      <a:schemeClr val="accent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7552048"/>
                  </a:ext>
                </a:extLst>
              </a:tr>
              <a:tr h="185194">
                <a:tc gridSpan="3">
                  <a:txBody>
                    <a:bodyPr/>
                    <a:lstStyle/>
                    <a:p>
                      <a:pPr algn="ctr"/>
                      <a:r>
                        <a:rPr lang="en-GB" sz="900"/>
                        <a:t>INTERNAL PRIORITIES</a:t>
                      </a:r>
                    </a:p>
                  </a:txBody>
                  <a:tcPr marL="45664" marR="45664" marT="22832" marB="22832"/>
                </a:tc>
                <a:tc hMerge="1">
                  <a:txBody>
                    <a:bodyPr/>
                    <a:lstStyle/>
                    <a:p>
                      <a:endParaRPr lang="en-GB"/>
                    </a:p>
                  </a:txBody>
                  <a:tcPr/>
                </a:tc>
                <a:tc hMerge="1">
                  <a:txBody>
                    <a:bodyPr/>
                    <a:lstStyle/>
                    <a:p>
                      <a:endParaRPr lang="en-GB"/>
                    </a:p>
                  </a:txBody>
                  <a:tcPr/>
                </a:tc>
                <a:tc gridSpan="3">
                  <a:txBody>
                    <a:bodyPr/>
                    <a:lstStyle/>
                    <a:p>
                      <a:pPr algn="ctr"/>
                      <a:r>
                        <a:rPr lang="en-GB" sz="900"/>
                        <a:t>EXTERNAL PRIORITIES</a:t>
                      </a:r>
                    </a:p>
                  </a:txBody>
                  <a:tcPr marL="45664" marR="45664" marT="22832" marB="22832">
                    <a:solidFill>
                      <a:schemeClr val="accent6">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7766632"/>
                  </a:ext>
                </a:extLst>
              </a:tr>
              <a:tr h="185194">
                <a:tc>
                  <a:txBody>
                    <a:bodyPr/>
                    <a:lstStyle/>
                    <a:p>
                      <a:pPr algn="ctr"/>
                      <a:r>
                        <a:rPr lang="en-GB" sz="900" b="1"/>
                        <a:t>Biodiversity</a:t>
                      </a:r>
                    </a:p>
                  </a:txBody>
                  <a:tcPr marL="45664" marR="45664" marT="22832" marB="22832"/>
                </a:tc>
                <a:tc>
                  <a:txBody>
                    <a:bodyPr/>
                    <a:lstStyle/>
                    <a:p>
                      <a:pPr algn="ctr"/>
                      <a:r>
                        <a:rPr lang="en-GB" sz="900" b="1"/>
                        <a:t>Connectivity</a:t>
                      </a:r>
                    </a:p>
                  </a:txBody>
                  <a:tcPr marL="45664" marR="45664" marT="22832" marB="22832"/>
                </a:tc>
                <a:tc>
                  <a:txBody>
                    <a:bodyPr/>
                    <a:lstStyle/>
                    <a:p>
                      <a:pPr algn="ctr"/>
                      <a:r>
                        <a:rPr lang="en-GB" sz="900" b="1"/>
                        <a:t>Stewardship</a:t>
                      </a:r>
                    </a:p>
                  </a:txBody>
                  <a:tcPr marL="45664" marR="45664" marT="22832" marB="22832"/>
                </a:tc>
                <a:tc>
                  <a:txBody>
                    <a:bodyPr/>
                    <a:lstStyle/>
                    <a:p>
                      <a:pPr algn="ctr"/>
                      <a:r>
                        <a:rPr lang="en-GB" sz="900" b="1"/>
                        <a:t>Biodiversity</a:t>
                      </a:r>
                    </a:p>
                  </a:txBody>
                  <a:tcPr marL="45664" marR="45664" marT="22832" marB="22832"/>
                </a:tc>
                <a:tc>
                  <a:txBody>
                    <a:bodyPr/>
                    <a:lstStyle/>
                    <a:p>
                      <a:pPr algn="ctr"/>
                      <a:r>
                        <a:rPr lang="en-GB" sz="900" b="1"/>
                        <a:t>Connectivity</a:t>
                      </a:r>
                    </a:p>
                  </a:txBody>
                  <a:tcPr marL="45664" marR="45664" marT="22832" marB="22832"/>
                </a:tc>
                <a:tc>
                  <a:txBody>
                    <a:bodyPr/>
                    <a:lstStyle/>
                    <a:p>
                      <a:pPr algn="ctr"/>
                      <a:r>
                        <a:rPr lang="en-GB" sz="900" b="1"/>
                        <a:t>Stewardship </a:t>
                      </a:r>
                    </a:p>
                  </a:txBody>
                  <a:tcPr marL="45664" marR="45664" marT="22832" marB="22832"/>
                </a:tc>
                <a:extLst>
                  <a:ext uri="{0D108BD9-81ED-4DB2-BD59-A6C34878D82A}">
                    <a16:rowId xmlns:a16="http://schemas.microsoft.com/office/drawing/2014/main" val="118476711"/>
                  </a:ext>
                </a:extLst>
              </a:tr>
              <a:tr h="1141607">
                <a:tc>
                  <a:txBody>
                    <a:bodyPr/>
                    <a:lstStyle/>
                    <a:p>
                      <a:pPr algn="ctr"/>
                      <a:r>
                        <a:rPr lang="en-GB" sz="900"/>
                        <a:t>NFDC land</a:t>
                      </a:r>
                      <a:br>
                        <a:rPr lang="en-GB" sz="900"/>
                      </a:br>
                      <a:r>
                        <a:rPr lang="en-GB" sz="900"/>
                        <a:t>studies</a:t>
                      </a:r>
                    </a:p>
                    <a:p>
                      <a:pPr algn="ctr"/>
                      <a:endParaRPr lang="en-GB" sz="900"/>
                    </a:p>
                    <a:p>
                      <a:pPr algn="ctr"/>
                      <a:r>
                        <a:rPr lang="en-GB" sz="900"/>
                        <a:t>Habitat protection</a:t>
                      </a:r>
                    </a:p>
                    <a:p>
                      <a:pPr algn="ctr"/>
                      <a:endParaRPr lang="en-GB" sz="900"/>
                    </a:p>
                    <a:p>
                      <a:pPr algn="ctr"/>
                      <a:r>
                        <a:rPr lang="en-GB" sz="900"/>
                        <a:t>Habitat</a:t>
                      </a:r>
                      <a:br>
                        <a:rPr lang="en-GB" sz="900"/>
                      </a:br>
                      <a:r>
                        <a:rPr lang="en-GB" sz="900"/>
                        <a:t>creation</a:t>
                      </a:r>
                    </a:p>
                  </a:txBody>
                  <a:tcPr marL="45664" marR="45664" marT="22832" marB="22832"/>
                </a:tc>
                <a:tc>
                  <a:txBody>
                    <a:bodyPr/>
                    <a:lstStyle/>
                    <a:p>
                      <a:pPr algn="ctr"/>
                      <a:r>
                        <a:rPr lang="en-GB" sz="900"/>
                        <a:t>Nature corridors / Habitat banking</a:t>
                      </a:r>
                    </a:p>
                    <a:p>
                      <a:pPr algn="ctr"/>
                      <a:endParaRPr lang="en-GB" sz="9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Ecology infrastructure</a:t>
                      </a:r>
                    </a:p>
                    <a:p>
                      <a:pPr algn="ctr"/>
                      <a:endParaRPr lang="en-GB" sz="900"/>
                    </a:p>
                    <a:p>
                      <a:pPr algn="ctr"/>
                      <a:r>
                        <a:rPr lang="en-GB" sz="900"/>
                        <a:t>Local partnerships</a:t>
                      </a:r>
                    </a:p>
                  </a:txBody>
                  <a:tcPr marL="45664" marR="45664" marT="22832" marB="228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Local Plan / SPDs / GI strategy</a:t>
                      </a:r>
                    </a:p>
                    <a:p>
                      <a:pPr algn="ctr"/>
                      <a:endParaRPr lang="en-GB" sz="900"/>
                    </a:p>
                    <a:p>
                      <a:pPr algn="ctr"/>
                      <a:r>
                        <a:rPr lang="en-GB" sz="900"/>
                        <a:t>Maintenance / upkeep</a:t>
                      </a:r>
                    </a:p>
                    <a:p>
                      <a:pPr algn="ctr"/>
                      <a:endParaRPr lang="en-GB" sz="900"/>
                    </a:p>
                    <a:p>
                      <a:pPr algn="ctr"/>
                      <a:r>
                        <a:rPr lang="en-GB" sz="900"/>
                        <a:t>Staff volunteering</a:t>
                      </a:r>
                    </a:p>
                  </a:txBody>
                  <a:tcPr marL="45664" marR="45664" marT="22832" marB="22832"/>
                </a:tc>
                <a:tc>
                  <a:txBody>
                    <a:bodyPr/>
                    <a:lstStyle/>
                    <a:p>
                      <a:pPr algn="ctr"/>
                      <a:r>
                        <a:rPr lang="en-GB" sz="900"/>
                        <a:t>Environmental surveys / data</a:t>
                      </a:r>
                    </a:p>
                    <a:p>
                      <a:pPr algn="ctr"/>
                      <a:endParaRPr lang="en-GB" sz="900"/>
                    </a:p>
                    <a:p>
                      <a:pPr algn="ctr"/>
                      <a:r>
                        <a:rPr lang="en-GB" sz="900"/>
                        <a:t>Habitat protection</a:t>
                      </a:r>
                    </a:p>
                    <a:p>
                      <a:pPr algn="ctr"/>
                      <a:endParaRPr lang="en-GB" sz="900"/>
                    </a:p>
                    <a:p>
                      <a:pPr algn="ctr"/>
                      <a:r>
                        <a:rPr lang="en-GB" sz="900"/>
                        <a:t>Habitat</a:t>
                      </a:r>
                      <a:br>
                        <a:rPr lang="en-GB" sz="900"/>
                      </a:br>
                      <a:r>
                        <a:rPr lang="en-GB" sz="900"/>
                        <a:t>creation</a:t>
                      </a:r>
                    </a:p>
                  </a:txBody>
                  <a:tcPr marL="45664" marR="45664" marT="22832" marB="22832">
                    <a:solidFill>
                      <a:schemeClr val="accent6">
                        <a:lumMod val="40000"/>
                        <a:lumOff val="60000"/>
                      </a:schemeClr>
                    </a:solidFill>
                  </a:tcPr>
                </a:tc>
                <a:tc>
                  <a:txBody>
                    <a:bodyPr/>
                    <a:lstStyle/>
                    <a:p>
                      <a:pPr algn="ctr"/>
                      <a:r>
                        <a:rPr lang="en-GB" sz="900"/>
                        <a:t>Local Nature </a:t>
                      </a:r>
                      <a:r>
                        <a:rPr lang="en-GB" sz="800"/>
                        <a:t>Recovery Strategy</a:t>
                      </a:r>
                    </a:p>
                    <a:p>
                      <a:pPr algn="ctr"/>
                      <a:endParaRPr lang="en-GB" sz="900"/>
                    </a:p>
                    <a:p>
                      <a:pPr algn="ctr"/>
                      <a:r>
                        <a:rPr lang="en-GB" sz="900"/>
                        <a:t>Connectivity of strategic sites</a:t>
                      </a:r>
                    </a:p>
                    <a:p>
                      <a:pPr algn="ctr"/>
                      <a:endParaRPr lang="en-GB" sz="900"/>
                    </a:p>
                    <a:p>
                      <a:pPr algn="ctr"/>
                      <a:r>
                        <a:rPr lang="en-GB" sz="900"/>
                        <a:t>Active travel / accessibility</a:t>
                      </a:r>
                    </a:p>
                  </a:txBody>
                  <a:tcPr marL="45664" marR="45664" marT="22832" marB="22832">
                    <a:solidFill>
                      <a:schemeClr val="accent6">
                        <a:lumMod val="40000"/>
                        <a:lumOff val="60000"/>
                      </a:schemeClr>
                    </a:solidFill>
                  </a:tcPr>
                </a:tc>
                <a:tc>
                  <a:txBody>
                    <a:bodyPr/>
                    <a:lstStyle/>
                    <a:p>
                      <a:pPr algn="ctr"/>
                      <a:r>
                        <a:rPr lang="en-GB" sz="900"/>
                        <a:t>Environment Act / regulations</a:t>
                      </a:r>
                    </a:p>
                    <a:p>
                      <a:pPr algn="ctr"/>
                      <a:endParaRPr lang="en-GB" sz="900"/>
                    </a:p>
                    <a:p>
                      <a:pPr algn="ctr"/>
                      <a:r>
                        <a:rPr lang="en-GB" sz="900"/>
                        <a:t>BNG Credits / Habitat banking</a:t>
                      </a:r>
                    </a:p>
                    <a:p>
                      <a:pPr algn="ctr"/>
                      <a:endParaRPr lang="en-GB" sz="900"/>
                    </a:p>
                    <a:p>
                      <a:pPr algn="ctr"/>
                      <a:r>
                        <a:rPr lang="en-GB" sz="900"/>
                        <a:t>Ecology without boundaries</a:t>
                      </a:r>
                    </a:p>
                  </a:txBody>
                  <a:tcPr marL="45664" marR="45664" marT="22832" marB="22832">
                    <a:solidFill>
                      <a:schemeClr val="accent6">
                        <a:lumMod val="40000"/>
                        <a:lumOff val="60000"/>
                      </a:schemeClr>
                    </a:solidFill>
                  </a:tcPr>
                </a:tc>
                <a:extLst>
                  <a:ext uri="{0D108BD9-81ED-4DB2-BD59-A6C34878D82A}">
                    <a16:rowId xmlns:a16="http://schemas.microsoft.com/office/drawing/2014/main" val="3519437848"/>
                  </a:ext>
                </a:extLst>
              </a:tr>
              <a:tr h="185194">
                <a:tc gridSpan="6">
                  <a:txBody>
                    <a:bodyPr/>
                    <a:lstStyle/>
                    <a:p>
                      <a:pPr marL="0" algn="ctr" defTabSz="914400" rtl="0" eaLnBrk="1" latinLnBrk="0" hangingPunct="1"/>
                      <a:r>
                        <a:rPr lang="en-GB" sz="900" b="1" kern="1200">
                          <a:solidFill>
                            <a:schemeClr val="lt1"/>
                          </a:solidFill>
                        </a:rPr>
                        <a:t>BUSINESS AS USUAL IMPROVEMENTS</a:t>
                      </a:r>
                      <a:endParaRPr lang="en-GB" sz="900" b="1" kern="1200">
                        <a:solidFill>
                          <a:schemeClr val="lt1"/>
                        </a:solidFill>
                        <a:latin typeface="+mn-lt"/>
                        <a:ea typeface="+mn-ea"/>
                        <a:cs typeface="+mn-cs"/>
                      </a:endParaRPr>
                    </a:p>
                  </a:txBody>
                  <a:tcPr marL="45664" marR="45664" marT="22832" marB="22832">
                    <a:solidFill>
                      <a:schemeClr val="accent6">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tc hMerge="1">
                  <a:txBody>
                    <a:bodyPr/>
                    <a:lstStyle/>
                    <a:p>
                      <a:pPr algn="ctr"/>
                      <a:endParaRPr lang="en-GB"/>
                    </a:p>
                  </a:txBody>
                  <a:tcPr>
                    <a:solidFill>
                      <a:schemeClr val="accent4">
                        <a:lumMod val="60000"/>
                        <a:lumOff val="40000"/>
                      </a:schemeClr>
                    </a:solidFill>
                  </a:tcPr>
                </a:tc>
                <a:extLst>
                  <a:ext uri="{0D108BD9-81ED-4DB2-BD59-A6C34878D82A}">
                    <a16:rowId xmlns:a16="http://schemas.microsoft.com/office/drawing/2014/main" val="307094721"/>
                  </a:ext>
                </a:extLst>
              </a:tr>
              <a:tr h="182657">
                <a:tc gridSpan="3">
                  <a:txBody>
                    <a:bodyPr/>
                    <a:lstStyle/>
                    <a:p>
                      <a:pPr algn="ctr"/>
                      <a:r>
                        <a:rPr lang="en-GB" sz="900"/>
                        <a:t>Nature Recovery in policies, strategies &amp; decisions</a:t>
                      </a:r>
                    </a:p>
                  </a:txBody>
                  <a:tcPr marL="45664" marR="45664" marT="22832" marB="22832">
                    <a:solidFill>
                      <a:schemeClr val="accent6">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tc gridSpan="3">
                  <a:txBody>
                    <a:bodyPr/>
                    <a:lstStyle/>
                    <a:p>
                      <a:pPr algn="ctr"/>
                      <a:r>
                        <a:rPr lang="en-GB" sz="900"/>
                        <a:t>Nature protection, enhancement &amp; partnerships</a:t>
                      </a:r>
                    </a:p>
                  </a:txBody>
                  <a:tcPr marL="45664" marR="45664" marT="22832" marB="22832">
                    <a:solidFill>
                      <a:schemeClr val="accent6">
                        <a:lumMod val="20000"/>
                        <a:lumOff val="80000"/>
                      </a:schemeClr>
                    </a:solidFill>
                  </a:tcPr>
                </a:tc>
                <a:tc hMerge="1">
                  <a:txBody>
                    <a:bodyPr/>
                    <a:lstStyle/>
                    <a:p>
                      <a:pPr algn="ctr"/>
                      <a:endParaRPr lang="en-GB"/>
                    </a:p>
                  </a:txBody>
                  <a:tcPr>
                    <a:solidFill>
                      <a:schemeClr val="accent4">
                        <a:lumMod val="20000"/>
                        <a:lumOff val="80000"/>
                      </a:schemeClr>
                    </a:solidFill>
                  </a:tcPr>
                </a:tc>
                <a:tc hMerge="1">
                  <a:txBody>
                    <a:bodyPr/>
                    <a:lstStyle/>
                    <a:p>
                      <a:pPr algn="ctr"/>
                      <a:endParaRPr lang="en-GB"/>
                    </a:p>
                  </a:txBody>
                  <a:tcPr>
                    <a:solidFill>
                      <a:schemeClr val="accent4">
                        <a:lumMod val="20000"/>
                        <a:lumOff val="80000"/>
                      </a:schemeClr>
                    </a:solidFill>
                  </a:tcPr>
                </a:tc>
                <a:extLst>
                  <a:ext uri="{0D108BD9-81ED-4DB2-BD59-A6C34878D82A}">
                    <a16:rowId xmlns:a16="http://schemas.microsoft.com/office/drawing/2014/main" val="343818787"/>
                  </a:ext>
                </a:extLst>
              </a:tr>
            </a:tbl>
          </a:graphicData>
        </a:graphic>
      </p:graphicFrame>
    </p:spTree>
    <p:extLst>
      <p:ext uri="{BB962C8B-B14F-4D97-AF65-F5344CB8AC3E}">
        <p14:creationId xmlns:p14="http://schemas.microsoft.com/office/powerpoint/2010/main" val="8901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rtlCol="0">
            <a:spAutoFit/>
          </a:bodyPr>
          <a:lstStyle/>
          <a:p>
            <a:r>
              <a:rPr lang="en-GB" sz="4800" b="1" dirty="0">
                <a:solidFill>
                  <a:schemeClr val="bg1">
                    <a:lumMod val="95000"/>
                  </a:schemeClr>
                </a:solidFill>
                <a:latin typeface="Arial" panose="020B0604020202020204" pitchFamily="34" charset="0"/>
                <a:cs typeface="Arial" panose="020B0604020202020204" pitchFamily="34" charset="0"/>
              </a:rPr>
              <a:t>Carbon Reduction Action from 2023</a:t>
            </a:r>
          </a:p>
        </p:txBody>
      </p:sp>
      <p:graphicFrame>
        <p:nvGraphicFramePr>
          <p:cNvPr id="7" name="Table 3">
            <a:extLst>
              <a:ext uri="{FF2B5EF4-FFF2-40B4-BE49-F238E27FC236}">
                <a16:creationId xmlns:a16="http://schemas.microsoft.com/office/drawing/2014/main" id="{CA4C1D5A-095D-B9E3-3067-2A13EA638FCF}"/>
              </a:ext>
            </a:extLst>
          </p:cNvPr>
          <p:cNvGraphicFramePr>
            <a:graphicFrameLocks noGrp="1"/>
          </p:cNvGraphicFramePr>
          <p:nvPr/>
        </p:nvGraphicFramePr>
        <p:xfrm>
          <a:off x="680853" y="1730346"/>
          <a:ext cx="10830294" cy="4135120"/>
        </p:xfrm>
        <a:graphic>
          <a:graphicData uri="http://schemas.openxmlformats.org/drawingml/2006/table">
            <a:tbl>
              <a:tblPr firstRow="1" bandRow="1">
                <a:tableStyleId>{5C22544A-7EE6-4342-B048-85BDC9FD1C3A}</a:tableStyleId>
              </a:tblPr>
              <a:tblGrid>
                <a:gridCol w="1805049">
                  <a:extLst>
                    <a:ext uri="{9D8B030D-6E8A-4147-A177-3AD203B41FA5}">
                      <a16:colId xmlns:a16="http://schemas.microsoft.com/office/drawing/2014/main" val="3466672224"/>
                    </a:ext>
                  </a:extLst>
                </a:gridCol>
                <a:gridCol w="1805049">
                  <a:extLst>
                    <a:ext uri="{9D8B030D-6E8A-4147-A177-3AD203B41FA5}">
                      <a16:colId xmlns:a16="http://schemas.microsoft.com/office/drawing/2014/main" val="3885369747"/>
                    </a:ext>
                  </a:extLst>
                </a:gridCol>
                <a:gridCol w="1805049">
                  <a:extLst>
                    <a:ext uri="{9D8B030D-6E8A-4147-A177-3AD203B41FA5}">
                      <a16:colId xmlns:a16="http://schemas.microsoft.com/office/drawing/2014/main" val="752077272"/>
                    </a:ext>
                  </a:extLst>
                </a:gridCol>
                <a:gridCol w="1805049">
                  <a:extLst>
                    <a:ext uri="{9D8B030D-6E8A-4147-A177-3AD203B41FA5}">
                      <a16:colId xmlns:a16="http://schemas.microsoft.com/office/drawing/2014/main" val="386277542"/>
                    </a:ext>
                  </a:extLst>
                </a:gridCol>
                <a:gridCol w="1805049">
                  <a:extLst>
                    <a:ext uri="{9D8B030D-6E8A-4147-A177-3AD203B41FA5}">
                      <a16:colId xmlns:a16="http://schemas.microsoft.com/office/drawing/2014/main" val="1862358813"/>
                    </a:ext>
                  </a:extLst>
                </a:gridCol>
                <a:gridCol w="1805049">
                  <a:extLst>
                    <a:ext uri="{9D8B030D-6E8A-4147-A177-3AD203B41FA5}">
                      <a16:colId xmlns:a16="http://schemas.microsoft.com/office/drawing/2014/main" val="2886569550"/>
                    </a:ext>
                  </a:extLst>
                </a:gridCol>
              </a:tblGrid>
              <a:tr h="370840">
                <a:tc gridSpan="6">
                  <a:txBody>
                    <a:bodyPr/>
                    <a:lstStyle/>
                    <a:p>
                      <a:pPr algn="ctr"/>
                      <a:r>
                        <a:rPr lang="en-GB" dirty="0"/>
                        <a:t>CARBON REDUCTION</a:t>
                      </a:r>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solidFill>
                      <a:schemeClr val="accent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7552048"/>
                  </a:ext>
                </a:extLst>
              </a:tr>
              <a:tr h="370840">
                <a:tc gridSpan="3">
                  <a:txBody>
                    <a:bodyPr/>
                    <a:lstStyle/>
                    <a:p>
                      <a:pPr algn="ctr"/>
                      <a:r>
                        <a:rPr lang="en-GB" dirty="0"/>
                        <a:t>INTERNAL PRIORITIES</a:t>
                      </a:r>
                    </a:p>
                  </a:txBody>
                  <a:tcPr/>
                </a:tc>
                <a:tc hMerge="1">
                  <a:txBody>
                    <a:bodyPr/>
                    <a:lstStyle/>
                    <a:p>
                      <a:endParaRPr lang="en-GB"/>
                    </a:p>
                  </a:txBody>
                  <a:tcPr/>
                </a:tc>
                <a:tc hMerge="1">
                  <a:txBody>
                    <a:bodyPr/>
                    <a:lstStyle/>
                    <a:p>
                      <a:endParaRPr lang="en-GB" dirty="0"/>
                    </a:p>
                  </a:txBody>
                  <a:tcPr/>
                </a:tc>
                <a:tc gridSpan="3">
                  <a:txBody>
                    <a:bodyPr/>
                    <a:lstStyle/>
                    <a:p>
                      <a:pPr algn="ctr"/>
                      <a:r>
                        <a:rPr lang="en-GB" dirty="0"/>
                        <a:t>EXTERNAL PRIORITIES</a:t>
                      </a:r>
                    </a:p>
                  </a:txBody>
                  <a:tcPr>
                    <a:solidFill>
                      <a:schemeClr val="accent5">
                        <a:lumMod val="40000"/>
                        <a:lumOff val="60000"/>
                      </a:schemeClr>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937766632"/>
                  </a:ext>
                </a:extLst>
              </a:tr>
              <a:tr h="370840">
                <a:tc>
                  <a:txBody>
                    <a:bodyPr/>
                    <a:lstStyle/>
                    <a:p>
                      <a:pPr algn="ctr"/>
                      <a:r>
                        <a:rPr lang="en-GB" b="1" dirty="0"/>
                        <a:t>Fleet</a:t>
                      </a:r>
                    </a:p>
                  </a:txBody>
                  <a:tcPr/>
                </a:tc>
                <a:tc>
                  <a:txBody>
                    <a:bodyPr/>
                    <a:lstStyle/>
                    <a:p>
                      <a:pPr algn="ctr"/>
                      <a:r>
                        <a:rPr lang="en-GB" b="1" dirty="0"/>
                        <a:t>Gas</a:t>
                      </a:r>
                    </a:p>
                  </a:txBody>
                  <a:tcPr/>
                </a:tc>
                <a:tc>
                  <a:txBody>
                    <a:bodyPr/>
                    <a:lstStyle/>
                    <a:p>
                      <a:pPr algn="ctr"/>
                      <a:r>
                        <a:rPr lang="en-GB" b="1" dirty="0"/>
                        <a:t>Electric</a:t>
                      </a:r>
                    </a:p>
                  </a:txBody>
                  <a:tcPr/>
                </a:tc>
                <a:tc>
                  <a:txBody>
                    <a:bodyPr/>
                    <a:lstStyle/>
                    <a:p>
                      <a:pPr algn="ctr"/>
                      <a:r>
                        <a:rPr lang="en-GB" b="1" dirty="0"/>
                        <a:t>Industry</a:t>
                      </a:r>
                    </a:p>
                  </a:txBody>
                  <a:tcPr>
                    <a:solidFill>
                      <a:schemeClr val="accent5">
                        <a:lumMod val="20000"/>
                        <a:lumOff val="80000"/>
                      </a:schemeClr>
                    </a:solidFill>
                  </a:tcPr>
                </a:tc>
                <a:tc>
                  <a:txBody>
                    <a:bodyPr/>
                    <a:lstStyle/>
                    <a:p>
                      <a:pPr algn="ctr"/>
                      <a:r>
                        <a:rPr lang="en-GB" b="1" dirty="0"/>
                        <a:t>Road Transport</a:t>
                      </a:r>
                    </a:p>
                  </a:txBody>
                  <a:tcPr>
                    <a:solidFill>
                      <a:schemeClr val="accent5">
                        <a:lumMod val="20000"/>
                        <a:lumOff val="80000"/>
                      </a:schemeClr>
                    </a:solidFill>
                  </a:tcPr>
                </a:tc>
                <a:tc>
                  <a:txBody>
                    <a:bodyPr/>
                    <a:lstStyle/>
                    <a:p>
                      <a:pPr algn="ctr"/>
                      <a:r>
                        <a:rPr lang="en-GB" b="1" dirty="0"/>
                        <a:t>Homes</a:t>
                      </a:r>
                    </a:p>
                  </a:txBody>
                  <a:tcPr>
                    <a:solidFill>
                      <a:schemeClr val="accent5">
                        <a:lumMod val="20000"/>
                        <a:lumOff val="80000"/>
                      </a:schemeClr>
                    </a:solidFill>
                  </a:tcPr>
                </a:tc>
                <a:extLst>
                  <a:ext uri="{0D108BD9-81ED-4DB2-BD59-A6C34878D82A}">
                    <a16:rowId xmlns:a16="http://schemas.microsoft.com/office/drawing/2014/main" val="118476711"/>
                  </a:ext>
                </a:extLst>
              </a:tr>
              <a:tr h="370840">
                <a:tc>
                  <a:txBody>
                    <a:bodyPr/>
                    <a:lstStyle/>
                    <a:p>
                      <a:pPr algn="ctr"/>
                      <a:r>
                        <a:rPr lang="en-GB" dirty="0"/>
                        <a:t>Depot electrification</a:t>
                      </a:r>
                    </a:p>
                    <a:p>
                      <a:pPr algn="ctr"/>
                      <a:endParaRPr lang="en-GB" dirty="0"/>
                    </a:p>
                    <a:p>
                      <a:pPr algn="ctr"/>
                      <a:r>
                        <a:rPr lang="en-GB" dirty="0"/>
                        <a:t>EV fleet replacement</a:t>
                      </a:r>
                    </a:p>
                    <a:p>
                      <a:pPr algn="ctr"/>
                      <a:endParaRPr lang="en-GB" dirty="0"/>
                    </a:p>
                    <a:p>
                      <a:pPr algn="ctr"/>
                      <a:r>
                        <a:rPr lang="en-GB" dirty="0"/>
                        <a:t>Service delivery optimisation</a:t>
                      </a:r>
                    </a:p>
                  </a:txBody>
                  <a:tcPr/>
                </a:tc>
                <a:tc>
                  <a:txBody>
                    <a:bodyPr/>
                    <a:lstStyle/>
                    <a:p>
                      <a:pPr algn="ctr"/>
                      <a:r>
                        <a:rPr lang="en-GB" dirty="0"/>
                        <a:t>Building fabric / insulation</a:t>
                      </a:r>
                    </a:p>
                    <a:p>
                      <a:pPr algn="ctr"/>
                      <a:endParaRPr lang="en-GB" dirty="0"/>
                    </a:p>
                    <a:p>
                      <a:pPr algn="ctr"/>
                      <a:r>
                        <a:rPr lang="en-GB" dirty="0"/>
                        <a:t>BMS</a:t>
                      </a:r>
                      <a:br>
                        <a:rPr lang="en-GB" dirty="0"/>
                      </a:br>
                      <a:r>
                        <a:rPr lang="en-GB" dirty="0"/>
                        <a:t>systems</a:t>
                      </a:r>
                    </a:p>
                    <a:p>
                      <a:pPr algn="ctr"/>
                      <a:endParaRPr lang="en-GB" dirty="0"/>
                    </a:p>
                    <a:p>
                      <a:pPr algn="ctr"/>
                      <a:r>
                        <a:rPr lang="en-GB" dirty="0"/>
                        <a:t>Boiler replacement</a:t>
                      </a:r>
                    </a:p>
                  </a:txBody>
                  <a:tcPr/>
                </a:tc>
                <a:tc>
                  <a:txBody>
                    <a:bodyPr/>
                    <a:lstStyle/>
                    <a:p>
                      <a:pPr algn="ctr"/>
                      <a:r>
                        <a:rPr lang="en-GB" dirty="0"/>
                        <a:t>LED lighting in buildings</a:t>
                      </a:r>
                    </a:p>
                    <a:p>
                      <a:pPr algn="ctr"/>
                      <a:endParaRPr lang="en-GB" dirty="0"/>
                    </a:p>
                    <a:p>
                      <a:pPr algn="ctr"/>
                      <a:r>
                        <a:rPr lang="en-GB" dirty="0"/>
                        <a:t>Street </a:t>
                      </a:r>
                      <a:br>
                        <a:rPr lang="en-GB" dirty="0"/>
                      </a:br>
                      <a:r>
                        <a:rPr lang="en-GB" dirty="0"/>
                        <a:t>lighting</a:t>
                      </a:r>
                    </a:p>
                    <a:p>
                      <a:pPr algn="ctr"/>
                      <a:endParaRPr lang="en-GB" dirty="0"/>
                    </a:p>
                    <a:p>
                      <a:pPr algn="ctr"/>
                      <a:r>
                        <a:rPr lang="en-GB" dirty="0"/>
                        <a:t>Renewable energy</a:t>
                      </a:r>
                    </a:p>
                  </a:txBody>
                  <a:tcPr/>
                </a:tc>
                <a:tc>
                  <a:txBody>
                    <a:bodyPr/>
                    <a:lstStyle/>
                    <a:p>
                      <a:pPr algn="ctr"/>
                      <a:r>
                        <a:rPr lang="en-GB" dirty="0"/>
                        <a:t>Solent</a:t>
                      </a:r>
                      <a:br>
                        <a:rPr lang="en-GB" dirty="0"/>
                      </a:br>
                      <a:r>
                        <a:rPr lang="en-GB" dirty="0"/>
                        <a:t>Cluster</a:t>
                      </a:r>
                    </a:p>
                    <a:p>
                      <a:pPr algn="ctr"/>
                      <a:endParaRPr lang="en-GB" dirty="0"/>
                    </a:p>
                    <a:p>
                      <a:pPr algn="ctr"/>
                      <a:r>
                        <a:rPr lang="en-GB" dirty="0"/>
                        <a:t>Industry engagement</a:t>
                      </a:r>
                    </a:p>
                    <a:p>
                      <a:pPr algn="ctr"/>
                      <a:endParaRPr lang="en-GB" dirty="0"/>
                    </a:p>
                    <a:p>
                      <a:pPr algn="ctr"/>
                      <a:r>
                        <a:rPr lang="en-GB" dirty="0"/>
                        <a:t>Carbon capture &amp; storage</a:t>
                      </a:r>
                    </a:p>
                  </a:txBody>
                  <a:tcPr>
                    <a:solidFill>
                      <a:schemeClr val="accent5">
                        <a:lumMod val="40000"/>
                        <a:lumOff val="60000"/>
                      </a:schemeClr>
                    </a:solidFill>
                  </a:tcPr>
                </a:tc>
                <a:tc>
                  <a:txBody>
                    <a:bodyPr/>
                    <a:lstStyle/>
                    <a:p>
                      <a:pPr algn="ctr"/>
                      <a:r>
                        <a:rPr lang="en-GB" dirty="0"/>
                        <a:t>LTP4 /</a:t>
                      </a:r>
                      <a:br>
                        <a:rPr lang="en-GB" dirty="0"/>
                      </a:br>
                      <a:r>
                        <a:rPr lang="en-GB" dirty="0"/>
                        <a:t>LCWIP</a:t>
                      </a:r>
                    </a:p>
                    <a:p>
                      <a:pPr algn="ctr"/>
                      <a:endParaRPr lang="en-GB" dirty="0"/>
                    </a:p>
                    <a:p>
                      <a:pPr algn="ctr"/>
                      <a:r>
                        <a:rPr lang="en-GB" dirty="0"/>
                        <a:t>EV charging network</a:t>
                      </a:r>
                    </a:p>
                    <a:p>
                      <a:pPr algn="ctr"/>
                      <a:endParaRPr lang="en-GB" dirty="0"/>
                    </a:p>
                    <a:p>
                      <a:pPr algn="ctr"/>
                      <a:r>
                        <a:rPr lang="en-GB" dirty="0"/>
                        <a:t>Public transport improvements</a:t>
                      </a:r>
                    </a:p>
                  </a:txBody>
                  <a:tcPr>
                    <a:solidFill>
                      <a:schemeClr val="accent5">
                        <a:lumMod val="40000"/>
                        <a:lumOff val="60000"/>
                      </a:schemeClr>
                    </a:solidFill>
                  </a:tcPr>
                </a:tc>
                <a:tc>
                  <a:txBody>
                    <a:bodyPr/>
                    <a:lstStyle/>
                    <a:p>
                      <a:pPr algn="ctr"/>
                      <a:r>
                        <a:rPr lang="en-GB" dirty="0"/>
                        <a:t>Community Energy South</a:t>
                      </a:r>
                    </a:p>
                    <a:p>
                      <a:pPr algn="ctr"/>
                      <a:endParaRPr lang="en-GB" dirty="0"/>
                    </a:p>
                    <a:p>
                      <a:pPr algn="ctr"/>
                      <a:r>
                        <a:rPr lang="en-GB" dirty="0"/>
                        <a:t>Retrofit / Greener Housing</a:t>
                      </a:r>
                    </a:p>
                    <a:p>
                      <a:pPr algn="ctr"/>
                      <a:endParaRPr lang="en-GB" dirty="0"/>
                    </a:p>
                    <a:p>
                      <a:pPr algn="ctr"/>
                      <a:r>
                        <a:rPr lang="en-GB" dirty="0"/>
                        <a:t>Local</a:t>
                      </a:r>
                    </a:p>
                    <a:p>
                      <a:pPr algn="ctr"/>
                      <a:r>
                        <a:rPr lang="en-GB" dirty="0"/>
                        <a:t>Plan</a:t>
                      </a:r>
                    </a:p>
                  </a:txBody>
                  <a:tcPr>
                    <a:solidFill>
                      <a:schemeClr val="accent5">
                        <a:lumMod val="40000"/>
                        <a:lumOff val="60000"/>
                      </a:schemeClr>
                    </a:solidFill>
                  </a:tcPr>
                </a:tc>
                <a:extLst>
                  <a:ext uri="{0D108BD9-81ED-4DB2-BD59-A6C34878D82A}">
                    <a16:rowId xmlns:a16="http://schemas.microsoft.com/office/drawing/2014/main" val="3519437848"/>
                  </a:ext>
                </a:extLst>
              </a:tr>
              <a:tr h="370840">
                <a:tc gridSpan="6">
                  <a:txBody>
                    <a:bodyPr/>
                    <a:lstStyle/>
                    <a:p>
                      <a:pPr marL="0" algn="ctr" defTabSz="914400" rtl="0" eaLnBrk="1" latinLnBrk="0" hangingPunct="1"/>
                      <a:r>
                        <a:rPr lang="en-GB" sz="1800" b="1" kern="1200" dirty="0">
                          <a:solidFill>
                            <a:schemeClr val="lt1"/>
                          </a:solidFill>
                          <a:latin typeface="+mn-lt"/>
                          <a:ea typeface="+mn-ea"/>
                          <a:cs typeface="+mn-cs"/>
                        </a:rPr>
                        <a:t>BUSINESS AS USUAL IMPROVEMENTS</a:t>
                      </a:r>
                    </a:p>
                  </a:txBody>
                  <a:tcPr>
                    <a:solidFill>
                      <a:schemeClr val="tx2">
                        <a:lumMod val="60000"/>
                        <a:lumOff val="40000"/>
                      </a:schemeClr>
                    </a:solidFill>
                  </a:tcPr>
                </a:tc>
                <a:tc hMerge="1">
                  <a:txBody>
                    <a:bodyPr/>
                    <a:lstStyle/>
                    <a:p>
                      <a:pPr algn="ctr"/>
                      <a:endParaRPr lang="en-GB" dirty="0"/>
                    </a:p>
                  </a:txBody>
                  <a:tcPr>
                    <a:solidFill>
                      <a:schemeClr val="accent4">
                        <a:lumMod val="60000"/>
                        <a:lumOff val="40000"/>
                      </a:schemeClr>
                    </a:solidFill>
                  </a:tcPr>
                </a:tc>
                <a:tc hMerge="1">
                  <a:txBody>
                    <a:bodyPr/>
                    <a:lstStyle/>
                    <a:p>
                      <a:pPr algn="ctr"/>
                      <a:endParaRPr lang="en-GB" dirty="0"/>
                    </a:p>
                  </a:txBody>
                  <a:tcPr>
                    <a:solidFill>
                      <a:schemeClr val="accent4">
                        <a:lumMod val="60000"/>
                        <a:lumOff val="40000"/>
                      </a:schemeClr>
                    </a:solidFill>
                  </a:tcPr>
                </a:tc>
                <a:tc hMerge="1">
                  <a:txBody>
                    <a:bodyPr/>
                    <a:lstStyle/>
                    <a:p>
                      <a:pPr algn="ctr"/>
                      <a:endParaRPr lang="en-GB" dirty="0"/>
                    </a:p>
                  </a:txBody>
                  <a:tcPr>
                    <a:solidFill>
                      <a:schemeClr val="accent4">
                        <a:lumMod val="60000"/>
                        <a:lumOff val="40000"/>
                      </a:schemeClr>
                    </a:solidFill>
                  </a:tcPr>
                </a:tc>
                <a:tc hMerge="1">
                  <a:txBody>
                    <a:bodyPr/>
                    <a:lstStyle/>
                    <a:p>
                      <a:pPr algn="ctr"/>
                      <a:endParaRPr lang="en-GB" dirty="0"/>
                    </a:p>
                  </a:txBody>
                  <a:tcPr>
                    <a:solidFill>
                      <a:schemeClr val="accent4">
                        <a:lumMod val="60000"/>
                        <a:lumOff val="40000"/>
                      </a:schemeClr>
                    </a:solidFill>
                  </a:tcPr>
                </a:tc>
                <a:tc hMerge="1">
                  <a:txBody>
                    <a:bodyPr/>
                    <a:lstStyle/>
                    <a:p>
                      <a:pPr algn="ctr"/>
                      <a:endParaRPr lang="en-GB" dirty="0"/>
                    </a:p>
                  </a:txBody>
                  <a:tcPr>
                    <a:solidFill>
                      <a:schemeClr val="accent4">
                        <a:lumMod val="60000"/>
                        <a:lumOff val="40000"/>
                      </a:schemeClr>
                    </a:solidFill>
                  </a:tcPr>
                </a:tc>
                <a:extLst>
                  <a:ext uri="{0D108BD9-81ED-4DB2-BD59-A6C34878D82A}">
                    <a16:rowId xmlns:a16="http://schemas.microsoft.com/office/drawing/2014/main" val="307094721"/>
                  </a:ext>
                </a:extLst>
              </a:tr>
              <a:tr h="244628">
                <a:tc gridSpan="3">
                  <a:txBody>
                    <a:bodyPr/>
                    <a:lstStyle/>
                    <a:p>
                      <a:pPr algn="ctr"/>
                      <a:r>
                        <a:rPr lang="en-GB" dirty="0"/>
                        <a:t>Sustainable policies, plans, services &amp; procurement</a:t>
                      </a:r>
                    </a:p>
                  </a:txBody>
                  <a:tcPr>
                    <a:solidFill>
                      <a:schemeClr val="tx2">
                        <a:lumMod val="20000"/>
                        <a:lumOff val="80000"/>
                      </a:schemeClr>
                    </a:solidFill>
                  </a:tcPr>
                </a:tc>
                <a:tc hMerge="1">
                  <a:txBody>
                    <a:bodyPr/>
                    <a:lstStyle/>
                    <a:p>
                      <a:pPr algn="ctr"/>
                      <a:endParaRPr lang="en-GB" dirty="0"/>
                    </a:p>
                  </a:txBody>
                  <a:tcPr>
                    <a:solidFill>
                      <a:schemeClr val="accent4">
                        <a:lumMod val="20000"/>
                        <a:lumOff val="80000"/>
                      </a:schemeClr>
                    </a:solidFill>
                  </a:tcPr>
                </a:tc>
                <a:tc hMerge="1">
                  <a:txBody>
                    <a:bodyPr/>
                    <a:lstStyle/>
                    <a:p>
                      <a:pPr algn="ctr"/>
                      <a:endParaRPr lang="en-GB" dirty="0"/>
                    </a:p>
                  </a:txBody>
                  <a:tcPr>
                    <a:solidFill>
                      <a:schemeClr val="accent4">
                        <a:lumMod val="20000"/>
                        <a:lumOff val="80000"/>
                      </a:schemeClr>
                    </a:solidFill>
                  </a:tcPr>
                </a:tc>
                <a:tc gridSpan="3">
                  <a:txBody>
                    <a:bodyPr/>
                    <a:lstStyle/>
                    <a:p>
                      <a:pPr algn="ctr"/>
                      <a:r>
                        <a:rPr lang="en-GB" dirty="0"/>
                        <a:t>Net zero infrastructure, investment &amp; engagement</a:t>
                      </a:r>
                    </a:p>
                  </a:txBody>
                  <a:tcPr>
                    <a:solidFill>
                      <a:schemeClr val="tx2">
                        <a:lumMod val="20000"/>
                        <a:lumOff val="80000"/>
                      </a:schemeClr>
                    </a:solidFill>
                  </a:tcPr>
                </a:tc>
                <a:tc hMerge="1">
                  <a:txBody>
                    <a:bodyPr/>
                    <a:lstStyle/>
                    <a:p>
                      <a:pPr algn="ctr"/>
                      <a:endParaRPr lang="en-GB" dirty="0"/>
                    </a:p>
                  </a:txBody>
                  <a:tcPr>
                    <a:solidFill>
                      <a:schemeClr val="accent4">
                        <a:lumMod val="20000"/>
                        <a:lumOff val="80000"/>
                      </a:schemeClr>
                    </a:solidFill>
                  </a:tcPr>
                </a:tc>
                <a:tc hMerge="1">
                  <a:txBody>
                    <a:bodyPr/>
                    <a:lstStyle/>
                    <a:p>
                      <a:pPr algn="ctr"/>
                      <a:endParaRPr lang="en-GB" dirty="0"/>
                    </a:p>
                  </a:txBody>
                  <a:tcPr>
                    <a:solidFill>
                      <a:schemeClr val="accent4">
                        <a:lumMod val="20000"/>
                        <a:lumOff val="80000"/>
                      </a:schemeClr>
                    </a:solidFill>
                  </a:tcPr>
                </a:tc>
                <a:extLst>
                  <a:ext uri="{0D108BD9-81ED-4DB2-BD59-A6C34878D82A}">
                    <a16:rowId xmlns:a16="http://schemas.microsoft.com/office/drawing/2014/main" val="343818787"/>
                  </a:ext>
                </a:extLst>
              </a:tr>
            </a:tbl>
          </a:graphicData>
        </a:graphic>
      </p:graphicFrame>
      <p:sp>
        <p:nvSpPr>
          <p:cNvPr id="2" name="Rectangle 1">
            <a:extLst>
              <a:ext uri="{FF2B5EF4-FFF2-40B4-BE49-F238E27FC236}">
                <a16:creationId xmlns:a16="http://schemas.microsoft.com/office/drawing/2014/main" id="{FDF24280-6A94-9F83-1646-B18A982D46A1}"/>
              </a:ext>
            </a:extLst>
          </p:cNvPr>
          <p:cNvSpPr/>
          <p:nvPr/>
        </p:nvSpPr>
        <p:spPr>
          <a:xfrm>
            <a:off x="9798908" y="2817341"/>
            <a:ext cx="1594022" cy="74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98EC005-7A77-EB71-7B4B-5363F8D2EC15}"/>
              </a:ext>
            </a:extLst>
          </p:cNvPr>
          <p:cNvSpPr/>
          <p:nvPr/>
        </p:nvSpPr>
        <p:spPr>
          <a:xfrm>
            <a:off x="4390767" y="4415481"/>
            <a:ext cx="1594022" cy="74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06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33D1D2-7836-4571-B3A9-98BA2DAE1E00}"/>
              </a:ext>
              <a:ext uri="{C183D7F6-B498-43B3-948B-1728B52AA6E4}">
                <adec:decorative xmlns:adec="http://schemas.microsoft.com/office/drawing/2017/decorative" val="1"/>
              </a:ext>
            </a:extLst>
          </p:cNvPr>
          <p:cNvSpPr/>
          <p:nvPr/>
        </p:nvSpPr>
        <p:spPr>
          <a:xfrm>
            <a:off x="0" y="0"/>
            <a:ext cx="12192000" cy="1531345"/>
          </a:xfrm>
          <a:prstGeom prst="rect">
            <a:avLst/>
          </a:prstGeom>
          <a:solidFill>
            <a:srgbClr val="008A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BD23490-8961-491E-B6AE-FAF9F9186B9C}"/>
              </a:ext>
            </a:extLst>
          </p:cNvPr>
          <p:cNvSpPr txBox="1"/>
          <p:nvPr/>
        </p:nvSpPr>
        <p:spPr>
          <a:xfrm>
            <a:off x="494522" y="357033"/>
            <a:ext cx="11405378" cy="830997"/>
          </a:xfrm>
          <a:prstGeom prst="rect">
            <a:avLst/>
          </a:prstGeom>
          <a:noFill/>
        </p:spPr>
        <p:txBody>
          <a:bodyPr wrap="square" lIns="91440" tIns="45720" rIns="91440" bIns="45720" rtlCol="0" anchor="t">
            <a:spAutoFit/>
          </a:bodyPr>
          <a:lstStyle/>
          <a:p>
            <a:r>
              <a:rPr lang="en-GB" sz="4800" b="1" dirty="0">
                <a:solidFill>
                  <a:schemeClr val="bg1">
                    <a:lumMod val="95000"/>
                  </a:schemeClr>
                </a:solidFill>
                <a:latin typeface="Arial"/>
                <a:cs typeface="Arial"/>
              </a:rPr>
              <a:t>Energy Resilience of the New Forest</a:t>
            </a:r>
            <a:endParaRPr lang="en-GB" sz="4800" b="1" dirty="0">
              <a:solidFill>
                <a:schemeClr val="bg1">
                  <a:lumMod val="9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35C1252-27E1-4030-9593-321B1F15203A}"/>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Issues</a:t>
            </a:r>
          </a:p>
        </p:txBody>
      </p:sp>
      <p:sp>
        <p:nvSpPr>
          <p:cNvPr id="4" name="Content Placeholder 3">
            <a:extLst>
              <a:ext uri="{FF2B5EF4-FFF2-40B4-BE49-F238E27FC236}">
                <a16:creationId xmlns:a16="http://schemas.microsoft.com/office/drawing/2014/main" id="{B5199298-352E-F5BD-5D7A-8D9F6CF4B3D3}"/>
              </a:ext>
            </a:extLst>
          </p:cNvPr>
          <p:cNvSpPr txBox="1">
            <a:spLocks/>
          </p:cNvSpPr>
          <p:nvPr/>
        </p:nvSpPr>
        <p:spPr>
          <a:xfrm>
            <a:off x="839788" y="2505075"/>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Increasing energy demand</a:t>
            </a:r>
          </a:p>
          <a:p>
            <a:r>
              <a:rPr lang="en-GB" dirty="0"/>
              <a:t>Increasing population</a:t>
            </a:r>
          </a:p>
          <a:p>
            <a:r>
              <a:rPr lang="en-GB" dirty="0"/>
              <a:t>Ageing infrastructure</a:t>
            </a:r>
          </a:p>
          <a:p>
            <a:r>
              <a:rPr lang="en-GB" dirty="0"/>
              <a:t>Restricted capacity / availability</a:t>
            </a:r>
          </a:p>
          <a:p>
            <a:r>
              <a:rPr lang="en-GB" dirty="0"/>
              <a:t>DNO resource constraints</a:t>
            </a:r>
          </a:p>
          <a:p>
            <a:r>
              <a:rPr lang="en-GB" dirty="0"/>
              <a:t>National grid energy mix</a:t>
            </a:r>
          </a:p>
          <a:p>
            <a:r>
              <a:rPr lang="en-GB" dirty="0"/>
              <a:t>Price volatility</a:t>
            </a:r>
          </a:p>
          <a:p>
            <a:r>
              <a:rPr lang="en-GB" dirty="0"/>
              <a:t>Planning restrictions</a:t>
            </a:r>
          </a:p>
          <a:p>
            <a:endParaRPr lang="en-GB" dirty="0"/>
          </a:p>
        </p:txBody>
      </p:sp>
      <p:sp>
        <p:nvSpPr>
          <p:cNvPr id="7" name="Text Placeholder 4">
            <a:extLst>
              <a:ext uri="{FF2B5EF4-FFF2-40B4-BE49-F238E27FC236}">
                <a16:creationId xmlns:a16="http://schemas.microsoft.com/office/drawing/2014/main" id="{23641357-9671-E0A2-E9FB-8EEB1C880E55}"/>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t>Opportunities</a:t>
            </a:r>
          </a:p>
        </p:txBody>
      </p:sp>
      <p:sp>
        <p:nvSpPr>
          <p:cNvPr id="8" name="Content Placeholder 5">
            <a:extLst>
              <a:ext uri="{FF2B5EF4-FFF2-40B4-BE49-F238E27FC236}">
                <a16:creationId xmlns:a16="http://schemas.microsoft.com/office/drawing/2014/main" id="{9D76A3B4-319C-4911-F68B-7690E6FB4FFA}"/>
              </a:ext>
            </a:extLst>
          </p:cNvPr>
          <p:cNvSpPr txBox="1">
            <a:spLocks/>
          </p:cNvSpPr>
          <p:nvPr/>
        </p:nvSpPr>
        <p:spPr>
          <a:xfrm>
            <a:off x="6172200" y="2505075"/>
            <a:ext cx="601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Local renewables</a:t>
            </a:r>
          </a:p>
          <a:p>
            <a:r>
              <a:rPr lang="en-GB" dirty="0"/>
              <a:t>High solar potential (usable)</a:t>
            </a:r>
          </a:p>
          <a:p>
            <a:r>
              <a:rPr lang="en-GB" dirty="0"/>
              <a:t>High alternative potential (unusable)</a:t>
            </a:r>
          </a:p>
          <a:p>
            <a:r>
              <a:rPr lang="en-GB" dirty="0"/>
              <a:t>Income generation potential</a:t>
            </a:r>
          </a:p>
          <a:p>
            <a:r>
              <a:rPr lang="en-GB" dirty="0"/>
              <a:t>Increased capacity / less grid demand</a:t>
            </a:r>
          </a:p>
          <a:p>
            <a:r>
              <a:rPr lang="en-GB" dirty="0"/>
              <a:t>Community interest and capacity</a:t>
            </a:r>
          </a:p>
          <a:p>
            <a:r>
              <a:rPr lang="en-GB" dirty="0"/>
              <a:t>Community energy resilience </a:t>
            </a:r>
          </a:p>
          <a:p>
            <a:endParaRPr lang="en-GB" dirty="0"/>
          </a:p>
          <a:p>
            <a:endParaRPr lang="en-GB" dirty="0"/>
          </a:p>
        </p:txBody>
      </p:sp>
    </p:spTree>
    <p:extLst>
      <p:ext uri="{BB962C8B-B14F-4D97-AF65-F5344CB8AC3E}">
        <p14:creationId xmlns:p14="http://schemas.microsoft.com/office/powerpoint/2010/main" val="631043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6853B8E018142870F0DC40033FB0A" ma:contentTypeVersion="16" ma:contentTypeDescription="Create a new document." ma:contentTypeScope="" ma:versionID="22a136b7cd68e391fa4188ce337a6376">
  <xsd:schema xmlns:xsd="http://www.w3.org/2001/XMLSchema" xmlns:xs="http://www.w3.org/2001/XMLSchema" xmlns:p="http://schemas.microsoft.com/office/2006/metadata/properties" xmlns:ns2="cd83861c-e0dd-45c1-8cfa-bad4fe3636f1" xmlns:ns3="4683c18d-d174-4400-817d-2fa57e59a9a6" targetNamespace="http://schemas.microsoft.com/office/2006/metadata/properties" ma:root="true" ma:fieldsID="30ed11dd2fc509aac08b6dff6fba6d26" ns2:_="" ns3:_="">
    <xsd:import namespace="cd83861c-e0dd-45c1-8cfa-bad4fe3636f1"/>
    <xsd:import namespace="4683c18d-d174-4400-817d-2fa57e59a9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3861c-e0dd-45c1-8cfa-bad4fe363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0cc970-ed4c-4586-8ebe-c2db2acb23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83c18d-d174-4400-817d-2fa57e59a9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44c2a9-6966-4ffa-80f6-e68c8400cade}" ma:internalName="TaxCatchAll" ma:showField="CatchAllData" ma:web="4683c18d-d174-4400-817d-2fa57e59a9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3861c-e0dd-45c1-8cfa-bad4fe3636f1">
      <Terms xmlns="http://schemas.microsoft.com/office/infopath/2007/PartnerControls"/>
    </lcf76f155ced4ddcb4097134ff3c332f>
    <TaxCatchAll xmlns="4683c18d-d174-4400-817d-2fa57e59a9a6" xsi:nil="true"/>
  </documentManagement>
</p:properties>
</file>

<file path=customXml/itemProps1.xml><?xml version="1.0" encoding="utf-8"?>
<ds:datastoreItem xmlns:ds="http://schemas.openxmlformats.org/officeDocument/2006/customXml" ds:itemID="{06C15ED1-2A6F-4D0A-AE34-EE86E06D8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3861c-e0dd-45c1-8cfa-bad4fe3636f1"/>
    <ds:schemaRef ds:uri="4683c18d-d174-4400-817d-2fa57e59a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9FFBBE-C124-4D1B-8B89-72E55615E6A8}">
  <ds:schemaRefs>
    <ds:schemaRef ds:uri="http://schemas.microsoft.com/sharepoint/v3/contenttype/forms"/>
  </ds:schemaRefs>
</ds:datastoreItem>
</file>

<file path=customXml/itemProps3.xml><?xml version="1.0" encoding="utf-8"?>
<ds:datastoreItem xmlns:ds="http://schemas.openxmlformats.org/officeDocument/2006/customXml" ds:itemID="{E76F5F70-8ADA-4E91-8B7A-F6D604432E55}">
  <ds:schemaRefs>
    <ds:schemaRef ds:uri="http://schemas.microsoft.com/office/2006/metadata/properties"/>
    <ds:schemaRef ds:uri="http://schemas.microsoft.com/office/infopath/2007/PartnerControls"/>
    <ds:schemaRef ds:uri="cd83861c-e0dd-45c1-8cfa-bad4fe3636f1"/>
    <ds:schemaRef ds:uri="4683c18d-d174-4400-817d-2fa57e59a9a6"/>
  </ds:schemaRefs>
</ds:datastoreItem>
</file>

<file path=docProps/app.xml><?xml version="1.0" encoding="utf-8"?>
<Properties xmlns="http://schemas.openxmlformats.org/officeDocument/2006/extended-properties" xmlns:vt="http://schemas.openxmlformats.org/officeDocument/2006/docPropsVTypes">
  <TotalTime>11792</TotalTime>
  <Words>1725</Words>
  <Application>Microsoft Office PowerPoint</Application>
  <PresentationFormat>Widescreen</PresentationFormat>
  <Paragraphs>410</Paragraphs>
  <Slides>22</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Cambria</vt:lpstr>
      <vt:lpstr>Century Gothic</vt:lpstr>
      <vt:lpstr>Istok Web</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Ollie Pendered</dc:creator>
  <cp:lastModifiedBy>Laura Wilson</cp:lastModifiedBy>
  <cp:revision>49</cp:revision>
  <dcterms:created xsi:type="dcterms:W3CDTF">2022-01-31T22:44:50Z</dcterms:created>
  <dcterms:modified xsi:type="dcterms:W3CDTF">2023-07-18T11:27:28Z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0x0101004356853B8E018142870F0DC40033FB0A</vt:lpwstr>
  </property>
  <property fmtid="{D5CDD505-2E9C-101B-9397-08002B2CF9AE}" pid="3" name="MediaServiceImageTags">
    <vt:lpwstr/>
  </property>
</Properties>
</file>