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256" r:id="rId2"/>
    <p:sldId id="257" r:id="rId3"/>
    <p:sldId id="258" r:id="rId4"/>
    <p:sldId id="259" r:id="rId5"/>
    <p:sldId id="260" r:id="rId6"/>
    <p:sldId id="261" r:id="rId7"/>
    <p:sldId id="262" r:id="rId8"/>
    <p:sldId id="263" r:id="rId9"/>
    <p:sldId id="264" r:id="rId10"/>
    <p:sldId id="273" r:id="rId11"/>
    <p:sldId id="275" r:id="rId12"/>
    <p:sldId id="267" r:id="rId13"/>
    <p:sldId id="265" r:id="rId14"/>
    <p:sldId id="266" r:id="rId15"/>
    <p:sldId id="272" r:id="rId16"/>
    <p:sldId id="268" r:id="rId17"/>
    <p:sldId id="270" r:id="rId18"/>
    <p:sldId id="271" r:id="rId19"/>
  </p:sldIdLst>
  <p:sldSz cx="12192000" cy="6858000"/>
  <p:notesSz cx="6888163"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ewart Edge" initials="SE" lastIdx="5" clrIdx="0">
    <p:extLst>
      <p:ext uri="{19B8F6BF-5375-455C-9EA6-DF929625EA0E}">
        <p15:presenceInfo xmlns:p15="http://schemas.microsoft.com/office/powerpoint/2012/main" userId="38f43e5e91bfd0b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434" autoAdjust="0"/>
  </p:normalViewPr>
  <p:slideViewPr>
    <p:cSldViewPr snapToGrid="0">
      <p:cViewPr>
        <p:scale>
          <a:sx n="75" d="100"/>
          <a:sy n="75" d="100"/>
        </p:scale>
        <p:origin x="492" y="54"/>
      </p:cViewPr>
      <p:guideLst/>
    </p:cSldViewPr>
  </p:slideViewPr>
  <p:notesTextViewPr>
    <p:cViewPr>
      <p:scale>
        <a:sx n="1" d="1"/>
        <a:sy n="1" d="1"/>
      </p:scale>
      <p:origin x="0" y="0"/>
    </p:cViewPr>
  </p:notesTextViewPr>
  <p:notesViewPr>
    <p:cSldViewPr snapToGrid="0">
      <p:cViewPr>
        <p:scale>
          <a:sx n="66" d="100"/>
          <a:sy n="66" d="100"/>
        </p:scale>
        <p:origin x="2622" y="-3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835"/>
          </a:xfrm>
          <a:prstGeom prst="rect">
            <a:avLst/>
          </a:prstGeom>
        </p:spPr>
        <p:txBody>
          <a:bodyPr vert="horz" lIns="96625" tIns="48312" rIns="96625" bIns="48312" rtlCol="0"/>
          <a:lstStyle>
            <a:lvl1pPr algn="l">
              <a:defRPr sz="1300"/>
            </a:lvl1pPr>
          </a:lstStyle>
          <a:p>
            <a:endParaRPr lang="en-GB"/>
          </a:p>
        </p:txBody>
      </p:sp>
      <p:sp>
        <p:nvSpPr>
          <p:cNvPr id="3" name="Date Placeholder 2"/>
          <p:cNvSpPr>
            <a:spLocks noGrp="1"/>
          </p:cNvSpPr>
          <p:nvPr>
            <p:ph type="dt" sz="quarter" idx="1"/>
          </p:nvPr>
        </p:nvSpPr>
        <p:spPr>
          <a:xfrm>
            <a:off x="3901698" y="0"/>
            <a:ext cx="2984871" cy="502835"/>
          </a:xfrm>
          <a:prstGeom prst="rect">
            <a:avLst/>
          </a:prstGeom>
        </p:spPr>
        <p:txBody>
          <a:bodyPr vert="horz" lIns="96625" tIns="48312" rIns="96625" bIns="48312" rtlCol="0"/>
          <a:lstStyle>
            <a:lvl1pPr algn="r">
              <a:defRPr sz="1300"/>
            </a:lvl1pPr>
          </a:lstStyle>
          <a:p>
            <a:fld id="{1D934C7A-579C-45C8-A43A-3EA6F9E35D75}" type="datetimeFigureOut">
              <a:rPr lang="en-GB" smtClean="0"/>
              <a:t>04/11/2016</a:t>
            </a:fld>
            <a:endParaRPr lang="en-GB"/>
          </a:p>
        </p:txBody>
      </p:sp>
      <p:sp>
        <p:nvSpPr>
          <p:cNvPr id="4" name="Footer Placeholder 3"/>
          <p:cNvSpPr>
            <a:spLocks noGrp="1"/>
          </p:cNvSpPr>
          <p:nvPr>
            <p:ph type="ftr" sz="quarter" idx="2"/>
          </p:nvPr>
        </p:nvSpPr>
        <p:spPr>
          <a:xfrm>
            <a:off x="0" y="9519055"/>
            <a:ext cx="2984871" cy="502834"/>
          </a:xfrm>
          <a:prstGeom prst="rect">
            <a:avLst/>
          </a:prstGeom>
        </p:spPr>
        <p:txBody>
          <a:bodyPr vert="horz" lIns="96625" tIns="48312" rIns="96625" bIns="48312" rtlCol="0" anchor="b"/>
          <a:lstStyle>
            <a:lvl1pPr algn="l">
              <a:defRPr sz="1300"/>
            </a:lvl1pPr>
          </a:lstStyle>
          <a:p>
            <a:endParaRPr lang="en-GB"/>
          </a:p>
        </p:txBody>
      </p:sp>
      <p:sp>
        <p:nvSpPr>
          <p:cNvPr id="5" name="Slide Number Placeholder 4"/>
          <p:cNvSpPr>
            <a:spLocks noGrp="1"/>
          </p:cNvSpPr>
          <p:nvPr>
            <p:ph type="sldNum" sz="quarter" idx="3"/>
          </p:nvPr>
        </p:nvSpPr>
        <p:spPr>
          <a:xfrm>
            <a:off x="3901698" y="9519055"/>
            <a:ext cx="2984871" cy="502834"/>
          </a:xfrm>
          <a:prstGeom prst="rect">
            <a:avLst/>
          </a:prstGeom>
        </p:spPr>
        <p:txBody>
          <a:bodyPr vert="horz" lIns="96625" tIns="48312" rIns="96625" bIns="48312" rtlCol="0" anchor="b"/>
          <a:lstStyle>
            <a:lvl1pPr algn="r">
              <a:defRPr sz="1300"/>
            </a:lvl1pPr>
          </a:lstStyle>
          <a:p>
            <a:fld id="{5B37D066-C9B4-4E3C-B39F-53AFD09EDB9A}" type="slidenum">
              <a:rPr lang="en-GB" smtClean="0"/>
              <a:t>‹#›</a:t>
            </a:fld>
            <a:endParaRPr lang="en-GB"/>
          </a:p>
        </p:txBody>
      </p:sp>
    </p:spTree>
    <p:extLst>
      <p:ext uri="{BB962C8B-B14F-4D97-AF65-F5344CB8AC3E}">
        <p14:creationId xmlns:p14="http://schemas.microsoft.com/office/powerpoint/2010/main" val="1767692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835"/>
          </a:xfrm>
          <a:prstGeom prst="rect">
            <a:avLst/>
          </a:prstGeom>
        </p:spPr>
        <p:txBody>
          <a:bodyPr vert="horz" lIns="96625" tIns="48312" rIns="96625" bIns="48312" rtlCol="0"/>
          <a:lstStyle>
            <a:lvl1pPr algn="l">
              <a:defRPr sz="1300"/>
            </a:lvl1pPr>
          </a:lstStyle>
          <a:p>
            <a:endParaRPr lang="en-GB"/>
          </a:p>
        </p:txBody>
      </p:sp>
      <p:sp>
        <p:nvSpPr>
          <p:cNvPr id="3" name="Date Placeholder 2"/>
          <p:cNvSpPr>
            <a:spLocks noGrp="1"/>
          </p:cNvSpPr>
          <p:nvPr>
            <p:ph type="dt" idx="1"/>
          </p:nvPr>
        </p:nvSpPr>
        <p:spPr>
          <a:xfrm>
            <a:off x="3901698" y="0"/>
            <a:ext cx="2984871" cy="502835"/>
          </a:xfrm>
          <a:prstGeom prst="rect">
            <a:avLst/>
          </a:prstGeom>
        </p:spPr>
        <p:txBody>
          <a:bodyPr vert="horz" lIns="96625" tIns="48312" rIns="96625" bIns="48312" rtlCol="0"/>
          <a:lstStyle>
            <a:lvl1pPr algn="r">
              <a:defRPr sz="1300"/>
            </a:lvl1pPr>
          </a:lstStyle>
          <a:p>
            <a:fld id="{EDA3F49E-6261-4C51-984B-0A76E7AC0473}" type="datetimeFigureOut">
              <a:rPr lang="en-GB" smtClean="0"/>
              <a:t>04/11/2016</a:t>
            </a:fld>
            <a:endParaRPr lang="en-GB"/>
          </a:p>
        </p:txBody>
      </p:sp>
      <p:sp>
        <p:nvSpPr>
          <p:cNvPr id="4" name="Slide Image Placeholder 3"/>
          <p:cNvSpPr>
            <a:spLocks noGrp="1" noRot="1" noChangeAspect="1"/>
          </p:cNvSpPr>
          <p:nvPr>
            <p:ph type="sldImg" idx="2"/>
          </p:nvPr>
        </p:nvSpPr>
        <p:spPr>
          <a:xfrm>
            <a:off x="438150" y="1252538"/>
            <a:ext cx="6011863" cy="3382962"/>
          </a:xfrm>
          <a:prstGeom prst="rect">
            <a:avLst/>
          </a:prstGeom>
          <a:noFill/>
          <a:ln w="12700">
            <a:solidFill>
              <a:prstClr val="black"/>
            </a:solidFill>
          </a:ln>
        </p:spPr>
        <p:txBody>
          <a:bodyPr vert="horz" lIns="96625" tIns="48312" rIns="96625" bIns="48312" rtlCol="0" anchor="ctr"/>
          <a:lstStyle/>
          <a:p>
            <a:endParaRPr lang="en-GB"/>
          </a:p>
        </p:txBody>
      </p:sp>
      <p:sp>
        <p:nvSpPr>
          <p:cNvPr id="5" name="Notes Placeholder 4"/>
          <p:cNvSpPr>
            <a:spLocks noGrp="1"/>
          </p:cNvSpPr>
          <p:nvPr>
            <p:ph type="body" sz="quarter" idx="3"/>
          </p:nvPr>
        </p:nvSpPr>
        <p:spPr>
          <a:xfrm>
            <a:off x="688817" y="4823034"/>
            <a:ext cx="5510530" cy="3946118"/>
          </a:xfrm>
          <a:prstGeom prst="rect">
            <a:avLst/>
          </a:prstGeom>
        </p:spPr>
        <p:txBody>
          <a:bodyPr vert="horz" lIns="96625" tIns="48312" rIns="96625" bIns="4831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519055"/>
            <a:ext cx="2984871" cy="502834"/>
          </a:xfrm>
          <a:prstGeom prst="rect">
            <a:avLst/>
          </a:prstGeom>
        </p:spPr>
        <p:txBody>
          <a:bodyPr vert="horz" lIns="96625" tIns="48312" rIns="96625" bIns="48312" rtlCol="0" anchor="b"/>
          <a:lstStyle>
            <a:lvl1pPr algn="l">
              <a:defRPr sz="1300"/>
            </a:lvl1pPr>
          </a:lstStyle>
          <a:p>
            <a:endParaRPr lang="en-GB"/>
          </a:p>
        </p:txBody>
      </p:sp>
      <p:sp>
        <p:nvSpPr>
          <p:cNvPr id="7" name="Slide Number Placeholder 6"/>
          <p:cNvSpPr>
            <a:spLocks noGrp="1"/>
          </p:cNvSpPr>
          <p:nvPr>
            <p:ph type="sldNum" sz="quarter" idx="5"/>
          </p:nvPr>
        </p:nvSpPr>
        <p:spPr>
          <a:xfrm>
            <a:off x="3901698" y="9519055"/>
            <a:ext cx="2984871" cy="502834"/>
          </a:xfrm>
          <a:prstGeom prst="rect">
            <a:avLst/>
          </a:prstGeom>
        </p:spPr>
        <p:txBody>
          <a:bodyPr vert="horz" lIns="96625" tIns="48312" rIns="96625" bIns="48312" rtlCol="0" anchor="b"/>
          <a:lstStyle>
            <a:lvl1pPr algn="r">
              <a:defRPr sz="1300"/>
            </a:lvl1pPr>
          </a:lstStyle>
          <a:p>
            <a:fld id="{F8D49F93-0FBC-44FF-ACD8-9B35D1737060}" type="slidenum">
              <a:rPr lang="en-GB" smtClean="0"/>
              <a:t>‹#›</a:t>
            </a:fld>
            <a:endParaRPr lang="en-GB"/>
          </a:p>
        </p:txBody>
      </p:sp>
    </p:spTree>
    <p:extLst>
      <p:ext uri="{BB962C8B-B14F-4D97-AF65-F5344CB8AC3E}">
        <p14:creationId xmlns:p14="http://schemas.microsoft.com/office/powerpoint/2010/main" val="19431360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1</a:t>
            </a:fld>
            <a:endParaRPr lang="en-GB"/>
          </a:p>
        </p:txBody>
      </p:sp>
    </p:spTree>
    <p:extLst>
      <p:ext uri="{BB962C8B-B14F-4D97-AF65-F5344CB8AC3E}">
        <p14:creationId xmlns:p14="http://schemas.microsoft.com/office/powerpoint/2010/main" val="27272652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2</a:t>
            </a:fld>
            <a:endParaRPr lang="en-GB"/>
          </a:p>
        </p:txBody>
      </p:sp>
    </p:spTree>
    <p:extLst>
      <p:ext uri="{BB962C8B-B14F-4D97-AF65-F5344CB8AC3E}">
        <p14:creationId xmlns:p14="http://schemas.microsoft.com/office/powerpoint/2010/main" val="38857065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3</a:t>
            </a:fld>
            <a:endParaRPr lang="en-GB"/>
          </a:p>
        </p:txBody>
      </p:sp>
    </p:spTree>
    <p:extLst>
      <p:ext uri="{BB962C8B-B14F-4D97-AF65-F5344CB8AC3E}">
        <p14:creationId xmlns:p14="http://schemas.microsoft.com/office/powerpoint/2010/main" val="3633497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4</a:t>
            </a:fld>
            <a:endParaRPr lang="en-GB"/>
          </a:p>
        </p:txBody>
      </p:sp>
    </p:spTree>
    <p:extLst>
      <p:ext uri="{BB962C8B-B14F-4D97-AF65-F5344CB8AC3E}">
        <p14:creationId xmlns:p14="http://schemas.microsoft.com/office/powerpoint/2010/main" val="729314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5</a:t>
            </a:fld>
            <a:endParaRPr lang="en-GB"/>
          </a:p>
        </p:txBody>
      </p:sp>
    </p:spTree>
    <p:extLst>
      <p:ext uri="{BB962C8B-B14F-4D97-AF65-F5344CB8AC3E}">
        <p14:creationId xmlns:p14="http://schemas.microsoft.com/office/powerpoint/2010/main" val="40258137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6</a:t>
            </a:fld>
            <a:endParaRPr lang="en-GB"/>
          </a:p>
        </p:txBody>
      </p:sp>
    </p:spTree>
    <p:extLst>
      <p:ext uri="{BB962C8B-B14F-4D97-AF65-F5344CB8AC3E}">
        <p14:creationId xmlns:p14="http://schemas.microsoft.com/office/powerpoint/2010/main" val="41267194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7</a:t>
            </a:fld>
            <a:endParaRPr lang="en-GB"/>
          </a:p>
        </p:txBody>
      </p:sp>
    </p:spTree>
    <p:extLst>
      <p:ext uri="{BB962C8B-B14F-4D97-AF65-F5344CB8AC3E}">
        <p14:creationId xmlns:p14="http://schemas.microsoft.com/office/powerpoint/2010/main" val="22345783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8</a:t>
            </a:fld>
            <a:endParaRPr lang="en-GB"/>
          </a:p>
        </p:txBody>
      </p:sp>
    </p:spTree>
    <p:extLst>
      <p:ext uri="{BB962C8B-B14F-4D97-AF65-F5344CB8AC3E}">
        <p14:creationId xmlns:p14="http://schemas.microsoft.com/office/powerpoint/2010/main" val="1402326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9</a:t>
            </a:fld>
            <a:endParaRPr lang="en-GB"/>
          </a:p>
        </p:txBody>
      </p:sp>
    </p:spTree>
    <p:extLst>
      <p:ext uri="{BB962C8B-B14F-4D97-AF65-F5344CB8AC3E}">
        <p14:creationId xmlns:p14="http://schemas.microsoft.com/office/powerpoint/2010/main" val="17538528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10</a:t>
            </a:fld>
            <a:endParaRPr lang="en-GB"/>
          </a:p>
        </p:txBody>
      </p:sp>
    </p:spTree>
    <p:extLst>
      <p:ext uri="{BB962C8B-B14F-4D97-AF65-F5344CB8AC3E}">
        <p14:creationId xmlns:p14="http://schemas.microsoft.com/office/powerpoint/2010/main" val="15112186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11</a:t>
            </a:fld>
            <a:endParaRPr lang="en-GB"/>
          </a:p>
        </p:txBody>
      </p:sp>
    </p:spTree>
    <p:extLst>
      <p:ext uri="{BB962C8B-B14F-4D97-AF65-F5344CB8AC3E}">
        <p14:creationId xmlns:p14="http://schemas.microsoft.com/office/powerpoint/2010/main" val="18515877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12</a:t>
            </a:fld>
            <a:endParaRPr lang="en-GB"/>
          </a:p>
        </p:txBody>
      </p:sp>
    </p:spTree>
    <p:extLst>
      <p:ext uri="{BB962C8B-B14F-4D97-AF65-F5344CB8AC3E}">
        <p14:creationId xmlns:p14="http://schemas.microsoft.com/office/powerpoint/2010/main" val="26857233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13</a:t>
            </a:fld>
            <a:endParaRPr lang="en-GB"/>
          </a:p>
        </p:txBody>
      </p:sp>
    </p:spTree>
    <p:extLst>
      <p:ext uri="{BB962C8B-B14F-4D97-AF65-F5344CB8AC3E}">
        <p14:creationId xmlns:p14="http://schemas.microsoft.com/office/powerpoint/2010/main" val="1573050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14</a:t>
            </a:fld>
            <a:endParaRPr lang="en-GB"/>
          </a:p>
        </p:txBody>
      </p:sp>
    </p:spTree>
    <p:extLst>
      <p:ext uri="{BB962C8B-B14F-4D97-AF65-F5344CB8AC3E}">
        <p14:creationId xmlns:p14="http://schemas.microsoft.com/office/powerpoint/2010/main" val="3326787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15</a:t>
            </a:fld>
            <a:endParaRPr lang="en-GB"/>
          </a:p>
        </p:txBody>
      </p:sp>
    </p:spTree>
    <p:extLst>
      <p:ext uri="{BB962C8B-B14F-4D97-AF65-F5344CB8AC3E}">
        <p14:creationId xmlns:p14="http://schemas.microsoft.com/office/powerpoint/2010/main" val="12193570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16</a:t>
            </a:fld>
            <a:endParaRPr lang="en-GB"/>
          </a:p>
        </p:txBody>
      </p:sp>
    </p:spTree>
    <p:extLst>
      <p:ext uri="{BB962C8B-B14F-4D97-AF65-F5344CB8AC3E}">
        <p14:creationId xmlns:p14="http://schemas.microsoft.com/office/powerpoint/2010/main" val="37218628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17</a:t>
            </a:fld>
            <a:endParaRPr lang="en-GB"/>
          </a:p>
        </p:txBody>
      </p:sp>
    </p:spTree>
    <p:extLst>
      <p:ext uri="{BB962C8B-B14F-4D97-AF65-F5344CB8AC3E}">
        <p14:creationId xmlns:p14="http://schemas.microsoft.com/office/powerpoint/2010/main" val="10184209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8D49F93-0FBC-44FF-ACD8-9B35D1737060}" type="slidenum">
              <a:rPr lang="en-GB" smtClean="0"/>
              <a:t>18</a:t>
            </a:fld>
            <a:endParaRPr lang="en-GB"/>
          </a:p>
        </p:txBody>
      </p:sp>
    </p:spTree>
    <p:extLst>
      <p:ext uri="{BB962C8B-B14F-4D97-AF65-F5344CB8AC3E}">
        <p14:creationId xmlns:p14="http://schemas.microsoft.com/office/powerpoint/2010/main" val="4030082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C6944E0-E16F-4DB5-AE4B-1EE6A453B082}" type="datetime1">
              <a:rPr lang="en-GB" smtClean="0"/>
              <a:t>04/11/2016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7BB02A-931F-4681-802F-17E5AB87924C}" type="slidenum">
              <a:rPr lang="en-GB" smtClean="0"/>
              <a:t>‹#›</a:t>
            </a:fld>
            <a:endParaRPr lang="en-GB"/>
          </a:p>
        </p:txBody>
      </p:sp>
    </p:spTree>
    <p:extLst>
      <p:ext uri="{BB962C8B-B14F-4D97-AF65-F5344CB8AC3E}">
        <p14:creationId xmlns:p14="http://schemas.microsoft.com/office/powerpoint/2010/main" val="1503895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0DAAD91-6BFA-4DF0-8FB1-60B67F03883C}" type="datetime1">
              <a:rPr lang="en-GB" smtClean="0"/>
              <a:t>04/11/2016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7BB02A-931F-4681-802F-17E5AB87924C}" type="slidenum">
              <a:rPr lang="en-GB" smtClean="0"/>
              <a:t>‹#›</a:t>
            </a:fld>
            <a:endParaRPr lang="en-GB"/>
          </a:p>
        </p:txBody>
      </p:sp>
    </p:spTree>
    <p:extLst>
      <p:ext uri="{BB962C8B-B14F-4D97-AF65-F5344CB8AC3E}">
        <p14:creationId xmlns:p14="http://schemas.microsoft.com/office/powerpoint/2010/main" val="3367768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739BAF7-40AB-4963-AB9C-3733B51178C7}" type="datetime1">
              <a:rPr lang="en-GB" smtClean="0"/>
              <a:t>04/11/2016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7BB02A-931F-4681-802F-17E5AB87924C}" type="slidenum">
              <a:rPr lang="en-GB" smtClean="0"/>
              <a:t>‹#›</a:t>
            </a:fld>
            <a:endParaRPr lang="en-GB"/>
          </a:p>
        </p:txBody>
      </p:sp>
    </p:spTree>
    <p:extLst>
      <p:ext uri="{BB962C8B-B14F-4D97-AF65-F5344CB8AC3E}">
        <p14:creationId xmlns:p14="http://schemas.microsoft.com/office/powerpoint/2010/main" val="22292591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2E5AAA4-D3D5-49A4-9B79-EC7073EA7495}" type="datetime1">
              <a:rPr lang="en-GB" smtClean="0"/>
              <a:t>04/11/2016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7BB02A-931F-4681-802F-17E5AB87924C}" type="slidenum">
              <a:rPr lang="en-GB" smtClean="0"/>
              <a:t>‹#›</a:t>
            </a:fld>
            <a:endParaRPr lang="en-GB"/>
          </a:p>
        </p:txBody>
      </p:sp>
    </p:spTree>
    <p:extLst>
      <p:ext uri="{BB962C8B-B14F-4D97-AF65-F5344CB8AC3E}">
        <p14:creationId xmlns:p14="http://schemas.microsoft.com/office/powerpoint/2010/main" val="799555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D4ECA35-AA6B-46DE-B05C-993C2A52F888}" type="datetime1">
              <a:rPr lang="en-GB" smtClean="0"/>
              <a:t>04/11/2016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57BB02A-931F-4681-802F-17E5AB87924C}" type="slidenum">
              <a:rPr lang="en-GB" smtClean="0"/>
              <a:t>‹#›</a:t>
            </a:fld>
            <a:endParaRPr lang="en-GB"/>
          </a:p>
        </p:txBody>
      </p:sp>
    </p:spTree>
    <p:extLst>
      <p:ext uri="{BB962C8B-B14F-4D97-AF65-F5344CB8AC3E}">
        <p14:creationId xmlns:p14="http://schemas.microsoft.com/office/powerpoint/2010/main" val="42578926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6D64D1F-B138-4754-8E00-82EB6A3895AE}" type="datetime1">
              <a:rPr lang="en-GB" smtClean="0"/>
              <a:t>04/11/2016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57BB02A-931F-4681-802F-17E5AB87924C}" type="slidenum">
              <a:rPr lang="en-GB" smtClean="0"/>
              <a:t>‹#›</a:t>
            </a:fld>
            <a:endParaRPr lang="en-GB"/>
          </a:p>
        </p:txBody>
      </p:sp>
    </p:spTree>
    <p:extLst>
      <p:ext uri="{BB962C8B-B14F-4D97-AF65-F5344CB8AC3E}">
        <p14:creationId xmlns:p14="http://schemas.microsoft.com/office/powerpoint/2010/main" val="32479046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12F705-480E-4276-B108-5536709830D4}" type="datetime1">
              <a:rPr lang="en-GB" smtClean="0"/>
              <a:t>04/11/2016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57BB02A-931F-4681-802F-17E5AB87924C}" type="slidenum">
              <a:rPr lang="en-GB" smtClean="0"/>
              <a:t>‹#›</a:t>
            </a:fld>
            <a:endParaRPr lang="en-GB"/>
          </a:p>
        </p:txBody>
      </p:sp>
    </p:spTree>
    <p:extLst>
      <p:ext uri="{BB962C8B-B14F-4D97-AF65-F5344CB8AC3E}">
        <p14:creationId xmlns:p14="http://schemas.microsoft.com/office/powerpoint/2010/main" val="733466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71A0F4-646F-420D-8803-1CA3A304BABE}" type="datetime1">
              <a:rPr lang="en-GB" smtClean="0"/>
              <a:t>04/11/2016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7BB02A-931F-4681-802F-17E5AB87924C}" type="slidenum">
              <a:rPr lang="en-GB" smtClean="0"/>
              <a:t>‹#›</a:t>
            </a:fld>
            <a:endParaRPr lang="en-GB"/>
          </a:p>
        </p:txBody>
      </p:sp>
    </p:spTree>
    <p:extLst>
      <p:ext uri="{BB962C8B-B14F-4D97-AF65-F5344CB8AC3E}">
        <p14:creationId xmlns:p14="http://schemas.microsoft.com/office/powerpoint/2010/main" val="141926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078A5D-1002-4CF2-B053-4DEC001C5D5F}" type="datetime1">
              <a:rPr lang="en-GB" smtClean="0"/>
              <a:t>04/11/2016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7BB02A-931F-4681-802F-17E5AB87924C}" type="slidenum">
              <a:rPr lang="en-GB" smtClean="0"/>
              <a:t>‹#›</a:t>
            </a:fld>
            <a:endParaRPr lang="en-GB"/>
          </a:p>
        </p:txBody>
      </p:sp>
    </p:spTree>
    <p:extLst>
      <p:ext uri="{BB962C8B-B14F-4D97-AF65-F5344CB8AC3E}">
        <p14:creationId xmlns:p14="http://schemas.microsoft.com/office/powerpoint/2010/main" val="2392356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9245EED-84A1-42CF-87EE-DC6CC806C845}" type="datetime1">
              <a:rPr lang="en-GB" smtClean="0"/>
              <a:t>04/11/2016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7BB02A-931F-4681-802F-17E5AB87924C}" type="slidenum">
              <a:rPr lang="en-GB" smtClean="0"/>
              <a:t>‹#›</a:t>
            </a:fld>
            <a:endParaRPr lang="en-GB"/>
          </a:p>
        </p:txBody>
      </p:sp>
    </p:spTree>
    <p:extLst>
      <p:ext uri="{BB962C8B-B14F-4D97-AF65-F5344CB8AC3E}">
        <p14:creationId xmlns:p14="http://schemas.microsoft.com/office/powerpoint/2010/main" val="2722022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4B9D7D1-8FBA-444C-A40D-5AFAF829378C}" type="datetime1">
              <a:rPr lang="en-GB" smtClean="0"/>
              <a:t>04/11/2016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7BB02A-931F-4681-802F-17E5AB87924C}" type="slidenum">
              <a:rPr lang="en-GB" smtClean="0"/>
              <a:t>‹#›</a:t>
            </a:fld>
            <a:endParaRPr lang="en-GB"/>
          </a:p>
        </p:txBody>
      </p:sp>
    </p:spTree>
    <p:extLst>
      <p:ext uri="{BB962C8B-B14F-4D97-AF65-F5344CB8AC3E}">
        <p14:creationId xmlns:p14="http://schemas.microsoft.com/office/powerpoint/2010/main" val="24326615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49D71-2AD2-4B36-9362-46E1CEDC66F0}" type="datetime1">
              <a:rPr lang="en-GB" smtClean="0"/>
              <a:t>04/11/2016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7BB02A-931F-4681-802F-17E5AB87924C}" type="slidenum">
              <a:rPr lang="en-GB" smtClean="0"/>
              <a:t>‹#›</a:t>
            </a:fld>
            <a:endParaRPr lang="en-GB"/>
          </a:p>
        </p:txBody>
      </p:sp>
    </p:spTree>
    <p:extLst>
      <p:ext uri="{BB962C8B-B14F-4D97-AF65-F5344CB8AC3E}">
        <p14:creationId xmlns:p14="http://schemas.microsoft.com/office/powerpoint/2010/main" val="7217564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722437"/>
          </a:xfrm>
        </p:spPr>
        <p:txBody>
          <a:bodyPr/>
          <a:lstStyle/>
          <a:p>
            <a:r>
              <a:rPr lang="en-GB" dirty="0" smtClean="0"/>
              <a:t>HOUSING</a:t>
            </a:r>
            <a:endParaRPr lang="en-GB" dirty="0"/>
          </a:p>
        </p:txBody>
      </p:sp>
      <p:sp>
        <p:nvSpPr>
          <p:cNvPr id="3" name="Subtitle 2"/>
          <p:cNvSpPr>
            <a:spLocks noGrp="1"/>
          </p:cNvSpPr>
          <p:nvPr>
            <p:ph type="subTitle" idx="1"/>
          </p:nvPr>
        </p:nvSpPr>
        <p:spPr>
          <a:xfrm>
            <a:off x="1524000" y="3048000"/>
            <a:ext cx="9144000" cy="3308350"/>
          </a:xfrm>
        </p:spPr>
        <p:txBody>
          <a:bodyPr>
            <a:normAutofit/>
          </a:bodyPr>
          <a:lstStyle/>
          <a:p>
            <a:r>
              <a:rPr lang="en-GB" b="1" dirty="0" smtClean="0"/>
              <a:t>South </a:t>
            </a:r>
            <a:r>
              <a:rPr lang="en-GB" b="1" dirty="0" smtClean="0"/>
              <a:t>West </a:t>
            </a:r>
            <a:r>
              <a:rPr lang="en-GB" b="1" dirty="0" smtClean="0"/>
              <a:t>Surrey </a:t>
            </a:r>
            <a:r>
              <a:rPr lang="en-GB" b="1" dirty="0" smtClean="0"/>
              <a:t>COMPASS </a:t>
            </a:r>
          </a:p>
          <a:p>
            <a:r>
              <a:rPr lang="en-GB" b="1" dirty="0" smtClean="0"/>
              <a:t>Housing Policy and Action Sub </a:t>
            </a:r>
            <a:r>
              <a:rPr lang="en-GB" b="1" dirty="0" smtClean="0"/>
              <a:t>Group</a:t>
            </a:r>
          </a:p>
          <a:p>
            <a:r>
              <a:rPr lang="en-GB" b="1" dirty="0" smtClean="0"/>
              <a:t>Policy Proposals Nov 6</a:t>
            </a:r>
            <a:r>
              <a:rPr lang="en-GB" b="1" baseline="30000" dirty="0" smtClean="0"/>
              <a:t>th</a:t>
            </a:r>
            <a:r>
              <a:rPr lang="en-GB" b="1" dirty="0" smtClean="0"/>
              <a:t> 2016</a:t>
            </a:r>
          </a:p>
          <a:p>
            <a:pPr algn="r"/>
            <a:r>
              <a:rPr lang="en-GB" sz="1300" b="1" dirty="0" smtClean="0"/>
              <a:t>Housing Sub-Group Members</a:t>
            </a:r>
          </a:p>
          <a:p>
            <a:pPr algn="r"/>
            <a:r>
              <a:rPr lang="en-GB" sz="1300" b="1" dirty="0" smtClean="0"/>
              <a:t>Stewart Edge (</a:t>
            </a:r>
            <a:r>
              <a:rPr lang="en-GB" sz="1300" b="1" dirty="0" err="1" smtClean="0"/>
              <a:t>LibDem</a:t>
            </a:r>
            <a:r>
              <a:rPr lang="en-GB" sz="1300" b="1" dirty="0" smtClean="0"/>
              <a:t>) – convenor</a:t>
            </a:r>
          </a:p>
          <a:p>
            <a:pPr algn="r"/>
            <a:r>
              <a:rPr lang="en-GB" sz="1300" b="1" dirty="0" smtClean="0"/>
              <a:t>Andy MacLeod (Independent)   x`       </a:t>
            </a:r>
            <a:endParaRPr lang="en-GB" sz="1300" b="1" dirty="0" smtClean="0"/>
          </a:p>
          <a:p>
            <a:pPr algn="r"/>
            <a:r>
              <a:rPr lang="en-GB" sz="1300" b="1" dirty="0" smtClean="0"/>
              <a:t>Robert Park (Labour)</a:t>
            </a:r>
            <a:endParaRPr lang="en-GB" sz="1300" b="1" dirty="0" smtClean="0"/>
          </a:p>
          <a:p>
            <a:pPr algn="r"/>
            <a:r>
              <a:rPr lang="en-GB" sz="1300" b="1" dirty="0" smtClean="0"/>
              <a:t>Celia </a:t>
            </a:r>
            <a:r>
              <a:rPr lang="en-GB" sz="1300" b="1" dirty="0" err="1" smtClean="0"/>
              <a:t>Sandars</a:t>
            </a:r>
            <a:r>
              <a:rPr lang="en-GB" sz="1300" b="1" dirty="0" smtClean="0"/>
              <a:t> (Labour)</a:t>
            </a:r>
            <a:endParaRPr lang="en-GB" sz="1300" b="1" dirty="0"/>
          </a:p>
        </p:txBody>
      </p:sp>
      <p:sp>
        <p:nvSpPr>
          <p:cNvPr id="4" name="Slide Number Placeholder 3"/>
          <p:cNvSpPr>
            <a:spLocks noGrp="1"/>
          </p:cNvSpPr>
          <p:nvPr>
            <p:ph type="sldNum" sz="quarter" idx="12"/>
          </p:nvPr>
        </p:nvSpPr>
        <p:spPr/>
        <p:txBody>
          <a:bodyPr/>
          <a:lstStyle/>
          <a:p>
            <a:fld id="{B57BB02A-931F-4681-802F-17E5AB87924C}" type="slidenum">
              <a:rPr lang="en-GB" smtClean="0"/>
              <a:t>1</a:t>
            </a:fld>
            <a:endParaRPr lang="en-GB"/>
          </a:p>
        </p:txBody>
      </p:sp>
    </p:spTree>
    <p:extLst>
      <p:ext uri="{BB962C8B-B14F-4D97-AF65-F5344CB8AC3E}">
        <p14:creationId xmlns:p14="http://schemas.microsoft.com/office/powerpoint/2010/main" val="513554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OBJECTIVES</a:t>
            </a:r>
            <a:endParaRPr lang="en-GB" dirty="0"/>
          </a:p>
        </p:txBody>
      </p:sp>
      <p:sp>
        <p:nvSpPr>
          <p:cNvPr id="3" name="Content Placeholder 2"/>
          <p:cNvSpPr>
            <a:spLocks noGrp="1"/>
          </p:cNvSpPr>
          <p:nvPr>
            <p:ph idx="1"/>
          </p:nvPr>
        </p:nvSpPr>
        <p:spPr/>
        <p:txBody>
          <a:bodyPr>
            <a:normAutofit/>
          </a:bodyPr>
          <a:lstStyle/>
          <a:p>
            <a:r>
              <a:rPr lang="en-GB" dirty="0"/>
              <a:t>To get an agreement (Green, Labour, </a:t>
            </a:r>
            <a:r>
              <a:rPr lang="en-GB" dirty="0" err="1"/>
              <a:t>LibDem</a:t>
            </a:r>
            <a:r>
              <a:rPr lang="en-GB" dirty="0"/>
              <a:t>, COMPASS independent) on housing policy proposals – national and local</a:t>
            </a:r>
            <a:r>
              <a:rPr lang="en-GB" dirty="0" smtClean="0"/>
              <a:t>.</a:t>
            </a:r>
          </a:p>
          <a:p>
            <a:pPr lvl="1"/>
            <a:r>
              <a:rPr lang="en-GB" dirty="0" smtClean="0"/>
              <a:t>Stress finding area where there is agreement</a:t>
            </a:r>
            <a:endParaRPr lang="en-GB" dirty="0"/>
          </a:p>
          <a:p>
            <a:pPr lvl="1"/>
            <a:r>
              <a:rPr lang="en-GB" dirty="0" smtClean="0"/>
              <a:t>Where no agreement is clear,</a:t>
            </a:r>
            <a:r>
              <a:rPr lang="en-GB" dirty="0" smtClean="0"/>
              <a:t> </a:t>
            </a:r>
            <a:r>
              <a:rPr lang="en-GB" dirty="0"/>
              <a:t>identifying areas </a:t>
            </a:r>
            <a:r>
              <a:rPr lang="en-GB" dirty="0" smtClean="0"/>
              <a:t>for </a:t>
            </a:r>
            <a:r>
              <a:rPr lang="en-GB" dirty="0"/>
              <a:t>future work</a:t>
            </a:r>
            <a:r>
              <a:rPr lang="en-GB" dirty="0" smtClean="0"/>
              <a:t>.</a:t>
            </a:r>
          </a:p>
          <a:p>
            <a:pPr lvl="1"/>
            <a:r>
              <a:rPr lang="en-GB" dirty="0" smtClean="0"/>
              <a:t>Initially restrict focus to manageable areas, as doing all that affects Housing is too much</a:t>
            </a:r>
          </a:p>
          <a:p>
            <a:r>
              <a:rPr lang="en-GB" dirty="0" smtClean="0"/>
              <a:t>Locally</a:t>
            </a:r>
            <a:r>
              <a:rPr lang="en-GB" dirty="0"/>
              <a:t>, to identify where Waverley have flexibility within existing Government legislation and directives, to pressure them to use that flexibility towards COMPASS objectives</a:t>
            </a:r>
            <a:r>
              <a:rPr lang="en-GB" dirty="0" smtClean="0"/>
              <a:t>.</a:t>
            </a:r>
          </a:p>
          <a:p>
            <a:pPr lvl="1"/>
            <a:r>
              <a:rPr lang="en-GB" dirty="0" smtClean="0"/>
              <a:t>Identify common position (‘manifesto’) as basis for local elections</a:t>
            </a:r>
            <a:endParaRPr lang="en-GB" dirty="0"/>
          </a:p>
          <a:p>
            <a:endParaRPr lang="en-GB" dirty="0"/>
          </a:p>
        </p:txBody>
      </p:sp>
      <p:sp>
        <p:nvSpPr>
          <p:cNvPr id="4" name="Slide Number Placeholder 3"/>
          <p:cNvSpPr>
            <a:spLocks noGrp="1"/>
          </p:cNvSpPr>
          <p:nvPr>
            <p:ph type="sldNum" sz="quarter" idx="12"/>
          </p:nvPr>
        </p:nvSpPr>
        <p:spPr/>
        <p:txBody>
          <a:bodyPr/>
          <a:lstStyle/>
          <a:p>
            <a:fld id="{B57BB02A-931F-4681-802F-17E5AB87924C}" type="slidenum">
              <a:rPr lang="en-GB" smtClean="0"/>
              <a:t>2</a:t>
            </a:fld>
            <a:endParaRPr lang="en-GB"/>
          </a:p>
        </p:txBody>
      </p:sp>
    </p:spTree>
    <p:extLst>
      <p:ext uri="{BB962C8B-B14F-4D97-AF65-F5344CB8AC3E}">
        <p14:creationId xmlns:p14="http://schemas.microsoft.com/office/powerpoint/2010/main" val="14980448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PROPOSED FOLLOW UP ACTION</a:t>
            </a:r>
            <a:endParaRPr lang="en-GB" dirty="0"/>
          </a:p>
        </p:txBody>
      </p:sp>
      <p:sp>
        <p:nvSpPr>
          <p:cNvPr id="3" name="Content Placeholder 2"/>
          <p:cNvSpPr>
            <a:spLocks noGrp="1"/>
          </p:cNvSpPr>
          <p:nvPr>
            <p:ph idx="1"/>
          </p:nvPr>
        </p:nvSpPr>
        <p:spPr/>
        <p:txBody>
          <a:bodyPr>
            <a:normAutofit fontScale="92500" lnSpcReduction="10000"/>
          </a:bodyPr>
          <a:lstStyle/>
          <a:p>
            <a:r>
              <a:rPr lang="en-GB" dirty="0"/>
              <a:t>Locally in </a:t>
            </a:r>
            <a:r>
              <a:rPr lang="en-GB" dirty="0" err="1"/>
              <a:t>SWSurrey</a:t>
            </a:r>
            <a:r>
              <a:rPr lang="en-GB" dirty="0"/>
              <a:t> COMPASS </a:t>
            </a:r>
            <a:r>
              <a:rPr lang="en-GB" dirty="0" smtClean="0"/>
              <a:t>(</a:t>
            </a:r>
            <a:r>
              <a:rPr lang="en-GB" dirty="0" smtClean="0"/>
              <a:t>at Nov 5</a:t>
            </a:r>
            <a:r>
              <a:rPr lang="en-GB" baseline="30000" dirty="0" smtClean="0"/>
              <a:t>th</a:t>
            </a:r>
            <a:r>
              <a:rPr lang="en-GB" dirty="0" smtClean="0"/>
              <a:t> meeting </a:t>
            </a:r>
            <a:r>
              <a:rPr lang="en-GB" dirty="0" smtClean="0"/>
              <a:t> </a:t>
            </a:r>
            <a:r>
              <a:rPr lang="en-GB" dirty="0" smtClean="0"/>
              <a:t>….and any more input later  after more time to </a:t>
            </a:r>
            <a:r>
              <a:rPr lang="en-GB" dirty="0" smtClean="0"/>
              <a:t>consider)</a:t>
            </a:r>
          </a:p>
          <a:p>
            <a:pPr lvl="1"/>
            <a:r>
              <a:rPr lang="en-GB" dirty="0" smtClean="0"/>
              <a:t>Specifically slides 9 – 12 and 17, 18 (+local attachment policy attachment)</a:t>
            </a:r>
            <a:endParaRPr lang="en-GB" dirty="0" smtClean="0"/>
          </a:p>
          <a:p>
            <a:r>
              <a:rPr lang="en-GB" dirty="0" smtClean="0"/>
              <a:t>Locally with SW Surrey local parties</a:t>
            </a:r>
          </a:p>
          <a:p>
            <a:r>
              <a:rPr lang="en-GB" dirty="0" smtClean="0"/>
              <a:t>Confirm a COMPASS agreed local policy</a:t>
            </a:r>
          </a:p>
          <a:p>
            <a:r>
              <a:rPr lang="en-GB" dirty="0" smtClean="0"/>
              <a:t>Locally with questions to Waverley and local letters / </a:t>
            </a:r>
            <a:r>
              <a:rPr lang="en-GB" dirty="0" smtClean="0"/>
              <a:t>campaigns</a:t>
            </a:r>
            <a:r>
              <a:rPr lang="en-GB" dirty="0" smtClean="0"/>
              <a:t>(?)</a:t>
            </a:r>
            <a:endParaRPr lang="en-GB" dirty="0" smtClean="0"/>
          </a:p>
          <a:p>
            <a:endParaRPr lang="en-GB" dirty="0"/>
          </a:p>
          <a:p>
            <a:r>
              <a:rPr lang="en-GB" dirty="0" smtClean="0"/>
              <a:t>Nationally </a:t>
            </a:r>
            <a:r>
              <a:rPr lang="en-GB" dirty="0"/>
              <a:t>in </a:t>
            </a:r>
            <a:r>
              <a:rPr lang="en-GB" dirty="0" smtClean="0"/>
              <a:t>COMPASS (</a:t>
            </a:r>
            <a:r>
              <a:rPr lang="en-GB" dirty="0" err="1" smtClean="0"/>
              <a:t>eg</a:t>
            </a:r>
            <a:r>
              <a:rPr lang="en-GB" dirty="0" smtClean="0"/>
              <a:t> on web site)</a:t>
            </a:r>
            <a:endParaRPr lang="en-GB" dirty="0"/>
          </a:p>
          <a:p>
            <a:r>
              <a:rPr lang="en-GB" dirty="0" smtClean="0"/>
              <a:t>Nationally </a:t>
            </a:r>
            <a:r>
              <a:rPr lang="en-GB" dirty="0"/>
              <a:t>with Parties </a:t>
            </a:r>
            <a:r>
              <a:rPr lang="en-GB" dirty="0" smtClean="0"/>
              <a:t>(</a:t>
            </a:r>
            <a:r>
              <a:rPr lang="en-GB" dirty="0" err="1" smtClean="0"/>
              <a:t>eg</a:t>
            </a:r>
            <a:r>
              <a:rPr lang="en-GB" dirty="0" smtClean="0"/>
              <a:t> using Conference motions) </a:t>
            </a:r>
          </a:p>
          <a:p>
            <a:pPr lvl="1"/>
            <a:r>
              <a:rPr lang="en-GB" sz="2800" dirty="0" smtClean="0"/>
              <a:t>and </a:t>
            </a:r>
            <a:r>
              <a:rPr lang="en-GB" sz="2800" dirty="0"/>
              <a:t>other interested </a:t>
            </a:r>
            <a:r>
              <a:rPr lang="en-GB" sz="2800" dirty="0" smtClean="0"/>
              <a:t>groups (</a:t>
            </a:r>
            <a:r>
              <a:rPr lang="en-GB" sz="2800" dirty="0" err="1" smtClean="0"/>
              <a:t>eg</a:t>
            </a:r>
            <a:r>
              <a:rPr lang="en-GB" sz="2800" dirty="0" smtClean="0"/>
              <a:t> Generation Rent)</a:t>
            </a:r>
            <a:endParaRPr lang="en-GB" sz="2800" dirty="0"/>
          </a:p>
          <a:p>
            <a:pPr marL="0" indent="0">
              <a:buNone/>
            </a:pPr>
            <a:endParaRPr lang="en-GB" dirty="0"/>
          </a:p>
        </p:txBody>
      </p:sp>
      <p:sp>
        <p:nvSpPr>
          <p:cNvPr id="4" name="Slide Number Placeholder 3"/>
          <p:cNvSpPr>
            <a:spLocks noGrp="1"/>
          </p:cNvSpPr>
          <p:nvPr>
            <p:ph type="sldNum" sz="quarter" idx="12"/>
          </p:nvPr>
        </p:nvSpPr>
        <p:spPr/>
        <p:txBody>
          <a:bodyPr/>
          <a:lstStyle/>
          <a:p>
            <a:fld id="{B57BB02A-931F-4681-802F-17E5AB87924C}" type="slidenum">
              <a:rPr lang="en-GB" smtClean="0"/>
              <a:t>3</a:t>
            </a:fld>
            <a:endParaRPr lang="en-GB"/>
          </a:p>
        </p:txBody>
      </p:sp>
    </p:spTree>
    <p:extLst>
      <p:ext uri="{BB962C8B-B14F-4D97-AF65-F5344CB8AC3E}">
        <p14:creationId xmlns:p14="http://schemas.microsoft.com/office/powerpoint/2010/main" val="17936164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APPROACH TO WORK</a:t>
            </a:r>
            <a:endParaRPr lang="en-GB" dirty="0"/>
          </a:p>
        </p:txBody>
      </p:sp>
      <p:sp>
        <p:nvSpPr>
          <p:cNvPr id="3" name="Content Placeholder 2"/>
          <p:cNvSpPr>
            <a:spLocks noGrp="1"/>
          </p:cNvSpPr>
          <p:nvPr>
            <p:ph idx="1"/>
          </p:nvPr>
        </p:nvSpPr>
        <p:spPr>
          <a:xfrm>
            <a:off x="838200" y="1524000"/>
            <a:ext cx="10515600" cy="4652963"/>
          </a:xfrm>
        </p:spPr>
        <p:txBody>
          <a:bodyPr>
            <a:normAutofit/>
          </a:bodyPr>
          <a:lstStyle/>
          <a:p>
            <a:r>
              <a:rPr lang="en-GB" dirty="0" smtClean="0"/>
              <a:t>Research / obtain data sources</a:t>
            </a:r>
          </a:p>
          <a:p>
            <a:pPr lvl="1"/>
            <a:r>
              <a:rPr lang="en-GB" dirty="0" smtClean="0"/>
              <a:t>Apologies for lack </a:t>
            </a:r>
            <a:r>
              <a:rPr lang="en-GB" dirty="0" smtClean="0"/>
              <a:t>of data at Nov 5</a:t>
            </a:r>
            <a:r>
              <a:rPr lang="en-GB" baseline="30000" dirty="0" smtClean="0"/>
              <a:t>th</a:t>
            </a:r>
            <a:r>
              <a:rPr lang="en-GB" dirty="0" smtClean="0"/>
              <a:t> meeting….. </a:t>
            </a:r>
            <a:r>
              <a:rPr lang="en-GB" dirty="0" smtClean="0"/>
              <a:t>Have reviewed some </a:t>
            </a:r>
            <a:r>
              <a:rPr lang="en-GB" dirty="0" smtClean="0"/>
              <a:t>data(sometimes </a:t>
            </a:r>
            <a:r>
              <a:rPr lang="en-GB" dirty="0" smtClean="0"/>
              <a:t>inconsistent</a:t>
            </a:r>
            <a:r>
              <a:rPr lang="en-GB" dirty="0" smtClean="0"/>
              <a:t>!) – want to provide as we move forward </a:t>
            </a:r>
            <a:endParaRPr lang="en-GB" dirty="0" smtClean="0"/>
          </a:p>
          <a:p>
            <a:pPr lvl="1"/>
            <a:r>
              <a:rPr lang="en-GB" dirty="0" smtClean="0"/>
              <a:t>Questions to Waverley about local data and </a:t>
            </a:r>
            <a:r>
              <a:rPr lang="en-GB" dirty="0" smtClean="0"/>
              <a:t>issues …in progress</a:t>
            </a:r>
            <a:endParaRPr lang="en-GB" dirty="0" smtClean="0"/>
          </a:p>
          <a:p>
            <a:r>
              <a:rPr lang="en-GB" dirty="0" smtClean="0"/>
              <a:t>Analyse existing 2015 manifesto / other policy positions as basis for </a:t>
            </a:r>
            <a:r>
              <a:rPr lang="en-GB" dirty="0" smtClean="0"/>
              <a:t>discussion</a:t>
            </a:r>
            <a:endParaRPr lang="en-GB" dirty="0" smtClean="0"/>
          </a:p>
          <a:p>
            <a:pPr lvl="1"/>
            <a:r>
              <a:rPr lang="en-GB" dirty="0"/>
              <a:t>Identify where it seems agreement exists</a:t>
            </a:r>
          </a:p>
          <a:p>
            <a:pPr lvl="1"/>
            <a:r>
              <a:rPr lang="en-GB" dirty="0"/>
              <a:t>Identify where agreement is not currently possible – which may lead to future work, and may lead to eventual agreement or ‘agree to differ</a:t>
            </a:r>
            <a:r>
              <a:rPr lang="en-GB" dirty="0" smtClean="0"/>
              <a:t>’</a:t>
            </a:r>
          </a:p>
          <a:p>
            <a:r>
              <a:rPr lang="en-GB" dirty="0" smtClean="0"/>
              <a:t>Discuss in Housing sub group and establish a </a:t>
            </a:r>
            <a:r>
              <a:rPr lang="en-GB" dirty="0" smtClean="0"/>
              <a:t>provisional proposal </a:t>
            </a:r>
            <a:r>
              <a:rPr lang="en-GB" dirty="0" smtClean="0"/>
              <a:t>for wider discussion as on previous </a:t>
            </a:r>
            <a:r>
              <a:rPr lang="en-GB" dirty="0" smtClean="0"/>
              <a:t>slide</a:t>
            </a:r>
            <a:r>
              <a:rPr lang="en-GB" dirty="0" smtClean="0"/>
              <a:t>:  at this stage at Nov 5</a:t>
            </a:r>
            <a:r>
              <a:rPr lang="en-GB" baseline="30000" dirty="0" smtClean="0"/>
              <a:t>th</a:t>
            </a:r>
            <a:r>
              <a:rPr lang="en-GB" dirty="0" smtClean="0"/>
              <a:t> meeting</a:t>
            </a:r>
            <a:endParaRPr lang="en-GB" dirty="0"/>
          </a:p>
        </p:txBody>
      </p:sp>
      <p:sp>
        <p:nvSpPr>
          <p:cNvPr id="4" name="Slide Number Placeholder 3"/>
          <p:cNvSpPr>
            <a:spLocks noGrp="1"/>
          </p:cNvSpPr>
          <p:nvPr>
            <p:ph type="sldNum" sz="quarter" idx="12"/>
          </p:nvPr>
        </p:nvSpPr>
        <p:spPr/>
        <p:txBody>
          <a:bodyPr/>
          <a:lstStyle/>
          <a:p>
            <a:fld id="{B57BB02A-931F-4681-802F-17E5AB87924C}" type="slidenum">
              <a:rPr lang="en-GB" smtClean="0"/>
              <a:t>4</a:t>
            </a:fld>
            <a:endParaRPr lang="en-GB"/>
          </a:p>
        </p:txBody>
      </p:sp>
    </p:spTree>
    <p:extLst>
      <p:ext uri="{BB962C8B-B14F-4D97-AF65-F5344CB8AC3E}">
        <p14:creationId xmlns:p14="http://schemas.microsoft.com/office/powerpoint/2010/main" val="377431308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BACKGROUND COMMENTS</a:t>
            </a:r>
            <a:endParaRPr lang="en-GB" dirty="0"/>
          </a:p>
        </p:txBody>
      </p:sp>
      <p:sp>
        <p:nvSpPr>
          <p:cNvPr id="3" name="Content Placeholder 2"/>
          <p:cNvSpPr>
            <a:spLocks noGrp="1"/>
          </p:cNvSpPr>
          <p:nvPr>
            <p:ph idx="1"/>
          </p:nvPr>
        </p:nvSpPr>
        <p:spPr/>
        <p:txBody>
          <a:bodyPr>
            <a:normAutofit fontScale="85000" lnSpcReduction="20000"/>
          </a:bodyPr>
          <a:lstStyle/>
          <a:p>
            <a:pPr marL="0" indent="0">
              <a:buNone/>
            </a:pPr>
            <a:r>
              <a:rPr lang="en-GB" dirty="0"/>
              <a:t>General agreement (in population as well as COMPASS sympathisers) that there is a housing crisis.</a:t>
            </a:r>
          </a:p>
          <a:p>
            <a:pPr lvl="0"/>
            <a:r>
              <a:rPr lang="en-GB" dirty="0"/>
              <a:t>Historically low housebuilding (with rising population) has led to a significant undersupply.</a:t>
            </a:r>
          </a:p>
          <a:p>
            <a:pPr lvl="0"/>
            <a:r>
              <a:rPr lang="en-GB" dirty="0"/>
              <a:t>Price levels for owner occupation (relative to average incomes) far higher than in previous generation and ‘unaffordable’ for many.</a:t>
            </a:r>
          </a:p>
          <a:p>
            <a:pPr lvl="0"/>
            <a:r>
              <a:rPr lang="en-GB" dirty="0"/>
              <a:t>Rental levels similarly far higher and unaffordable for many.  </a:t>
            </a:r>
          </a:p>
          <a:p>
            <a:pPr lvl="0"/>
            <a:r>
              <a:rPr lang="en-GB" dirty="0"/>
              <a:t>Far greater number in private rented property </a:t>
            </a:r>
            <a:r>
              <a:rPr lang="en-GB" dirty="0" smtClean="0"/>
              <a:t>(has now </a:t>
            </a:r>
            <a:r>
              <a:rPr lang="en-GB" dirty="0"/>
              <a:t>overtaken Council/Housing Association rentals), exposing much larger numbers to insecurities of private tenure.</a:t>
            </a:r>
          </a:p>
          <a:p>
            <a:pPr lvl="0"/>
            <a:r>
              <a:rPr lang="en-GB" dirty="0"/>
              <a:t>Terms (rent levels and security of tenure) and availability of ‘Traditional’ council housing (whether Council or Housing Association run) have worsened.</a:t>
            </a:r>
          </a:p>
          <a:p>
            <a:pPr lvl="0"/>
            <a:r>
              <a:rPr lang="en-GB" dirty="0"/>
              <a:t>Housing Benefit Bill now &gt;£</a:t>
            </a:r>
            <a:r>
              <a:rPr lang="en-GB" dirty="0" smtClean="0"/>
              <a:t>25B p.a. and </a:t>
            </a:r>
            <a:r>
              <a:rPr lang="en-GB" dirty="0"/>
              <a:t>increasing.</a:t>
            </a:r>
          </a:p>
          <a:p>
            <a:endParaRPr lang="en-GB" dirty="0"/>
          </a:p>
        </p:txBody>
      </p:sp>
      <p:sp>
        <p:nvSpPr>
          <p:cNvPr id="4" name="Slide Number Placeholder 3"/>
          <p:cNvSpPr>
            <a:spLocks noGrp="1"/>
          </p:cNvSpPr>
          <p:nvPr>
            <p:ph type="sldNum" sz="quarter" idx="12"/>
          </p:nvPr>
        </p:nvSpPr>
        <p:spPr/>
        <p:txBody>
          <a:bodyPr/>
          <a:lstStyle/>
          <a:p>
            <a:fld id="{B57BB02A-931F-4681-802F-17E5AB87924C}" type="slidenum">
              <a:rPr lang="en-GB" smtClean="0"/>
              <a:t>5</a:t>
            </a:fld>
            <a:endParaRPr lang="en-GB"/>
          </a:p>
        </p:txBody>
      </p:sp>
    </p:spTree>
    <p:extLst>
      <p:ext uri="{BB962C8B-B14F-4D97-AF65-F5344CB8AC3E}">
        <p14:creationId xmlns:p14="http://schemas.microsoft.com/office/powerpoint/2010/main" val="21550156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POLITICAL POSITIONS</a:t>
            </a:r>
            <a:endParaRPr lang="en-GB" dirty="0"/>
          </a:p>
        </p:txBody>
      </p:sp>
      <p:sp>
        <p:nvSpPr>
          <p:cNvPr id="3" name="Content Placeholder 2"/>
          <p:cNvSpPr>
            <a:spLocks noGrp="1"/>
          </p:cNvSpPr>
          <p:nvPr>
            <p:ph idx="1"/>
          </p:nvPr>
        </p:nvSpPr>
        <p:spPr/>
        <p:txBody>
          <a:bodyPr/>
          <a:lstStyle/>
          <a:p>
            <a:r>
              <a:rPr lang="en-GB" dirty="0"/>
              <a:t>Recent Conservative Policy, particularly driven by its obsession with owner occupation, has if anything worsened the crisis.  The Housing and Planning Bill has reduced the future building houses for social rent, enabled Housing Association Right to Buy and further worsened Council tenancy tenure.  </a:t>
            </a:r>
          </a:p>
          <a:p>
            <a:r>
              <a:rPr lang="en-GB" dirty="0"/>
              <a:t>Worth noting that there was considerable Green/Labour/</a:t>
            </a:r>
            <a:r>
              <a:rPr lang="en-GB" dirty="0" err="1"/>
              <a:t>LibDem</a:t>
            </a:r>
            <a:r>
              <a:rPr lang="en-GB" dirty="0"/>
              <a:t> and Cross bench cooperation in the Lords in attempts to get changes to the Housing and Planning Bill.</a:t>
            </a:r>
          </a:p>
          <a:p>
            <a:pPr marL="0" indent="0">
              <a:buNone/>
            </a:pPr>
            <a:endParaRPr lang="en-GB" dirty="0"/>
          </a:p>
        </p:txBody>
      </p:sp>
      <p:sp>
        <p:nvSpPr>
          <p:cNvPr id="4" name="Slide Number Placeholder 3"/>
          <p:cNvSpPr>
            <a:spLocks noGrp="1"/>
          </p:cNvSpPr>
          <p:nvPr>
            <p:ph type="sldNum" sz="quarter" idx="12"/>
          </p:nvPr>
        </p:nvSpPr>
        <p:spPr/>
        <p:txBody>
          <a:bodyPr/>
          <a:lstStyle/>
          <a:p>
            <a:fld id="{B57BB02A-931F-4681-802F-17E5AB87924C}" type="slidenum">
              <a:rPr lang="en-GB" smtClean="0"/>
              <a:t>6</a:t>
            </a:fld>
            <a:endParaRPr lang="en-GB"/>
          </a:p>
        </p:txBody>
      </p:sp>
    </p:spTree>
    <p:extLst>
      <p:ext uri="{BB962C8B-B14F-4D97-AF65-F5344CB8AC3E}">
        <p14:creationId xmlns:p14="http://schemas.microsoft.com/office/powerpoint/2010/main" val="239382035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CURRENT POLICY POSITIONS</a:t>
            </a:r>
            <a:endParaRPr lang="en-GB" dirty="0"/>
          </a:p>
        </p:txBody>
      </p:sp>
      <p:sp>
        <p:nvSpPr>
          <p:cNvPr id="3" name="Content Placeholder 2"/>
          <p:cNvSpPr>
            <a:spLocks noGrp="1"/>
          </p:cNvSpPr>
          <p:nvPr>
            <p:ph idx="1"/>
          </p:nvPr>
        </p:nvSpPr>
        <p:spPr/>
        <p:txBody>
          <a:bodyPr/>
          <a:lstStyle/>
          <a:p>
            <a:r>
              <a:rPr lang="en-GB" dirty="0"/>
              <a:t>Green, Labour, 2015 </a:t>
            </a:r>
            <a:r>
              <a:rPr lang="en-GB" dirty="0" err="1"/>
              <a:t>LibDem</a:t>
            </a:r>
            <a:r>
              <a:rPr lang="en-GB" dirty="0"/>
              <a:t> manifestos contained many similarities, but also some differences.</a:t>
            </a:r>
          </a:p>
          <a:p>
            <a:r>
              <a:rPr lang="en-GB" dirty="0"/>
              <a:t>Updates </a:t>
            </a:r>
            <a:r>
              <a:rPr lang="en-GB" dirty="0" smtClean="0"/>
              <a:t>to manifestos needed </a:t>
            </a:r>
            <a:r>
              <a:rPr lang="en-GB" dirty="0"/>
              <a:t>to </a:t>
            </a:r>
            <a:r>
              <a:rPr lang="en-GB" dirty="0" smtClean="0"/>
              <a:t>add party responses since – to events since and to </a:t>
            </a:r>
            <a:r>
              <a:rPr lang="en-GB" dirty="0"/>
              <a:t>Conservative government actions </a:t>
            </a:r>
            <a:r>
              <a:rPr lang="en-GB" dirty="0" smtClean="0"/>
              <a:t>(the Housing </a:t>
            </a:r>
            <a:r>
              <a:rPr lang="en-GB" dirty="0"/>
              <a:t>and Planning Bill in particular)</a:t>
            </a:r>
          </a:p>
          <a:p>
            <a:r>
              <a:rPr lang="en-GB" dirty="0" smtClean="0"/>
              <a:t>Other </a:t>
            </a:r>
            <a:r>
              <a:rPr lang="en-GB" dirty="0"/>
              <a:t>organisations (</a:t>
            </a:r>
            <a:r>
              <a:rPr lang="en-GB" dirty="0" err="1"/>
              <a:t>eg</a:t>
            </a:r>
            <a:r>
              <a:rPr lang="en-GB" dirty="0"/>
              <a:t> London Mayor, pressure groups such as Generation Rent) have views to take into account. </a:t>
            </a:r>
            <a:r>
              <a:rPr lang="en-GB" dirty="0" smtClean="0"/>
              <a:t>(London Mayor </a:t>
            </a:r>
            <a:r>
              <a:rPr lang="en-GB" dirty="0" smtClean="0"/>
              <a:t>comments not yet t</a:t>
            </a:r>
            <a:r>
              <a:rPr lang="en-GB" dirty="0" smtClean="0"/>
              <a:t>aken on board by Housing Sub Group) </a:t>
            </a:r>
            <a:endParaRPr lang="en-GB" dirty="0"/>
          </a:p>
          <a:p>
            <a:pPr marL="0" indent="0">
              <a:buNone/>
            </a:pPr>
            <a:endParaRPr lang="en-GB" dirty="0"/>
          </a:p>
        </p:txBody>
      </p:sp>
      <p:sp>
        <p:nvSpPr>
          <p:cNvPr id="4" name="Slide Number Placeholder 3"/>
          <p:cNvSpPr>
            <a:spLocks noGrp="1"/>
          </p:cNvSpPr>
          <p:nvPr>
            <p:ph type="sldNum" sz="quarter" idx="12"/>
          </p:nvPr>
        </p:nvSpPr>
        <p:spPr/>
        <p:txBody>
          <a:bodyPr/>
          <a:lstStyle/>
          <a:p>
            <a:fld id="{B57BB02A-931F-4681-802F-17E5AB87924C}" type="slidenum">
              <a:rPr lang="en-GB" smtClean="0"/>
              <a:t>7</a:t>
            </a:fld>
            <a:endParaRPr lang="en-GB"/>
          </a:p>
        </p:txBody>
      </p:sp>
    </p:spTree>
    <p:extLst>
      <p:ext uri="{BB962C8B-B14F-4D97-AF65-F5344CB8AC3E}">
        <p14:creationId xmlns:p14="http://schemas.microsoft.com/office/powerpoint/2010/main" val="19783441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ANALYSIS</a:t>
            </a:r>
            <a:endParaRPr lang="en-GB" dirty="0"/>
          </a:p>
        </p:txBody>
      </p:sp>
      <p:sp>
        <p:nvSpPr>
          <p:cNvPr id="3" name="Content Placeholder 2"/>
          <p:cNvSpPr>
            <a:spLocks noGrp="1"/>
          </p:cNvSpPr>
          <p:nvPr>
            <p:ph idx="1"/>
          </p:nvPr>
        </p:nvSpPr>
        <p:spPr>
          <a:xfrm>
            <a:off x="826394" y="1477895"/>
            <a:ext cx="10527406" cy="4961541"/>
          </a:xfrm>
        </p:spPr>
        <p:txBody>
          <a:bodyPr>
            <a:normAutofit fontScale="92500" lnSpcReduction="20000"/>
          </a:bodyPr>
          <a:lstStyle/>
          <a:p>
            <a:pPr marL="0" indent="0">
              <a:buNone/>
            </a:pPr>
            <a:r>
              <a:rPr lang="en-GB" dirty="0" smtClean="0"/>
              <a:t>A comparison of manifestos has been done in following groupings:</a:t>
            </a:r>
          </a:p>
          <a:p>
            <a:r>
              <a:rPr lang="en-GB" dirty="0" smtClean="0"/>
              <a:t>Supply – funding and targets</a:t>
            </a:r>
          </a:p>
          <a:p>
            <a:r>
              <a:rPr lang="en-GB" dirty="0" smtClean="0"/>
              <a:t>Supply – Planning</a:t>
            </a:r>
          </a:p>
          <a:p>
            <a:r>
              <a:rPr lang="en-GB" dirty="0" smtClean="0"/>
              <a:t>Affordable Homes</a:t>
            </a:r>
          </a:p>
          <a:p>
            <a:r>
              <a:rPr lang="en-GB" dirty="0" smtClean="0"/>
              <a:t>Private Renting</a:t>
            </a:r>
          </a:p>
          <a:p>
            <a:r>
              <a:rPr lang="en-GB" dirty="0" smtClean="0"/>
              <a:t>Taxation</a:t>
            </a:r>
          </a:p>
          <a:p>
            <a:r>
              <a:rPr lang="en-GB" dirty="0" smtClean="0"/>
              <a:t>Other</a:t>
            </a:r>
          </a:p>
          <a:p>
            <a:pPr marL="0" indent="0">
              <a:buNone/>
            </a:pPr>
            <a:r>
              <a:rPr lang="en-GB" dirty="0" smtClean="0"/>
              <a:t>.</a:t>
            </a:r>
            <a:endParaRPr lang="en-GB" dirty="0" smtClean="0"/>
          </a:p>
          <a:p>
            <a:pPr marL="0" indent="0">
              <a:buNone/>
            </a:pPr>
            <a:endParaRPr lang="en-GB" dirty="0" smtClean="0"/>
          </a:p>
          <a:p>
            <a:pPr marL="0" indent="0">
              <a:buNone/>
            </a:pPr>
            <a:r>
              <a:rPr lang="en-GB" dirty="0" smtClean="0"/>
              <a:t>A summary of all areas follows: </a:t>
            </a:r>
            <a:endParaRPr lang="en-GB" dirty="0" smtClean="0"/>
          </a:p>
          <a:p>
            <a:pPr marL="0" indent="0">
              <a:buNone/>
            </a:pPr>
            <a:r>
              <a:rPr lang="en-GB" dirty="0"/>
              <a:t>	</a:t>
            </a:r>
            <a:r>
              <a:rPr lang="en-GB" dirty="0" smtClean="0"/>
              <a:t>A</a:t>
            </a:r>
            <a:r>
              <a:rPr lang="en-GB" dirty="0" smtClean="0"/>
              <a:t>gree </a:t>
            </a:r>
            <a:r>
              <a:rPr lang="en-GB" dirty="0" smtClean="0"/>
              <a:t>means Green/Labour/</a:t>
            </a:r>
            <a:r>
              <a:rPr lang="en-GB" dirty="0" err="1" smtClean="0"/>
              <a:t>LibDem</a:t>
            </a:r>
            <a:r>
              <a:rPr lang="en-GB" dirty="0" smtClean="0"/>
              <a:t> agreement</a:t>
            </a:r>
          </a:p>
          <a:p>
            <a:pPr marL="0" indent="0">
              <a:buNone/>
            </a:pPr>
            <a:r>
              <a:rPr lang="en-GB" dirty="0" smtClean="0"/>
              <a:t>	? </a:t>
            </a:r>
            <a:r>
              <a:rPr lang="en-GB" dirty="0" smtClean="0"/>
              <a:t>Or disagree if agreement is not clear or there is disagreement.</a:t>
            </a:r>
            <a:endParaRPr lang="en-GB" dirty="0"/>
          </a:p>
        </p:txBody>
      </p:sp>
      <p:sp>
        <p:nvSpPr>
          <p:cNvPr id="4" name="Slide Number Placeholder 3"/>
          <p:cNvSpPr>
            <a:spLocks noGrp="1"/>
          </p:cNvSpPr>
          <p:nvPr>
            <p:ph type="sldNum" sz="quarter" idx="12"/>
          </p:nvPr>
        </p:nvSpPr>
        <p:spPr/>
        <p:txBody>
          <a:bodyPr/>
          <a:lstStyle/>
          <a:p>
            <a:fld id="{B57BB02A-931F-4681-802F-17E5AB87924C}" type="slidenum">
              <a:rPr lang="en-GB" smtClean="0"/>
              <a:t>8</a:t>
            </a:fld>
            <a:endParaRPr lang="en-GB"/>
          </a:p>
        </p:txBody>
      </p:sp>
    </p:spTree>
    <p:extLst>
      <p:ext uri="{BB962C8B-B14F-4D97-AF65-F5344CB8AC3E}">
        <p14:creationId xmlns:p14="http://schemas.microsoft.com/office/powerpoint/2010/main" val="29582914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SUPPLY – FUNDING and TARGETS </a:t>
            </a:r>
            <a:endParaRPr lang="en-GB" dirty="0"/>
          </a:p>
        </p:txBody>
      </p:sp>
      <p:sp>
        <p:nvSpPr>
          <p:cNvPr id="3" name="Content Placeholder 2"/>
          <p:cNvSpPr>
            <a:spLocks noGrp="1"/>
          </p:cNvSpPr>
          <p:nvPr>
            <p:ph idx="1"/>
          </p:nvPr>
        </p:nvSpPr>
        <p:spPr>
          <a:xfrm>
            <a:off x="838200" y="1357745"/>
            <a:ext cx="11007436" cy="5167746"/>
          </a:xfrm>
        </p:spPr>
        <p:txBody>
          <a:bodyPr>
            <a:normAutofit fontScale="77500" lnSpcReduction="20000"/>
          </a:bodyPr>
          <a:lstStyle/>
          <a:p>
            <a:r>
              <a:rPr lang="en-GB" b="1" dirty="0" smtClean="0"/>
              <a:t>Current building </a:t>
            </a:r>
            <a:r>
              <a:rPr lang="en-GB" dirty="0" smtClean="0"/>
              <a:t>at about 160,000 p.a. of which  ‘affordable’ rented 40,000, social rent 10,000</a:t>
            </a:r>
          </a:p>
          <a:p>
            <a:pPr lvl="1"/>
            <a:r>
              <a:rPr lang="en-GB" dirty="0" smtClean="0"/>
              <a:t>Tories aim to increase to 200,000 …social rented &lt; 20,000</a:t>
            </a:r>
          </a:p>
          <a:p>
            <a:pPr lvl="1"/>
            <a:r>
              <a:rPr lang="en-GB" dirty="0" err="1" smtClean="0"/>
              <a:t>LibDems</a:t>
            </a:r>
            <a:r>
              <a:rPr lang="en-GB" dirty="0" smtClean="0"/>
              <a:t> want 300,000 p.a. / 30% Council/HA rented = Greens 100.000 social rented</a:t>
            </a:r>
          </a:p>
          <a:p>
            <a:pPr lvl="1"/>
            <a:r>
              <a:rPr lang="en-GB" dirty="0" smtClean="0"/>
              <a:t>Labour had 200,000 total in 2015 manifesto, clearly wants high No. Soc.  Rented</a:t>
            </a:r>
          </a:p>
          <a:p>
            <a:pPr lvl="1"/>
            <a:r>
              <a:rPr lang="en-GB" sz="3300" b="1" dirty="0" smtClean="0"/>
              <a:t>All agree ‘More needed’ and more Council / Housing Ass / Soc. Rented </a:t>
            </a:r>
          </a:p>
          <a:p>
            <a:r>
              <a:rPr lang="en-GB" b="1" dirty="0" smtClean="0"/>
              <a:t>Current funding </a:t>
            </a:r>
            <a:r>
              <a:rPr lang="en-GB" dirty="0" smtClean="0"/>
              <a:t>…   £3B Home Building fund just announced (but for private sector, and not specified to support ‘for rent’)</a:t>
            </a:r>
          </a:p>
          <a:p>
            <a:pPr lvl="1"/>
            <a:r>
              <a:rPr lang="en-GB" sz="2900" dirty="0" smtClean="0"/>
              <a:t>Agree </a:t>
            </a:r>
            <a:r>
              <a:rPr lang="en-GB" sz="2900" b="1" dirty="0" smtClean="0"/>
              <a:t>significant increased government funding </a:t>
            </a:r>
            <a:r>
              <a:rPr lang="en-GB" sz="2900" dirty="0" smtClean="0"/>
              <a:t>needed for social/affordable rent</a:t>
            </a:r>
          </a:p>
          <a:p>
            <a:pPr lvl="1"/>
            <a:r>
              <a:rPr lang="en-GB" sz="2900" dirty="0" smtClean="0"/>
              <a:t>Agree </a:t>
            </a:r>
            <a:r>
              <a:rPr lang="en-GB" sz="2900" b="1" dirty="0" smtClean="0"/>
              <a:t>Housing Investment Bank </a:t>
            </a:r>
            <a:r>
              <a:rPr lang="en-GB" sz="2900" dirty="0" smtClean="0"/>
              <a:t>needed… to encourage </a:t>
            </a:r>
            <a:r>
              <a:rPr lang="en-GB" sz="2900" dirty="0" err="1" smtClean="0"/>
              <a:t>eg</a:t>
            </a:r>
            <a:r>
              <a:rPr lang="en-GB" sz="2900" dirty="0" smtClean="0"/>
              <a:t> pension funds into housing</a:t>
            </a:r>
          </a:p>
          <a:p>
            <a:r>
              <a:rPr lang="en-GB" dirty="0" smtClean="0"/>
              <a:t>Agree </a:t>
            </a:r>
            <a:r>
              <a:rPr lang="en-GB" b="1" dirty="0" smtClean="0"/>
              <a:t>direct commissioning </a:t>
            </a:r>
            <a:r>
              <a:rPr lang="en-GB" dirty="0" smtClean="0"/>
              <a:t>needed – private builders will not build numbers needed (they never have)</a:t>
            </a:r>
          </a:p>
          <a:p>
            <a:r>
              <a:rPr lang="en-GB" dirty="0" smtClean="0"/>
              <a:t>?Can we agree </a:t>
            </a:r>
            <a:r>
              <a:rPr lang="en-GB" dirty="0" err="1" smtClean="0"/>
              <a:t>LibDem</a:t>
            </a:r>
            <a:r>
              <a:rPr lang="en-GB" dirty="0" smtClean="0"/>
              <a:t> policy that ‘innovative solutions’ should be used, within existing government rules, to expedite direct building?</a:t>
            </a:r>
          </a:p>
          <a:p>
            <a:pPr lvl="1"/>
            <a:r>
              <a:rPr lang="en-GB" sz="2600" dirty="0" err="1" smtClean="0"/>
              <a:t>Eg</a:t>
            </a:r>
            <a:r>
              <a:rPr lang="en-GB" sz="2600" dirty="0" smtClean="0"/>
              <a:t> deals with Hedge Fund in Luton, possible in Sheffield, Exeter</a:t>
            </a:r>
            <a:endParaRPr lang="en-GB" sz="2600" b="1" dirty="0" smtClean="0"/>
          </a:p>
          <a:p>
            <a:pPr lvl="1"/>
            <a:r>
              <a:rPr lang="en-GB" sz="2600" dirty="0" smtClean="0"/>
              <a:t>(Doing in Fife (Scotland ….separate rules?))</a:t>
            </a:r>
          </a:p>
          <a:p>
            <a:r>
              <a:rPr lang="en-GB" sz="3000" dirty="0" smtClean="0"/>
              <a:t>Note that </a:t>
            </a:r>
            <a:r>
              <a:rPr lang="en-GB" sz="3000" b="1" dirty="0" smtClean="0"/>
              <a:t>Capacity to Build </a:t>
            </a:r>
            <a:r>
              <a:rPr lang="en-GB" sz="3000" dirty="0" smtClean="0"/>
              <a:t>( Skills </a:t>
            </a:r>
            <a:r>
              <a:rPr lang="en-GB" sz="3000" dirty="0" err="1" smtClean="0"/>
              <a:t>etc</a:t>
            </a:r>
            <a:r>
              <a:rPr lang="en-GB" sz="3000" dirty="0" smtClean="0"/>
              <a:t>) </a:t>
            </a:r>
            <a:r>
              <a:rPr lang="en-GB" sz="3000" dirty="0" smtClean="0"/>
              <a:t>is a </a:t>
            </a:r>
            <a:r>
              <a:rPr lang="en-GB" sz="3000" dirty="0" smtClean="0"/>
              <a:t>real problem</a:t>
            </a:r>
          </a:p>
        </p:txBody>
      </p:sp>
      <p:sp>
        <p:nvSpPr>
          <p:cNvPr id="4" name="Slide Number Placeholder 3"/>
          <p:cNvSpPr>
            <a:spLocks noGrp="1"/>
          </p:cNvSpPr>
          <p:nvPr>
            <p:ph type="sldNum" sz="quarter" idx="12"/>
          </p:nvPr>
        </p:nvSpPr>
        <p:spPr/>
        <p:txBody>
          <a:bodyPr/>
          <a:lstStyle/>
          <a:p>
            <a:fld id="{B57BB02A-931F-4681-802F-17E5AB87924C}" type="slidenum">
              <a:rPr lang="en-GB" smtClean="0"/>
              <a:t>9</a:t>
            </a:fld>
            <a:endParaRPr lang="en-GB"/>
          </a:p>
        </p:txBody>
      </p:sp>
    </p:spTree>
    <p:extLst>
      <p:ext uri="{BB962C8B-B14F-4D97-AF65-F5344CB8AC3E}">
        <p14:creationId xmlns:p14="http://schemas.microsoft.com/office/powerpoint/2010/main" val="17546866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PRIVATE RENTING - 1</a:t>
            </a:r>
            <a:endParaRPr lang="en-GB" dirty="0"/>
          </a:p>
        </p:txBody>
      </p:sp>
      <p:sp>
        <p:nvSpPr>
          <p:cNvPr id="3" name="Content Placeholder 2"/>
          <p:cNvSpPr>
            <a:spLocks noGrp="1"/>
          </p:cNvSpPr>
          <p:nvPr>
            <p:ph idx="1"/>
          </p:nvPr>
        </p:nvSpPr>
        <p:spPr/>
        <p:txBody>
          <a:bodyPr>
            <a:normAutofit/>
          </a:bodyPr>
          <a:lstStyle/>
          <a:p>
            <a:r>
              <a:rPr lang="en-GB" dirty="0" smtClean="0"/>
              <a:t>Agree rents too high, but not what to do about it</a:t>
            </a:r>
          </a:p>
          <a:p>
            <a:pPr lvl="1"/>
            <a:r>
              <a:rPr lang="en-GB" dirty="0" err="1" smtClean="0"/>
              <a:t>LibDems</a:t>
            </a:r>
            <a:r>
              <a:rPr lang="en-GB" dirty="0" smtClean="0"/>
              <a:t> </a:t>
            </a:r>
            <a:r>
              <a:rPr lang="en-GB" dirty="0" smtClean="0"/>
              <a:t>almost silent on policy (so </a:t>
            </a:r>
            <a:r>
              <a:rPr lang="en-GB" dirty="0" smtClean="0"/>
              <a:t>far) – nervous about interfering in market</a:t>
            </a:r>
          </a:p>
          <a:p>
            <a:pPr lvl="1"/>
            <a:r>
              <a:rPr lang="en-GB" dirty="0" smtClean="0"/>
              <a:t>Greens want link to CPI / Labour a ceiling on excessive increases</a:t>
            </a:r>
          </a:p>
          <a:p>
            <a:pPr lvl="1"/>
            <a:r>
              <a:rPr lang="en-GB" dirty="0" smtClean="0"/>
              <a:t>Generation Rent interesting approach including taxation of ‘excess’ rent</a:t>
            </a:r>
          </a:p>
          <a:p>
            <a:r>
              <a:rPr lang="en-GB" dirty="0" smtClean="0"/>
              <a:t>Agree tenancies not secure enough, but not what to do about it</a:t>
            </a:r>
          </a:p>
          <a:p>
            <a:pPr lvl="1"/>
            <a:r>
              <a:rPr lang="en-GB" dirty="0" err="1" smtClean="0"/>
              <a:t>LibDems</a:t>
            </a:r>
            <a:r>
              <a:rPr lang="en-GB" dirty="0" smtClean="0"/>
              <a:t> …only ‘encourage multi year contracts’ </a:t>
            </a:r>
          </a:p>
          <a:p>
            <a:pPr lvl="1"/>
            <a:r>
              <a:rPr lang="en-GB" dirty="0" smtClean="0"/>
              <a:t>Greens reference to 5 </a:t>
            </a:r>
            <a:r>
              <a:rPr lang="en-GB" dirty="0" smtClean="0"/>
              <a:t>year tenancies</a:t>
            </a:r>
            <a:endParaRPr lang="en-GB" dirty="0" smtClean="0"/>
          </a:p>
          <a:p>
            <a:pPr lvl="1"/>
            <a:r>
              <a:rPr lang="en-GB" dirty="0" smtClean="0"/>
              <a:t>Generation Rent interesting approach – high (1 year rent) penalties and / or different default notice periods:  landlord 12 months, tenant 2 weeks</a:t>
            </a:r>
          </a:p>
        </p:txBody>
      </p:sp>
      <p:sp>
        <p:nvSpPr>
          <p:cNvPr id="4" name="Slide Number Placeholder 3"/>
          <p:cNvSpPr>
            <a:spLocks noGrp="1"/>
          </p:cNvSpPr>
          <p:nvPr>
            <p:ph type="sldNum" sz="quarter" idx="12"/>
          </p:nvPr>
        </p:nvSpPr>
        <p:spPr/>
        <p:txBody>
          <a:bodyPr/>
          <a:lstStyle/>
          <a:p>
            <a:fld id="{B57BB02A-931F-4681-802F-17E5AB87924C}" type="slidenum">
              <a:rPr lang="en-GB" smtClean="0"/>
              <a:t>10</a:t>
            </a:fld>
            <a:endParaRPr lang="en-GB"/>
          </a:p>
        </p:txBody>
      </p:sp>
    </p:spTree>
    <p:extLst>
      <p:ext uri="{BB962C8B-B14F-4D97-AF65-F5344CB8AC3E}">
        <p14:creationId xmlns:p14="http://schemas.microsoft.com/office/powerpoint/2010/main" val="94907295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PRIVATE RENTING - 2</a:t>
            </a:r>
            <a:endParaRPr lang="en-GB" dirty="0"/>
          </a:p>
        </p:txBody>
      </p:sp>
      <p:sp>
        <p:nvSpPr>
          <p:cNvPr id="3" name="Content Placeholder 2"/>
          <p:cNvSpPr>
            <a:spLocks noGrp="1"/>
          </p:cNvSpPr>
          <p:nvPr>
            <p:ph idx="1"/>
          </p:nvPr>
        </p:nvSpPr>
        <p:spPr>
          <a:xfrm>
            <a:off x="838200" y="1565564"/>
            <a:ext cx="10515600" cy="4611399"/>
          </a:xfrm>
        </p:spPr>
        <p:txBody>
          <a:bodyPr>
            <a:normAutofit lnSpcReduction="10000"/>
          </a:bodyPr>
          <a:lstStyle/>
          <a:p>
            <a:r>
              <a:rPr lang="en-GB" dirty="0"/>
              <a:t>Re ‘rogue’ landlords and quality standard </a:t>
            </a:r>
          </a:p>
          <a:p>
            <a:pPr marL="971550" lvl="1" indent="-514350">
              <a:buFont typeface="+mj-lt"/>
              <a:buAutoNum type="arabicPeriod"/>
            </a:pPr>
            <a:r>
              <a:rPr lang="en-GB" dirty="0"/>
              <a:t>Agree some registration needed, but not how extensive / mandatory</a:t>
            </a:r>
          </a:p>
          <a:p>
            <a:pPr marL="914400" lvl="2" indent="0">
              <a:buNone/>
            </a:pPr>
            <a:r>
              <a:rPr lang="en-GB" dirty="0" err="1" smtClean="0"/>
              <a:t>LibDem</a:t>
            </a:r>
            <a:r>
              <a:rPr lang="en-GB" dirty="0" smtClean="0"/>
              <a:t>…voluntary by either side</a:t>
            </a:r>
          </a:p>
          <a:p>
            <a:pPr marL="914400" lvl="2" indent="0">
              <a:buNone/>
            </a:pPr>
            <a:r>
              <a:rPr lang="en-GB" dirty="0" smtClean="0"/>
              <a:t>Lab / Greens compulsory</a:t>
            </a:r>
            <a:endParaRPr lang="en-GB" dirty="0"/>
          </a:p>
          <a:p>
            <a:pPr marL="971550" lvl="1" indent="-514350">
              <a:buFont typeface="+mj-lt"/>
              <a:buAutoNum type="arabicPeriod"/>
            </a:pPr>
            <a:r>
              <a:rPr lang="en-GB" dirty="0"/>
              <a:t>Agree some licensing would help, but not how extensive / mandatory</a:t>
            </a:r>
          </a:p>
          <a:p>
            <a:pPr marL="914400" lvl="2" indent="0">
              <a:buNone/>
            </a:pPr>
            <a:r>
              <a:rPr lang="en-GB" dirty="0" err="1"/>
              <a:t>LibDem</a:t>
            </a:r>
            <a:r>
              <a:rPr lang="en-GB" dirty="0"/>
              <a:t> …local Council to </a:t>
            </a:r>
            <a:r>
              <a:rPr lang="en-GB" dirty="0" smtClean="0"/>
              <a:t>decide</a:t>
            </a:r>
          </a:p>
          <a:p>
            <a:r>
              <a:rPr lang="en-GB" dirty="0" smtClean="0"/>
              <a:t>? Quality enforcement</a:t>
            </a:r>
          </a:p>
          <a:p>
            <a:pPr lvl="1"/>
            <a:r>
              <a:rPr lang="en-GB" dirty="0" smtClean="0"/>
              <a:t>Coalition banned revenge evictions</a:t>
            </a:r>
          </a:p>
          <a:p>
            <a:pPr lvl="1"/>
            <a:r>
              <a:rPr lang="en-GB" dirty="0" smtClean="0"/>
              <a:t>? Need more – </a:t>
            </a:r>
            <a:r>
              <a:rPr lang="en-GB" dirty="0" err="1" smtClean="0"/>
              <a:t>eg</a:t>
            </a:r>
            <a:r>
              <a:rPr lang="en-GB" dirty="0" smtClean="0"/>
              <a:t> rent repayment orders</a:t>
            </a:r>
            <a:endParaRPr lang="en-GB" dirty="0"/>
          </a:p>
          <a:p>
            <a:r>
              <a:rPr lang="en-GB" dirty="0"/>
              <a:t>Agree that additional letting fees should be </a:t>
            </a:r>
            <a:r>
              <a:rPr lang="en-GB" dirty="0" smtClean="0"/>
              <a:t>banned</a:t>
            </a:r>
          </a:p>
          <a:p>
            <a:r>
              <a:rPr lang="en-GB" dirty="0" smtClean="0"/>
              <a:t>NOTE – Housing Benefit cuts/cap causing major problems / homelessness </a:t>
            </a:r>
            <a:endParaRPr lang="en-GB" dirty="0"/>
          </a:p>
          <a:p>
            <a:pPr marL="0" indent="0">
              <a:buNone/>
            </a:pPr>
            <a:endParaRPr lang="en-GB" dirty="0"/>
          </a:p>
        </p:txBody>
      </p:sp>
      <p:sp>
        <p:nvSpPr>
          <p:cNvPr id="4" name="Slide Number Placeholder 3"/>
          <p:cNvSpPr>
            <a:spLocks noGrp="1"/>
          </p:cNvSpPr>
          <p:nvPr>
            <p:ph type="sldNum" sz="quarter" idx="12"/>
          </p:nvPr>
        </p:nvSpPr>
        <p:spPr/>
        <p:txBody>
          <a:bodyPr/>
          <a:lstStyle/>
          <a:p>
            <a:fld id="{B57BB02A-931F-4681-802F-17E5AB87924C}" type="slidenum">
              <a:rPr lang="en-GB" smtClean="0"/>
              <a:t>11</a:t>
            </a:fld>
            <a:endParaRPr lang="en-GB"/>
          </a:p>
        </p:txBody>
      </p:sp>
    </p:spTree>
    <p:extLst>
      <p:ext uri="{BB962C8B-B14F-4D97-AF65-F5344CB8AC3E}">
        <p14:creationId xmlns:p14="http://schemas.microsoft.com/office/powerpoint/2010/main" val="17200080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PRIVATE RENTING</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Need to recognise that Caroline Lucas has a Private Members Bill (2</a:t>
            </a:r>
            <a:r>
              <a:rPr lang="en-GB" baseline="30000" dirty="0" smtClean="0"/>
              <a:t>nd</a:t>
            </a:r>
            <a:r>
              <a:rPr lang="en-GB" dirty="0" smtClean="0"/>
              <a:t> Reading Jan 20</a:t>
            </a:r>
            <a:r>
              <a:rPr lang="en-GB" baseline="30000" dirty="0" smtClean="0"/>
              <a:t>th</a:t>
            </a:r>
            <a:r>
              <a:rPr lang="en-GB" dirty="0" smtClean="0"/>
              <a:t> 2017) which is …</a:t>
            </a:r>
          </a:p>
          <a:p>
            <a:pPr marL="0" indent="0">
              <a:buNone/>
            </a:pPr>
            <a:r>
              <a:rPr lang="en-GB" i="1" dirty="0"/>
              <a:t>A Bill to establish a Living Rent Commission to conduct research into, and provide proposals for, reducing rent levels in the private rented sector and improving terms and conditions for tenants; to require the Secretary of State to report the recommendations of the Commission to Parliament; to introduce measures to promote long-term tenancies; to establish a mandatory national register of ​landlords and lettings agents; to prohibit the charging of letting or management agent fees to tenants; and for connected purposes</a:t>
            </a:r>
            <a:r>
              <a:rPr lang="en-GB" i="1" dirty="0" smtClean="0"/>
              <a:t>.</a:t>
            </a:r>
          </a:p>
          <a:p>
            <a:pPr marL="0" indent="0">
              <a:buNone/>
            </a:pPr>
            <a:r>
              <a:rPr lang="en-GB" b="1" dirty="0" smtClean="0"/>
              <a:t>Suggest that there should be COMPASS agreement to support this Bill</a:t>
            </a:r>
            <a:endParaRPr lang="en-GB" b="1" dirty="0"/>
          </a:p>
          <a:p>
            <a:pPr marL="0" indent="0">
              <a:buNone/>
            </a:pPr>
            <a:endParaRPr lang="en-GB" dirty="0"/>
          </a:p>
        </p:txBody>
      </p:sp>
      <p:sp>
        <p:nvSpPr>
          <p:cNvPr id="4" name="Slide Number Placeholder 3"/>
          <p:cNvSpPr>
            <a:spLocks noGrp="1"/>
          </p:cNvSpPr>
          <p:nvPr>
            <p:ph type="sldNum" sz="quarter" idx="12"/>
          </p:nvPr>
        </p:nvSpPr>
        <p:spPr/>
        <p:txBody>
          <a:bodyPr/>
          <a:lstStyle/>
          <a:p>
            <a:fld id="{B57BB02A-931F-4681-802F-17E5AB87924C}" type="slidenum">
              <a:rPr lang="en-GB" smtClean="0"/>
              <a:t>12</a:t>
            </a:fld>
            <a:endParaRPr lang="en-GB"/>
          </a:p>
        </p:txBody>
      </p:sp>
    </p:spTree>
    <p:extLst>
      <p:ext uri="{BB962C8B-B14F-4D97-AF65-F5344CB8AC3E}">
        <p14:creationId xmlns:p14="http://schemas.microsoft.com/office/powerpoint/2010/main" val="300018459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SUPPLY - PLANNING</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Agree Garden cities needed</a:t>
            </a:r>
          </a:p>
          <a:p>
            <a:r>
              <a:rPr lang="en-GB" dirty="0" smtClean="0"/>
              <a:t>Agree help for smaller builders / problem with cartel of large builders / self build sites should be made available</a:t>
            </a:r>
          </a:p>
          <a:p>
            <a:r>
              <a:rPr lang="en-GB" dirty="0" smtClean="0"/>
              <a:t>Agree force builders to use planning permissions or pay / lose</a:t>
            </a:r>
          </a:p>
          <a:p>
            <a:r>
              <a:rPr lang="en-GB" dirty="0" smtClean="0"/>
              <a:t>Agree force ‘local marketing first’ of new build flats (London)</a:t>
            </a:r>
          </a:p>
          <a:p>
            <a:pPr lvl="1"/>
            <a:r>
              <a:rPr lang="en-GB" dirty="0" smtClean="0"/>
              <a:t>?But </a:t>
            </a:r>
            <a:r>
              <a:rPr lang="en-GB" dirty="0" smtClean="0"/>
              <a:t>other techniques </a:t>
            </a:r>
            <a:r>
              <a:rPr lang="en-GB" dirty="0" smtClean="0"/>
              <a:t>needed</a:t>
            </a:r>
            <a:endParaRPr lang="en-GB" dirty="0" smtClean="0"/>
          </a:p>
          <a:p>
            <a:r>
              <a:rPr lang="en-GB" dirty="0" smtClean="0"/>
              <a:t>?Conditions/restrictions to assist local communities …….not clear what these are and how advisable (except </a:t>
            </a:r>
            <a:r>
              <a:rPr lang="en-GB" dirty="0" err="1" smtClean="0"/>
              <a:t>eg</a:t>
            </a:r>
            <a:r>
              <a:rPr lang="en-GB" dirty="0" smtClean="0"/>
              <a:t> for local demand in Cornwall / Lake District?)</a:t>
            </a:r>
          </a:p>
          <a:p>
            <a:r>
              <a:rPr lang="en-GB" dirty="0" smtClean="0"/>
              <a:t>?Improve ‘green’ requirements for new </a:t>
            </a:r>
            <a:r>
              <a:rPr lang="en-GB" dirty="0" smtClean="0"/>
              <a:t>build (and existing </a:t>
            </a:r>
            <a:r>
              <a:rPr lang="en-GB" dirty="0" err="1" smtClean="0"/>
              <a:t>strock</a:t>
            </a:r>
            <a:r>
              <a:rPr lang="en-GB" dirty="0" smtClean="0"/>
              <a:t>?): probably is agreement, but detail not clear  </a:t>
            </a:r>
            <a:endParaRPr lang="en-GB" dirty="0" smtClean="0"/>
          </a:p>
          <a:p>
            <a:endParaRPr lang="en-GB" dirty="0" smtClean="0"/>
          </a:p>
        </p:txBody>
      </p:sp>
      <p:sp>
        <p:nvSpPr>
          <p:cNvPr id="4" name="Slide Number Placeholder 3"/>
          <p:cNvSpPr>
            <a:spLocks noGrp="1"/>
          </p:cNvSpPr>
          <p:nvPr>
            <p:ph type="sldNum" sz="quarter" idx="12"/>
          </p:nvPr>
        </p:nvSpPr>
        <p:spPr/>
        <p:txBody>
          <a:bodyPr/>
          <a:lstStyle/>
          <a:p>
            <a:fld id="{B57BB02A-931F-4681-802F-17E5AB87924C}" type="slidenum">
              <a:rPr lang="en-GB" smtClean="0"/>
              <a:t>13</a:t>
            </a:fld>
            <a:endParaRPr lang="en-GB"/>
          </a:p>
        </p:txBody>
      </p:sp>
    </p:spTree>
    <p:extLst>
      <p:ext uri="{BB962C8B-B14F-4D97-AF65-F5344CB8AC3E}">
        <p14:creationId xmlns:p14="http://schemas.microsoft.com/office/powerpoint/2010/main" val="21847459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AFFORDABLE HOMES</a:t>
            </a:r>
            <a:endParaRPr lang="en-GB" dirty="0"/>
          </a:p>
        </p:txBody>
      </p:sp>
      <p:sp>
        <p:nvSpPr>
          <p:cNvPr id="3" name="Content Placeholder 2"/>
          <p:cNvSpPr>
            <a:spLocks noGrp="1"/>
          </p:cNvSpPr>
          <p:nvPr>
            <p:ph idx="1"/>
          </p:nvPr>
        </p:nvSpPr>
        <p:spPr/>
        <p:txBody>
          <a:bodyPr/>
          <a:lstStyle/>
          <a:p>
            <a:r>
              <a:rPr lang="en-GB" dirty="0" smtClean="0"/>
              <a:t>Agreed against starter homes </a:t>
            </a:r>
          </a:p>
          <a:p>
            <a:r>
              <a:rPr lang="en-GB" dirty="0" smtClean="0"/>
              <a:t>Agreed need major increase in building of </a:t>
            </a:r>
            <a:r>
              <a:rPr lang="en-GB" u="sng" dirty="0" smtClean="0"/>
              <a:t>social rented </a:t>
            </a:r>
            <a:r>
              <a:rPr lang="en-GB" dirty="0" smtClean="0"/>
              <a:t>homes</a:t>
            </a:r>
          </a:p>
          <a:p>
            <a:pPr lvl="1"/>
            <a:r>
              <a:rPr lang="en-GB" dirty="0" smtClean="0"/>
              <a:t>? Need to clarify position on ‘affordable’ rent</a:t>
            </a:r>
          </a:p>
          <a:p>
            <a:r>
              <a:rPr lang="en-GB" dirty="0" smtClean="0"/>
              <a:t>Agreed Right to Buy causing major problems, but </a:t>
            </a:r>
          </a:p>
          <a:p>
            <a:pPr lvl="1"/>
            <a:r>
              <a:rPr lang="en-GB" dirty="0" smtClean="0"/>
              <a:t>? Whether to abolish altogether, Council &amp; H Ass, not agreed</a:t>
            </a:r>
          </a:p>
          <a:p>
            <a:pPr lvl="1"/>
            <a:r>
              <a:rPr lang="en-GB" dirty="0" smtClean="0"/>
              <a:t>Agree proceeds should be used to replace sold houses locally  </a:t>
            </a:r>
          </a:p>
          <a:p>
            <a:endParaRPr lang="en-GB" dirty="0"/>
          </a:p>
        </p:txBody>
      </p:sp>
      <p:sp>
        <p:nvSpPr>
          <p:cNvPr id="4" name="Slide Number Placeholder 3"/>
          <p:cNvSpPr>
            <a:spLocks noGrp="1"/>
          </p:cNvSpPr>
          <p:nvPr>
            <p:ph type="sldNum" sz="quarter" idx="12"/>
          </p:nvPr>
        </p:nvSpPr>
        <p:spPr/>
        <p:txBody>
          <a:bodyPr/>
          <a:lstStyle/>
          <a:p>
            <a:fld id="{B57BB02A-931F-4681-802F-17E5AB87924C}" type="slidenum">
              <a:rPr lang="en-GB" smtClean="0"/>
              <a:t>14</a:t>
            </a:fld>
            <a:endParaRPr lang="en-GB"/>
          </a:p>
        </p:txBody>
      </p:sp>
    </p:spTree>
    <p:extLst>
      <p:ext uri="{BB962C8B-B14F-4D97-AF65-F5344CB8AC3E}">
        <p14:creationId xmlns:p14="http://schemas.microsoft.com/office/powerpoint/2010/main" val="639665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AFFORDABLE HOUSING – COUNCIL HOUSES</a:t>
            </a:r>
            <a:endParaRPr lang="en-GB" dirty="0"/>
          </a:p>
        </p:txBody>
      </p:sp>
      <p:sp>
        <p:nvSpPr>
          <p:cNvPr id="3" name="Content Placeholder 2"/>
          <p:cNvSpPr>
            <a:spLocks noGrp="1"/>
          </p:cNvSpPr>
          <p:nvPr>
            <p:ph idx="1"/>
          </p:nvPr>
        </p:nvSpPr>
        <p:spPr/>
        <p:txBody>
          <a:bodyPr>
            <a:normAutofit lnSpcReduction="10000"/>
          </a:bodyPr>
          <a:lstStyle/>
          <a:p>
            <a:r>
              <a:rPr lang="en-GB" dirty="0" smtClean="0"/>
              <a:t>Forcing Sale of Higher Value properties</a:t>
            </a:r>
          </a:p>
          <a:p>
            <a:pPr lvl="1"/>
            <a:r>
              <a:rPr lang="en-GB" dirty="0" smtClean="0"/>
              <a:t>Agreed against (even Surrey Tory Leader Hodge against)</a:t>
            </a:r>
          </a:p>
          <a:p>
            <a:r>
              <a:rPr lang="en-GB" dirty="0" smtClean="0"/>
              <a:t>Pay to Stay</a:t>
            </a:r>
          </a:p>
          <a:p>
            <a:pPr lvl="1"/>
            <a:r>
              <a:rPr lang="en-GB" dirty="0" smtClean="0"/>
              <a:t>Agreed against original H&amp;P Bill proposals…. But</a:t>
            </a:r>
          </a:p>
          <a:p>
            <a:pPr lvl="1"/>
            <a:r>
              <a:rPr lang="en-GB" dirty="0" smtClean="0"/>
              <a:t>Not agreed wrong in principle - ?not clear </a:t>
            </a:r>
            <a:r>
              <a:rPr lang="en-GB" dirty="0" smtClean="0"/>
              <a:t>position </a:t>
            </a:r>
            <a:r>
              <a:rPr lang="en-GB" dirty="0" smtClean="0"/>
              <a:t>on income levels in Act </a:t>
            </a:r>
          </a:p>
          <a:p>
            <a:r>
              <a:rPr lang="en-GB" dirty="0" smtClean="0"/>
              <a:t> Council House Tenure …… 2- 10 years</a:t>
            </a:r>
          </a:p>
          <a:p>
            <a:pPr lvl="1"/>
            <a:r>
              <a:rPr lang="en-GB" dirty="0" smtClean="0"/>
              <a:t>Agree that councils should give longest period possible under legislation</a:t>
            </a:r>
          </a:p>
          <a:p>
            <a:pPr lvl="1"/>
            <a:r>
              <a:rPr lang="en-GB" dirty="0" smtClean="0"/>
              <a:t>? Whether agreement </a:t>
            </a:r>
            <a:r>
              <a:rPr lang="en-GB" dirty="0" smtClean="0"/>
              <a:t>that this limit on tenures should </a:t>
            </a:r>
            <a:r>
              <a:rPr lang="en-GB" dirty="0" smtClean="0"/>
              <a:t>be eventually be </a:t>
            </a:r>
            <a:r>
              <a:rPr lang="en-GB" dirty="0" smtClean="0"/>
              <a:t>abolished, or flexibility (</a:t>
            </a:r>
            <a:r>
              <a:rPr lang="en-GB" dirty="0" err="1" smtClean="0"/>
              <a:t>eg</a:t>
            </a:r>
            <a:r>
              <a:rPr lang="en-GB" dirty="0" smtClean="0"/>
              <a:t> when children involved) extended.  </a:t>
            </a:r>
            <a:endParaRPr lang="en-GB" dirty="0" smtClean="0"/>
          </a:p>
          <a:p>
            <a:r>
              <a:rPr lang="en-GB" dirty="0" smtClean="0"/>
              <a:t>Regeneration Schemes……. </a:t>
            </a:r>
          </a:p>
          <a:p>
            <a:pPr lvl="1"/>
            <a:r>
              <a:rPr lang="en-GB" dirty="0" smtClean="0"/>
              <a:t>A big issue in London and other cities…..agreement uncertain?</a:t>
            </a:r>
            <a:endParaRPr lang="en-GB" dirty="0"/>
          </a:p>
        </p:txBody>
      </p:sp>
      <p:sp>
        <p:nvSpPr>
          <p:cNvPr id="4" name="Slide Number Placeholder 3"/>
          <p:cNvSpPr>
            <a:spLocks noGrp="1"/>
          </p:cNvSpPr>
          <p:nvPr>
            <p:ph type="sldNum" sz="quarter" idx="12"/>
          </p:nvPr>
        </p:nvSpPr>
        <p:spPr/>
        <p:txBody>
          <a:bodyPr/>
          <a:lstStyle/>
          <a:p>
            <a:fld id="{B57BB02A-931F-4681-802F-17E5AB87924C}" type="slidenum">
              <a:rPr lang="en-GB" smtClean="0"/>
              <a:t>15</a:t>
            </a:fld>
            <a:endParaRPr lang="en-GB"/>
          </a:p>
        </p:txBody>
      </p:sp>
    </p:spTree>
    <p:extLst>
      <p:ext uri="{BB962C8B-B14F-4D97-AF65-F5344CB8AC3E}">
        <p14:creationId xmlns:p14="http://schemas.microsoft.com/office/powerpoint/2010/main" val="19755235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TAX</a:t>
            </a:r>
            <a:endParaRPr lang="en-GB" dirty="0"/>
          </a:p>
        </p:txBody>
      </p:sp>
      <p:sp>
        <p:nvSpPr>
          <p:cNvPr id="3" name="Content Placeholder 2"/>
          <p:cNvSpPr>
            <a:spLocks noGrp="1"/>
          </p:cNvSpPr>
          <p:nvPr>
            <p:ph idx="1"/>
          </p:nvPr>
        </p:nvSpPr>
        <p:spPr/>
        <p:txBody>
          <a:bodyPr/>
          <a:lstStyle/>
          <a:p>
            <a:r>
              <a:rPr lang="en-GB" dirty="0" smtClean="0"/>
              <a:t>Agree recent changes (stamp duty, tax relief) which make Buy to Let less profitable</a:t>
            </a:r>
          </a:p>
          <a:p>
            <a:pPr lvl="1"/>
            <a:r>
              <a:rPr lang="en-GB" dirty="0" smtClean="0"/>
              <a:t>?add remove basic </a:t>
            </a:r>
            <a:r>
              <a:rPr lang="en-GB" dirty="0" smtClean="0"/>
              <a:t>rate mortgage tax </a:t>
            </a:r>
            <a:r>
              <a:rPr lang="en-GB" dirty="0" smtClean="0"/>
              <a:t>relief from buy-to-let</a:t>
            </a:r>
            <a:endParaRPr lang="en-GB" dirty="0" smtClean="0"/>
          </a:p>
          <a:p>
            <a:r>
              <a:rPr lang="en-GB" dirty="0" smtClean="0"/>
              <a:t>Agree need for mansion tax / higher value council tax bands</a:t>
            </a:r>
          </a:p>
          <a:p>
            <a:pPr lvl="1"/>
            <a:r>
              <a:rPr lang="en-GB" dirty="0" smtClean="0"/>
              <a:t>? Which?</a:t>
            </a:r>
          </a:p>
          <a:p>
            <a:r>
              <a:rPr lang="en-GB" dirty="0" smtClean="0"/>
              <a:t>?Is there a case for increasing limit </a:t>
            </a:r>
            <a:r>
              <a:rPr lang="en-GB" dirty="0" smtClean="0"/>
              <a:t>(at present 50%) </a:t>
            </a:r>
            <a:r>
              <a:rPr lang="en-GB" dirty="0" smtClean="0"/>
              <a:t>on higher Council Tax on empty homes / second homes / holiday lets </a:t>
            </a:r>
          </a:p>
          <a:p>
            <a:r>
              <a:rPr lang="en-GB" dirty="0" smtClean="0"/>
              <a:t>Green/ </a:t>
            </a:r>
            <a:r>
              <a:rPr lang="en-GB" dirty="0" err="1" smtClean="0"/>
              <a:t>LibDems</a:t>
            </a:r>
            <a:r>
              <a:rPr lang="en-GB" dirty="0" smtClean="0"/>
              <a:t> agree place for Land Value Tax in long </a:t>
            </a:r>
            <a:r>
              <a:rPr lang="en-GB" dirty="0" smtClean="0"/>
              <a:t>term, but Labour silent (or hostile?)</a:t>
            </a:r>
            <a:endParaRPr lang="en-GB" dirty="0" smtClean="0"/>
          </a:p>
        </p:txBody>
      </p:sp>
      <p:sp>
        <p:nvSpPr>
          <p:cNvPr id="4" name="Slide Number Placeholder 3"/>
          <p:cNvSpPr>
            <a:spLocks noGrp="1"/>
          </p:cNvSpPr>
          <p:nvPr>
            <p:ph type="sldNum" sz="quarter" idx="12"/>
          </p:nvPr>
        </p:nvSpPr>
        <p:spPr/>
        <p:txBody>
          <a:bodyPr/>
          <a:lstStyle/>
          <a:p>
            <a:fld id="{B57BB02A-931F-4681-802F-17E5AB87924C}" type="slidenum">
              <a:rPr lang="en-GB" smtClean="0"/>
              <a:t>16</a:t>
            </a:fld>
            <a:endParaRPr lang="en-GB"/>
          </a:p>
        </p:txBody>
      </p:sp>
    </p:spTree>
    <p:extLst>
      <p:ext uri="{BB962C8B-B14F-4D97-AF65-F5344CB8AC3E}">
        <p14:creationId xmlns:p14="http://schemas.microsoft.com/office/powerpoint/2010/main" val="8014486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SUMMARY</a:t>
            </a:r>
            <a:endParaRPr lang="en-GB" dirty="0"/>
          </a:p>
        </p:txBody>
      </p:sp>
      <p:sp>
        <p:nvSpPr>
          <p:cNvPr id="3" name="Content Placeholder 2"/>
          <p:cNvSpPr>
            <a:spLocks noGrp="1"/>
          </p:cNvSpPr>
          <p:nvPr>
            <p:ph idx="1"/>
          </p:nvPr>
        </p:nvSpPr>
        <p:spPr>
          <a:xfrm>
            <a:off x="838200" y="1335313"/>
            <a:ext cx="10541000" cy="4478792"/>
          </a:xfrm>
        </p:spPr>
        <p:txBody>
          <a:bodyPr>
            <a:normAutofit fontScale="92500" lnSpcReduction="20000"/>
          </a:bodyPr>
          <a:lstStyle/>
          <a:p>
            <a:r>
              <a:rPr lang="en-GB" dirty="0" smtClean="0"/>
              <a:t>Suggest focus on Private Renting and Supply (Funding and targets)</a:t>
            </a:r>
          </a:p>
          <a:p>
            <a:r>
              <a:rPr lang="en-GB" dirty="0" smtClean="0"/>
              <a:t>Supply …….. </a:t>
            </a:r>
          </a:p>
          <a:p>
            <a:pPr lvl="1"/>
            <a:r>
              <a:rPr lang="en-GB" dirty="0"/>
              <a:t>F</a:t>
            </a:r>
            <a:r>
              <a:rPr lang="en-GB" dirty="0" smtClean="0"/>
              <a:t>ailure to build number required (so far and likely in  future) is an on going issue </a:t>
            </a:r>
          </a:p>
          <a:p>
            <a:pPr lvl="1"/>
            <a:r>
              <a:rPr lang="en-GB" dirty="0" smtClean="0"/>
              <a:t>Agree that reliance on private sector and failure adequately to fund public sector is crucial – and that increased government funding for social / affordable rented is needed, a Housing Investment Bank could help and Direct Commissioning valuable</a:t>
            </a:r>
          </a:p>
          <a:p>
            <a:pPr lvl="1"/>
            <a:r>
              <a:rPr lang="en-GB" b="1" dirty="0" smtClean="0"/>
              <a:t>Some more work needed to articulate </a:t>
            </a:r>
            <a:r>
              <a:rPr lang="en-GB" b="1" dirty="0" smtClean="0"/>
              <a:t>details of agreed </a:t>
            </a:r>
            <a:r>
              <a:rPr lang="en-GB" b="1" dirty="0" smtClean="0"/>
              <a:t>policy </a:t>
            </a:r>
          </a:p>
          <a:p>
            <a:r>
              <a:rPr lang="en-GB" dirty="0" smtClean="0"/>
              <a:t>Private Renting…..</a:t>
            </a:r>
          </a:p>
          <a:p>
            <a:pPr lvl="1"/>
            <a:r>
              <a:rPr lang="en-GB" dirty="0" smtClean="0"/>
              <a:t>Agreed that real problems in private rental sector</a:t>
            </a:r>
          </a:p>
          <a:p>
            <a:pPr lvl="1"/>
            <a:r>
              <a:rPr lang="en-GB" dirty="0" err="1" smtClean="0"/>
              <a:t>LibDems</a:t>
            </a:r>
            <a:r>
              <a:rPr lang="en-GB" dirty="0" smtClean="0"/>
              <a:t> have so far adopted fairly ‘hands off’ policies ……. Could change?</a:t>
            </a:r>
          </a:p>
          <a:p>
            <a:pPr lvl="1"/>
            <a:r>
              <a:rPr lang="en-GB" b="1" dirty="0" smtClean="0"/>
              <a:t>Suggest support for Caroline Lucas Bill ….. </a:t>
            </a:r>
            <a:r>
              <a:rPr lang="en-GB" b="1" dirty="0" smtClean="0"/>
              <a:t>Including working for </a:t>
            </a:r>
            <a:r>
              <a:rPr lang="en-GB" b="1" dirty="0" err="1" smtClean="0"/>
              <a:t>LibDems</a:t>
            </a:r>
            <a:r>
              <a:rPr lang="en-GB" b="1" dirty="0" smtClean="0"/>
              <a:t> support if not already happening</a:t>
            </a:r>
            <a:endParaRPr lang="en-GB" b="1" dirty="0" smtClean="0"/>
          </a:p>
          <a:p>
            <a:pPr lvl="1"/>
            <a:r>
              <a:rPr lang="en-GB" b="1" dirty="0" smtClean="0"/>
              <a:t>Ongoing work in parallel worthwhile, particularly on issues around rent control and changes to standard tenancies</a:t>
            </a:r>
            <a:r>
              <a:rPr lang="en-GB" dirty="0" smtClean="0"/>
              <a:t>.</a:t>
            </a:r>
          </a:p>
          <a:p>
            <a:endParaRPr lang="en-GB" dirty="0" smtClean="0"/>
          </a:p>
          <a:p>
            <a:pPr lvl="1"/>
            <a:endParaRPr lang="en-GB" dirty="0"/>
          </a:p>
        </p:txBody>
      </p:sp>
      <p:sp>
        <p:nvSpPr>
          <p:cNvPr id="4" name="Slide Number Placeholder 3"/>
          <p:cNvSpPr>
            <a:spLocks noGrp="1"/>
          </p:cNvSpPr>
          <p:nvPr>
            <p:ph type="sldNum" sz="quarter" idx="12"/>
          </p:nvPr>
        </p:nvSpPr>
        <p:spPr/>
        <p:txBody>
          <a:bodyPr/>
          <a:lstStyle/>
          <a:p>
            <a:fld id="{B57BB02A-931F-4681-802F-17E5AB87924C}" type="slidenum">
              <a:rPr lang="en-GB" smtClean="0"/>
              <a:t>17</a:t>
            </a:fld>
            <a:endParaRPr lang="en-GB"/>
          </a:p>
        </p:txBody>
      </p:sp>
    </p:spTree>
    <p:extLst>
      <p:ext uri="{BB962C8B-B14F-4D97-AF65-F5344CB8AC3E}">
        <p14:creationId xmlns:p14="http://schemas.microsoft.com/office/powerpoint/2010/main" val="14677204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COMPASS LOCAL MANIFESTO TEMPLATE (attached)</a:t>
            </a:r>
            <a:endParaRPr lang="en-GB" dirty="0"/>
          </a:p>
        </p:txBody>
      </p:sp>
      <p:sp>
        <p:nvSpPr>
          <p:cNvPr id="3" name="Content Placeholder 2"/>
          <p:cNvSpPr>
            <a:spLocks noGrp="1"/>
          </p:cNvSpPr>
          <p:nvPr>
            <p:ph idx="1"/>
          </p:nvPr>
        </p:nvSpPr>
        <p:spPr>
          <a:xfrm>
            <a:off x="838200" y="2031689"/>
            <a:ext cx="10515600" cy="4351338"/>
          </a:xfrm>
        </p:spPr>
        <p:txBody>
          <a:bodyPr/>
          <a:lstStyle/>
          <a:p>
            <a:pPr marL="0" indent="0">
              <a:buNone/>
            </a:pPr>
            <a:r>
              <a:rPr lang="en-GB" dirty="0" smtClean="0"/>
              <a:t>This is intended as a ‘initial worked example’ of what a local policy template might look like.</a:t>
            </a:r>
          </a:p>
          <a:p>
            <a:pPr marL="0" indent="0">
              <a:buNone/>
            </a:pPr>
            <a:r>
              <a:rPr lang="en-GB" dirty="0" smtClean="0"/>
              <a:t>The content is </a:t>
            </a:r>
            <a:r>
              <a:rPr lang="en-GB" dirty="0" smtClean="0"/>
              <a:t>provisional - s</a:t>
            </a:r>
            <a:r>
              <a:rPr lang="en-GB" dirty="0" smtClean="0"/>
              <a:t>ome </a:t>
            </a:r>
            <a:r>
              <a:rPr lang="en-GB" dirty="0" smtClean="0"/>
              <a:t>further research within Waverley is needed!</a:t>
            </a:r>
          </a:p>
          <a:p>
            <a:pPr marL="0" indent="0">
              <a:buNone/>
            </a:pPr>
            <a:endParaRPr lang="en-GB" dirty="0" smtClean="0"/>
          </a:p>
          <a:p>
            <a:pPr marL="0" indent="0">
              <a:buNone/>
            </a:pPr>
            <a:r>
              <a:rPr lang="en-GB" dirty="0" smtClean="0"/>
              <a:t>The upcoming elections are County elections and hence have little housing related content ……. For other areas  such as education and social care there will be more relevance </a:t>
            </a:r>
            <a:endParaRPr lang="en-GB" dirty="0"/>
          </a:p>
        </p:txBody>
      </p:sp>
      <p:sp>
        <p:nvSpPr>
          <p:cNvPr id="4" name="Slide Number Placeholder 3"/>
          <p:cNvSpPr>
            <a:spLocks noGrp="1"/>
          </p:cNvSpPr>
          <p:nvPr>
            <p:ph type="sldNum" sz="quarter" idx="12"/>
          </p:nvPr>
        </p:nvSpPr>
        <p:spPr/>
        <p:txBody>
          <a:bodyPr/>
          <a:lstStyle/>
          <a:p>
            <a:fld id="{B57BB02A-931F-4681-802F-17E5AB87924C}" type="slidenum">
              <a:rPr lang="en-GB" smtClean="0"/>
              <a:t>18</a:t>
            </a:fld>
            <a:endParaRPr lang="en-GB"/>
          </a:p>
        </p:txBody>
      </p:sp>
    </p:spTree>
    <p:extLst>
      <p:ext uri="{BB962C8B-B14F-4D97-AF65-F5344CB8AC3E}">
        <p14:creationId xmlns:p14="http://schemas.microsoft.com/office/powerpoint/2010/main" val="361584773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3790</TotalTime>
  <Words>1788</Words>
  <Application>Microsoft Office PowerPoint</Application>
  <PresentationFormat>Widescreen</PresentationFormat>
  <Paragraphs>186</Paragraphs>
  <Slides>18</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Office Theme</vt:lpstr>
      <vt:lpstr>HOUSING</vt:lpstr>
      <vt:lpstr>OBJECTIVES</vt:lpstr>
      <vt:lpstr>PROPOSED FOLLOW UP ACTION</vt:lpstr>
      <vt:lpstr>APPROACH TO WORK</vt:lpstr>
      <vt:lpstr>BACKGROUND COMMENTS</vt:lpstr>
      <vt:lpstr>POLITICAL POSITIONS</vt:lpstr>
      <vt:lpstr>CURRENT POLICY POSITIONS</vt:lpstr>
      <vt:lpstr>ANALYSIS</vt:lpstr>
      <vt:lpstr>SUPPLY – FUNDING and TARGETS </vt:lpstr>
      <vt:lpstr>PRIVATE RENTING - 1</vt:lpstr>
      <vt:lpstr>PRIVATE RENTING - 2</vt:lpstr>
      <vt:lpstr>PRIVATE RENTING</vt:lpstr>
      <vt:lpstr>SUPPLY - PLANNING</vt:lpstr>
      <vt:lpstr>AFFORDABLE HOMES</vt:lpstr>
      <vt:lpstr>AFFORDABLE HOUSING – COUNCIL HOUSES</vt:lpstr>
      <vt:lpstr>TAX</vt:lpstr>
      <vt:lpstr>SUMMARY</vt:lpstr>
      <vt:lpstr>COMPASS LOCAL MANIFESTO TEMPLATE (attached)</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Stewart Edge</dc:creator>
  <cp:lastModifiedBy>Stewart Edge</cp:lastModifiedBy>
  <cp:revision>50</cp:revision>
  <cp:lastPrinted>2016-11-04T21:52:59Z</cp:lastPrinted>
  <dcterms:created xsi:type="dcterms:W3CDTF">2016-10-31T12:56:30Z</dcterms:created>
  <dcterms:modified xsi:type="dcterms:W3CDTF">2016-11-06T10:54:58Z</dcterms:modified>
</cp:coreProperties>
</file>