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10"/>
  </p:notesMasterIdLst>
  <p:handoutMasterIdLst>
    <p:handoutMasterId r:id="rId11"/>
  </p:handoutMasterIdLst>
  <p:sldIdLst>
    <p:sldId id="256" r:id="rId2"/>
    <p:sldId id="304" r:id="rId3"/>
    <p:sldId id="306" r:id="rId4"/>
    <p:sldId id="316" r:id="rId5"/>
    <p:sldId id="312" r:id="rId6"/>
    <p:sldId id="317" r:id="rId7"/>
    <p:sldId id="318" r:id="rId8"/>
    <p:sldId id="305" r:id="rId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3" autoAdjust="0"/>
    <p:restoredTop sz="94660"/>
  </p:normalViewPr>
  <p:slideViewPr>
    <p:cSldViewPr snapToGrid="0" snapToObjects="1">
      <p:cViewPr>
        <p:scale>
          <a:sx n="70" d="100"/>
          <a:sy n="70" d="100"/>
        </p:scale>
        <p:origin x="-1086" y="-7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C2B01FC-13B9-4CA8-8107-2EECC0A3D349}" type="datetimeFigureOut">
              <a:rPr lang="en-GB" smtClean="0"/>
              <a:t>18/06/2018</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ABF03CC-11A6-4FAA-B3C9-5CAE8277ED8E}" type="slidenum">
              <a:rPr lang="en-GB" smtClean="0"/>
              <a:t>‹#›</a:t>
            </a:fld>
            <a:endParaRPr lang="en-GB"/>
          </a:p>
        </p:txBody>
      </p:sp>
    </p:spTree>
    <p:extLst>
      <p:ext uri="{BB962C8B-B14F-4D97-AF65-F5344CB8AC3E}">
        <p14:creationId xmlns:p14="http://schemas.microsoft.com/office/powerpoint/2010/main" val="957539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98A701-16A5-4671-9795-5998A63B2AD6}" type="datetimeFigureOut">
              <a:rPr lang="en-GB" smtClean="0"/>
              <a:t>18/06/2018</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7AD9E1-1A85-44AE-B473-F22E3C5C3D17}" type="slidenum">
              <a:rPr lang="en-GB" smtClean="0"/>
              <a:t>‹#›</a:t>
            </a:fld>
            <a:endParaRPr lang="en-GB"/>
          </a:p>
        </p:txBody>
      </p:sp>
    </p:spTree>
    <p:extLst>
      <p:ext uri="{BB962C8B-B14F-4D97-AF65-F5344CB8AC3E}">
        <p14:creationId xmlns:p14="http://schemas.microsoft.com/office/powerpoint/2010/main" val="256808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C692F3E-882F-0542-8E0B-F0829B5DD74B}"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C692F3E-882F-0542-8E0B-F0829B5DD74B}"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A32FE-8B53-6145-9FA6-064B5A7A44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C692F3E-882F-0542-8E0B-F0829B5DD74B}"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A32FE-8B53-6145-9FA6-064B5A7A44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C692F3E-882F-0542-8E0B-F0829B5DD74B}"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A32FE-8B53-6145-9FA6-064B5A7A44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C692F3E-882F-0542-8E0B-F0829B5DD74B}" type="datetimeFigureOut">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A32FE-8B53-6145-9FA6-064B5A7A445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C692F3E-882F-0542-8E0B-F0829B5DD74B}"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A32FE-8B53-6145-9FA6-064B5A7A44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C692F3E-882F-0542-8E0B-F0829B5DD74B}" type="datetimeFigureOut">
              <a:rPr lang="en-US" smtClean="0"/>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CA32FE-8B53-6145-9FA6-064B5A7A445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C692F3E-882F-0542-8E0B-F0829B5DD74B}" type="datetimeFigureOut">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A32FE-8B53-6145-9FA6-064B5A7A44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92F3E-882F-0542-8E0B-F0829B5DD74B}" type="datetimeFigureOut">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CA32FE-8B53-6145-9FA6-064B5A7A44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C692F3E-882F-0542-8E0B-F0829B5DD74B}"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C692F3E-882F-0542-8E0B-F0829B5DD74B}" type="datetimeFigureOut">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A32FE-8B53-6145-9FA6-064B5A7A44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C692F3E-882F-0542-8E0B-F0829B5DD74B}" type="datetimeFigureOut">
              <a:rPr lang="en-US" smtClean="0"/>
              <a:t>6/18/2018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FCA32FE-8B53-6145-9FA6-064B5A7A44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elliot.newton@environmenttrust.co.uk" TargetMode="External"/><Relationship Id="rId2" Type="http://schemas.openxmlformats.org/officeDocument/2006/relationships/hyperlink" Target="mailto:stephen.james@environmenttrust.co.uk" TargetMode="External"/><Relationship Id="rId1" Type="http://schemas.openxmlformats.org/officeDocument/2006/relationships/slideLayout" Target="../slideLayouts/slideLayout2.xml"/><Relationship Id="rId4" Type="http://schemas.openxmlformats.org/officeDocument/2006/relationships/hyperlink" Target="https://twitter.com/ET_Conserv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endParaRPr lang="en-US" sz="4800" dirty="0"/>
          </a:p>
        </p:txBody>
      </p:sp>
      <p:grpSp>
        <p:nvGrpSpPr>
          <p:cNvPr id="19" name="Group 18"/>
          <p:cNvGrpSpPr/>
          <p:nvPr/>
        </p:nvGrpSpPr>
        <p:grpSpPr>
          <a:xfrm>
            <a:off x="685800" y="1965236"/>
            <a:ext cx="4729908" cy="1197182"/>
            <a:chOff x="685800" y="1965236"/>
            <a:chExt cx="4729908" cy="1197182"/>
          </a:xfrm>
        </p:grpSpPr>
        <p:pic>
          <p:nvPicPr>
            <p:cNvPr id="4" name="Picture 3" descr="ETRevised Complete Logo Colour Lef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1965236"/>
              <a:ext cx="4673554" cy="1187273"/>
            </a:xfrm>
            <a:prstGeom prst="rect">
              <a:avLst/>
            </a:prstGeom>
          </p:spPr>
        </p:pic>
        <p:sp>
          <p:nvSpPr>
            <p:cNvPr id="5" name="TextBox 4"/>
            <p:cNvSpPr txBox="1"/>
            <p:nvPr/>
          </p:nvSpPr>
          <p:spPr>
            <a:xfrm>
              <a:off x="1885114" y="2793086"/>
              <a:ext cx="3530594" cy="369332"/>
            </a:xfrm>
            <a:prstGeom prst="rect">
              <a:avLst/>
            </a:prstGeom>
            <a:solidFill>
              <a:schemeClr val="bg1"/>
            </a:solidFill>
          </p:spPr>
          <p:txBody>
            <a:bodyPr wrap="square" rtlCol="0">
              <a:spAutoFit/>
            </a:bodyPr>
            <a:lstStyle/>
            <a:p>
              <a:r>
                <a:rPr lang="en-US" dirty="0"/>
                <a:t>Inspiring love of local places</a:t>
              </a:r>
            </a:p>
          </p:txBody>
        </p:sp>
      </p:grpSp>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699"/>
          <a:stretch/>
        </p:blipFill>
        <p:spPr bwMode="auto">
          <a:xfrm>
            <a:off x="763649" y="3768106"/>
            <a:ext cx="7713406" cy="239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04654" y="5019669"/>
            <a:ext cx="7905947" cy="1200329"/>
          </a:xfrm>
          <a:prstGeom prst="rect">
            <a:avLst/>
          </a:prstGeom>
          <a:noFill/>
        </p:spPr>
        <p:txBody>
          <a:bodyPr wrap="none" rtlCol="0">
            <a:spAutoFit/>
          </a:bodyPr>
          <a:lstStyle/>
          <a:p>
            <a:r>
              <a:rPr lang="en-GB" sz="3600" dirty="0" smtClean="0">
                <a:solidFill>
                  <a:schemeClr val="bg1"/>
                </a:solidFill>
              </a:rPr>
              <a:t>Kingston Green Infrastructure, </a:t>
            </a:r>
            <a:br>
              <a:rPr lang="en-GB" sz="3600" dirty="0" smtClean="0">
                <a:solidFill>
                  <a:schemeClr val="bg1"/>
                </a:solidFill>
              </a:rPr>
            </a:br>
            <a:r>
              <a:rPr lang="en-GB" sz="3600" dirty="0" smtClean="0">
                <a:solidFill>
                  <a:schemeClr val="bg1"/>
                </a:solidFill>
              </a:rPr>
              <a:t>Energy and Water Programme                    </a:t>
            </a:r>
            <a:endParaRPr lang="en-GB" sz="3600" dirty="0">
              <a:solidFill>
                <a:schemeClr val="bg1"/>
              </a:solidFill>
            </a:endParaRPr>
          </a:p>
        </p:txBody>
      </p:sp>
      <p:pic>
        <p:nvPicPr>
          <p:cNvPr id="1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876854" y="3836848"/>
            <a:ext cx="124528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317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2C2ADD-C2F8-44A8-9157-D84FA6366F37}"/>
              </a:ext>
            </a:extLst>
          </p:cNvPr>
          <p:cNvSpPr>
            <a:spLocks noGrp="1"/>
          </p:cNvSpPr>
          <p:nvPr>
            <p:ph type="title"/>
          </p:nvPr>
        </p:nvSpPr>
        <p:spPr/>
        <p:txBody>
          <a:bodyPr/>
          <a:lstStyle/>
          <a:p>
            <a:r>
              <a:rPr lang="en-GB" dirty="0" smtClean="0"/>
              <a:t>Background</a:t>
            </a:r>
            <a:endParaRPr lang="en-US" dirty="0"/>
          </a:p>
        </p:txBody>
      </p:sp>
      <p:sp>
        <p:nvSpPr>
          <p:cNvPr id="3" name="Content Placeholder 2">
            <a:extLst>
              <a:ext uri="{FF2B5EF4-FFF2-40B4-BE49-F238E27FC236}">
                <a16:creationId xmlns="" xmlns:a16="http://schemas.microsoft.com/office/drawing/2014/main" id="{A8D91E4A-B283-4C19-8E25-BDDFEBE8312F}"/>
              </a:ext>
            </a:extLst>
          </p:cNvPr>
          <p:cNvSpPr>
            <a:spLocks noGrp="1"/>
          </p:cNvSpPr>
          <p:nvPr>
            <p:ph idx="1"/>
          </p:nvPr>
        </p:nvSpPr>
        <p:spPr/>
        <p:txBody>
          <a:bodyPr/>
          <a:lstStyle/>
          <a:p>
            <a:r>
              <a:rPr lang="en-GB" dirty="0" smtClean="0"/>
              <a:t>London Plan 2016</a:t>
            </a:r>
          </a:p>
          <a:p>
            <a:r>
              <a:rPr lang="en-GB" dirty="0" smtClean="0"/>
              <a:t>Carbon offsetting fund</a:t>
            </a:r>
          </a:p>
          <a:p>
            <a:r>
              <a:rPr lang="en-GB" dirty="0" smtClean="0"/>
              <a:t>R B Kingston commission</a:t>
            </a:r>
          </a:p>
          <a:p>
            <a:r>
              <a:rPr lang="en-GB" dirty="0" smtClean="0"/>
              <a:t>Environment Trust with South West London Environment Network (SWLEN)</a:t>
            </a:r>
          </a:p>
          <a:p>
            <a:r>
              <a:rPr lang="en-GB" dirty="0" smtClean="0"/>
              <a:t>£22.4k, Apr 2018 – Sep 2019, part time staffing</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14" y="4851935"/>
            <a:ext cx="4560971" cy="73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793" y="869380"/>
            <a:ext cx="1957657" cy="146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808" y="4240162"/>
            <a:ext cx="2127881" cy="2458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785" y="4357220"/>
            <a:ext cx="1859008" cy="245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13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146357-6CF7-45DA-8411-A9F83548B06C}"/>
              </a:ext>
            </a:extLst>
          </p:cNvPr>
          <p:cNvSpPr>
            <a:spLocks noGrp="1"/>
          </p:cNvSpPr>
          <p:nvPr>
            <p:ph type="title"/>
          </p:nvPr>
        </p:nvSpPr>
        <p:spPr/>
        <p:txBody>
          <a:bodyPr/>
          <a:lstStyle/>
          <a:p>
            <a:r>
              <a:rPr lang="en-GB" dirty="0" smtClean="0"/>
              <a:t>Aims</a:t>
            </a:r>
            <a:endParaRPr lang="en-US" dirty="0"/>
          </a:p>
        </p:txBody>
      </p:sp>
      <p:sp>
        <p:nvSpPr>
          <p:cNvPr id="3" name="Content Placeholder 2">
            <a:extLst>
              <a:ext uri="{FF2B5EF4-FFF2-40B4-BE49-F238E27FC236}">
                <a16:creationId xmlns="" xmlns:a16="http://schemas.microsoft.com/office/drawing/2014/main" id="{241DC772-FF52-40A6-9259-6E004259459E}"/>
              </a:ext>
            </a:extLst>
          </p:cNvPr>
          <p:cNvSpPr>
            <a:spLocks noGrp="1"/>
          </p:cNvSpPr>
          <p:nvPr>
            <p:ph idx="1"/>
          </p:nvPr>
        </p:nvSpPr>
        <p:spPr>
          <a:xfrm>
            <a:off x="457200" y="1600200"/>
            <a:ext cx="8229600" cy="2562367"/>
          </a:xfrm>
        </p:spPr>
        <p:txBody>
          <a:bodyPr/>
          <a:lstStyle/>
          <a:p>
            <a:pPr marL="0" indent="0">
              <a:buNone/>
            </a:pPr>
            <a:endParaRPr lang="en-US" dirty="0"/>
          </a:p>
          <a:p>
            <a:pPr lvl="0"/>
            <a:r>
              <a:rPr lang="en-GB" dirty="0" smtClean="0"/>
              <a:t>Engage people living and working in the Borough</a:t>
            </a:r>
          </a:p>
          <a:p>
            <a:pPr lvl="0"/>
            <a:r>
              <a:rPr lang="en-GB" dirty="0" smtClean="0"/>
              <a:t>Build broad-based support for change</a:t>
            </a:r>
          </a:p>
          <a:p>
            <a:pPr lvl="0"/>
            <a:r>
              <a:rPr lang="en-GB" dirty="0" smtClean="0"/>
              <a:t>Develop and support environmental projects: four themes</a:t>
            </a:r>
          </a:p>
          <a:p>
            <a:pPr lvl="0"/>
            <a:r>
              <a:rPr lang="en-GB" dirty="0" smtClean="0"/>
              <a:t>Policy input: decentralised energy</a:t>
            </a:r>
          </a:p>
          <a:p>
            <a:pPr lvl="0"/>
            <a:endParaRPr lang="en-GB" dirty="0"/>
          </a:p>
          <a:p>
            <a:pPr lvl="0"/>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699"/>
          <a:stretch/>
        </p:blipFill>
        <p:spPr bwMode="auto">
          <a:xfrm>
            <a:off x="763649" y="4175718"/>
            <a:ext cx="6142118" cy="190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0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9146357-6CF7-45DA-8411-A9F83548B06C}"/>
              </a:ext>
            </a:extLst>
          </p:cNvPr>
          <p:cNvSpPr txBox="1">
            <a:spLocks/>
          </p:cNvSpPr>
          <p:nvPr/>
        </p:nvSpPr>
        <p:spPr>
          <a:xfrm>
            <a:off x="361666" y="938853"/>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GB" dirty="0" smtClean="0"/>
              <a:t>‘Deliverables’</a:t>
            </a:r>
          </a:p>
        </p:txBody>
      </p:sp>
      <p:sp>
        <p:nvSpPr>
          <p:cNvPr id="5" name="Content Placeholder 2">
            <a:extLst>
              <a:ext uri="{FF2B5EF4-FFF2-40B4-BE49-F238E27FC236}">
                <a16:creationId xmlns="" xmlns:a16="http://schemas.microsoft.com/office/drawing/2014/main" id="{241DC772-FF52-40A6-9259-6E004259459E}"/>
              </a:ext>
            </a:extLst>
          </p:cNvPr>
          <p:cNvSpPr txBox="1">
            <a:spLocks/>
          </p:cNvSpPr>
          <p:nvPr/>
        </p:nvSpPr>
        <p:spPr>
          <a:xfrm>
            <a:off x="457200" y="2648801"/>
            <a:ext cx="8229600" cy="256236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smtClean="0"/>
          </a:p>
          <a:p>
            <a:r>
              <a:rPr lang="en-GB" dirty="0" smtClean="0"/>
              <a:t>Baseline needs assessment</a:t>
            </a:r>
          </a:p>
          <a:p>
            <a:r>
              <a:rPr lang="en-GB" dirty="0" smtClean="0"/>
              <a:t>Four project plans – ‘funding-ready’</a:t>
            </a:r>
          </a:p>
          <a:p>
            <a:r>
              <a:rPr lang="en-GB" dirty="0" smtClean="0"/>
              <a:t>Policy input – energy (SWLEN)</a:t>
            </a:r>
          </a:p>
          <a:p>
            <a:r>
              <a:rPr lang="en-GB" dirty="0" smtClean="0"/>
              <a:t>Friends’ groups and community networks</a:t>
            </a:r>
          </a:p>
          <a:p>
            <a:endParaRPr lang="en-GB" dirty="0" smtClean="0"/>
          </a:p>
          <a:p>
            <a:endParaRPr lang="en-US" dirty="0"/>
          </a:p>
        </p:txBody>
      </p:sp>
      <p:pic>
        <p:nvPicPr>
          <p:cNvPr id="8" name="Picture 7" descr="https://www.environmenttrust.co.uk/sites/default/files/IMG_1671_0.JPG">
            <a:extLst>
              <a:ext uri="{FF2B5EF4-FFF2-40B4-BE49-F238E27FC236}">
                <a16:creationId xmlns="" xmlns:a16="http://schemas.microsoft.com/office/drawing/2014/main" id="{92AEBD9A-2628-47AF-B694-7192DEE499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14293" y="938853"/>
            <a:ext cx="3108985" cy="2340393"/>
          </a:xfrm>
          <a:prstGeom prst="rect">
            <a:avLst/>
          </a:prstGeom>
          <a:noFill/>
          <a:ln>
            <a:noFill/>
          </a:ln>
        </p:spPr>
      </p:pic>
    </p:spTree>
    <p:extLst>
      <p:ext uri="{BB962C8B-B14F-4D97-AF65-F5344CB8AC3E}">
        <p14:creationId xmlns:p14="http://schemas.microsoft.com/office/powerpoint/2010/main" val="412544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3840B-1A64-4583-AD0C-07F305BF819D}"/>
              </a:ext>
            </a:extLst>
          </p:cNvPr>
          <p:cNvSpPr>
            <a:spLocks noGrp="1"/>
          </p:cNvSpPr>
          <p:nvPr>
            <p:ph type="title"/>
          </p:nvPr>
        </p:nvSpPr>
        <p:spPr/>
        <p:txBody>
          <a:bodyPr>
            <a:normAutofit/>
          </a:bodyPr>
          <a:lstStyle/>
          <a:p>
            <a:r>
              <a:rPr lang="en-GB" dirty="0" smtClean="0"/>
              <a:t>Programme themes</a:t>
            </a:r>
            <a:endParaRPr lang="en-US" dirty="0"/>
          </a:p>
        </p:txBody>
      </p:sp>
      <p:pic>
        <p:nvPicPr>
          <p:cNvPr id="3" name="Picture 2" descr="C:\Users\Stephen\Dropbox\PROJECTS\Kingston Green Infrastructure\Images\Green-infrastructure-examples-2018-05-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86" y="1633181"/>
            <a:ext cx="6882573" cy="183334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 xmlns:a16="http://schemas.microsoft.com/office/drawing/2014/main" id="{241DC772-FF52-40A6-9259-6E004259459E}"/>
              </a:ext>
            </a:extLst>
          </p:cNvPr>
          <p:cNvSpPr>
            <a:spLocks noGrp="1"/>
          </p:cNvSpPr>
          <p:nvPr>
            <p:ph idx="1"/>
          </p:nvPr>
        </p:nvSpPr>
        <p:spPr>
          <a:xfrm>
            <a:off x="457200" y="3213710"/>
            <a:ext cx="8229600" cy="3146147"/>
          </a:xfrm>
        </p:spPr>
        <p:txBody>
          <a:bodyPr/>
          <a:lstStyle/>
          <a:p>
            <a:pPr marL="0" indent="0">
              <a:buNone/>
            </a:pPr>
            <a:endParaRPr lang="en-US" dirty="0"/>
          </a:p>
          <a:p>
            <a:pPr lvl="0"/>
            <a:r>
              <a:rPr lang="en-GB" dirty="0" smtClean="0"/>
              <a:t>Water friendly solutions: green roofs, storm ponds, sustainable urban drainage</a:t>
            </a:r>
          </a:p>
          <a:p>
            <a:pPr lvl="0"/>
            <a:r>
              <a:rPr lang="en-GB" dirty="0" smtClean="0"/>
              <a:t>Householders: water and energy efficiency</a:t>
            </a:r>
          </a:p>
          <a:p>
            <a:pPr lvl="0"/>
            <a:r>
              <a:rPr lang="en-GB" dirty="0" smtClean="0"/>
              <a:t>Green infrastructure and biodiversity</a:t>
            </a:r>
          </a:p>
          <a:p>
            <a:pPr lvl="0"/>
            <a:r>
              <a:rPr lang="en-GB" dirty="0" smtClean="0"/>
              <a:t>Exposure to poor air quality: e.g. cycle ways</a:t>
            </a:r>
          </a:p>
          <a:p>
            <a:pPr lvl="0"/>
            <a:endParaRPr lang="en-GB" dirty="0" smtClean="0"/>
          </a:p>
          <a:p>
            <a:pPr lvl="0"/>
            <a:endParaRPr lang="en-GB" dirty="0" smtClean="0"/>
          </a:p>
          <a:p>
            <a:pPr lvl="0"/>
            <a:endParaRPr lang="en-GB" dirty="0"/>
          </a:p>
          <a:p>
            <a:pPr lvl="0"/>
            <a:endParaRPr lang="en-US" dirty="0"/>
          </a:p>
        </p:txBody>
      </p:sp>
    </p:spTree>
    <p:extLst>
      <p:ext uri="{BB962C8B-B14F-4D97-AF65-F5344CB8AC3E}">
        <p14:creationId xmlns:p14="http://schemas.microsoft.com/office/powerpoint/2010/main" val="189587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3840B-1A64-4583-AD0C-07F305BF819D}"/>
              </a:ext>
            </a:extLst>
          </p:cNvPr>
          <p:cNvSpPr>
            <a:spLocks noGrp="1"/>
          </p:cNvSpPr>
          <p:nvPr>
            <p:ph type="title"/>
          </p:nvPr>
        </p:nvSpPr>
        <p:spPr/>
        <p:txBody>
          <a:bodyPr>
            <a:normAutofit/>
          </a:bodyPr>
          <a:lstStyle/>
          <a:p>
            <a:r>
              <a:rPr lang="en-GB" dirty="0" smtClean="0"/>
              <a:t>Have your say</a:t>
            </a:r>
            <a:endParaRPr lang="en-US" dirty="0"/>
          </a:p>
        </p:txBody>
      </p:sp>
      <p:pic>
        <p:nvPicPr>
          <p:cNvPr id="3" name="Picture 2" descr="C:\Users\Stephen\Dropbox\PROJECTS\Kingston Green Infrastructure\Images\Green-infrastructure-examples-2018-05-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86" y="1633181"/>
            <a:ext cx="6882573" cy="183334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 xmlns:a16="http://schemas.microsoft.com/office/drawing/2014/main" id="{241DC772-FF52-40A6-9259-6E004259459E}"/>
              </a:ext>
            </a:extLst>
          </p:cNvPr>
          <p:cNvSpPr>
            <a:spLocks noGrp="1"/>
          </p:cNvSpPr>
          <p:nvPr>
            <p:ph idx="1"/>
          </p:nvPr>
        </p:nvSpPr>
        <p:spPr>
          <a:xfrm>
            <a:off x="457200" y="3466530"/>
            <a:ext cx="8229600" cy="3146147"/>
          </a:xfrm>
        </p:spPr>
        <p:txBody>
          <a:bodyPr/>
          <a:lstStyle/>
          <a:p>
            <a:pPr marL="0" indent="0">
              <a:buNone/>
            </a:pPr>
            <a:endParaRPr lang="en-US" dirty="0"/>
          </a:p>
          <a:p>
            <a:pPr lvl="0"/>
            <a:r>
              <a:rPr lang="en-GB" dirty="0" smtClean="0"/>
              <a:t>Questionnaire - for </a:t>
            </a:r>
            <a:r>
              <a:rPr lang="en-GB" b="1" dirty="0" smtClean="0"/>
              <a:t>needs assessment</a:t>
            </a:r>
          </a:p>
          <a:p>
            <a:pPr lvl="0"/>
            <a:r>
              <a:rPr lang="en-GB" dirty="0" smtClean="0"/>
              <a:t>Ideas for </a:t>
            </a:r>
            <a:r>
              <a:rPr lang="en-GB" b="1" dirty="0" smtClean="0"/>
              <a:t>projects</a:t>
            </a:r>
          </a:p>
          <a:p>
            <a:pPr lvl="0"/>
            <a:r>
              <a:rPr lang="en-GB" dirty="0" smtClean="0"/>
              <a:t>Raising </a:t>
            </a:r>
            <a:r>
              <a:rPr lang="en-GB" b="1" dirty="0" smtClean="0"/>
              <a:t>awareness</a:t>
            </a:r>
            <a:r>
              <a:rPr lang="en-GB" dirty="0" smtClean="0"/>
              <a:t> more widely</a:t>
            </a:r>
          </a:p>
          <a:p>
            <a:pPr lvl="0"/>
            <a:endParaRPr lang="en-GB" dirty="0" smtClean="0"/>
          </a:p>
          <a:p>
            <a:pPr lvl="0"/>
            <a:endParaRPr lang="en-GB" dirty="0" smtClean="0"/>
          </a:p>
          <a:p>
            <a:pPr lvl="0"/>
            <a:endParaRPr lang="en-GB" dirty="0"/>
          </a:p>
          <a:p>
            <a:pPr lvl="0"/>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2921" y="4792212"/>
            <a:ext cx="26574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43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3840B-1A64-4583-AD0C-07F305BF819D}"/>
              </a:ext>
            </a:extLst>
          </p:cNvPr>
          <p:cNvSpPr>
            <a:spLocks noGrp="1"/>
          </p:cNvSpPr>
          <p:nvPr>
            <p:ph type="title"/>
          </p:nvPr>
        </p:nvSpPr>
        <p:spPr>
          <a:xfrm>
            <a:off x="354842" y="491654"/>
            <a:ext cx="8229600" cy="990600"/>
          </a:xfrm>
        </p:spPr>
        <p:txBody>
          <a:bodyPr>
            <a:normAutofit/>
          </a:bodyPr>
          <a:lstStyle/>
          <a:p>
            <a:r>
              <a:rPr lang="en-GB" dirty="0" smtClean="0"/>
              <a:t>Some survey responses</a:t>
            </a:r>
            <a:endParaRPr lang="en-US" dirty="0"/>
          </a:p>
        </p:txBody>
      </p:sp>
      <p:sp>
        <p:nvSpPr>
          <p:cNvPr id="6" name="Rectangle 5"/>
          <p:cNvSpPr/>
          <p:nvPr/>
        </p:nvSpPr>
        <p:spPr>
          <a:xfrm>
            <a:off x="354842" y="5075450"/>
            <a:ext cx="4572000" cy="1077218"/>
          </a:xfrm>
          <a:prstGeom prst="rect">
            <a:avLst/>
          </a:prstGeom>
        </p:spPr>
        <p:txBody>
          <a:bodyPr>
            <a:spAutoFit/>
          </a:bodyPr>
          <a:lstStyle/>
          <a:p>
            <a:r>
              <a:rPr lang="en-GB" sz="1600" dirty="0" smtClean="0"/>
              <a:t>“Revisiting </a:t>
            </a:r>
            <a:r>
              <a:rPr lang="en-GB" sz="1600" dirty="0"/>
              <a:t>bus routes which often overlap while other areas are not covered. Encouraging people out </a:t>
            </a:r>
            <a:r>
              <a:rPr lang="en-GB" sz="1600" dirty="0" smtClean="0"/>
              <a:t>of </a:t>
            </a:r>
            <a:r>
              <a:rPr lang="en-GB" sz="1600" dirty="0"/>
              <a:t>their cars. More school visits re resources and the </a:t>
            </a:r>
            <a:r>
              <a:rPr lang="en-GB" sz="1600" dirty="0" smtClean="0"/>
              <a:t>future.”</a:t>
            </a:r>
            <a:endParaRPr lang="en-GB" sz="1600" dirty="0"/>
          </a:p>
        </p:txBody>
      </p:sp>
      <p:sp>
        <p:nvSpPr>
          <p:cNvPr id="3" name="Rectangle 2"/>
          <p:cNvSpPr/>
          <p:nvPr/>
        </p:nvSpPr>
        <p:spPr>
          <a:xfrm>
            <a:off x="5278271" y="5075450"/>
            <a:ext cx="3500651" cy="1077218"/>
          </a:xfrm>
          <a:prstGeom prst="rect">
            <a:avLst/>
          </a:prstGeom>
        </p:spPr>
        <p:txBody>
          <a:bodyPr wrap="square">
            <a:spAutoFit/>
          </a:bodyPr>
          <a:lstStyle/>
          <a:p>
            <a:r>
              <a:rPr lang="en-GB" sz="1600" dirty="0" smtClean="0"/>
              <a:t>“Personal </a:t>
            </a:r>
            <a:r>
              <a:rPr lang="en-GB" sz="1600" dirty="0"/>
              <a:t>surveys of local observations of various topics wildlife flora pollution </a:t>
            </a:r>
            <a:r>
              <a:rPr lang="en-GB" sz="1600" dirty="0" err="1"/>
              <a:t>etc</a:t>
            </a:r>
            <a:r>
              <a:rPr lang="en-GB" sz="1600" dirty="0"/>
              <a:t> to make up a local map of the </a:t>
            </a:r>
            <a:r>
              <a:rPr lang="en-GB" sz="1600" dirty="0" smtClean="0"/>
              <a:t>problems.”</a:t>
            </a:r>
            <a:endParaRPr lang="en-GB" sz="1600" dirty="0"/>
          </a:p>
        </p:txBody>
      </p:sp>
      <p:sp>
        <p:nvSpPr>
          <p:cNvPr id="4" name="Rectangle 3"/>
          <p:cNvSpPr/>
          <p:nvPr/>
        </p:nvSpPr>
        <p:spPr>
          <a:xfrm>
            <a:off x="6282390" y="963640"/>
            <a:ext cx="2650072" cy="3785652"/>
          </a:xfrm>
          <a:prstGeom prst="rect">
            <a:avLst/>
          </a:prstGeom>
        </p:spPr>
        <p:txBody>
          <a:bodyPr wrap="square">
            <a:spAutoFit/>
          </a:bodyPr>
          <a:lstStyle/>
          <a:p>
            <a:r>
              <a:rPr lang="en-GB" sz="1600" dirty="0" smtClean="0"/>
              <a:t>“A </a:t>
            </a:r>
            <a:r>
              <a:rPr lang="en-GB" sz="1600" dirty="0"/>
              <a:t>lot more trees and possible re-routing of the one-way system through central Kingston to reduce the huge amount of air pollution present. Also, changing all buses from diesel to hybrid to reduce air pollution. Green walls and roofs to be integrated into the many new buildings being built in Kingston (such as the Old Post Office site &amp; Eden Walk upgrade</a:t>
            </a:r>
            <a:r>
              <a:rPr lang="en-GB" sz="1600" dirty="0" smtClean="0"/>
              <a:t>).”</a:t>
            </a:r>
            <a:endParaRPr lang="en-GB" sz="16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79"/>
          <a:stretch/>
        </p:blipFill>
        <p:spPr bwMode="auto">
          <a:xfrm>
            <a:off x="330675" y="1425611"/>
            <a:ext cx="5948302" cy="3323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62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7BAE25-6E75-4503-ABE7-19242D83D365}"/>
              </a:ext>
            </a:extLst>
          </p:cNvPr>
          <p:cNvSpPr>
            <a:spLocks noGrp="1"/>
          </p:cNvSpPr>
          <p:nvPr>
            <p:ph type="title"/>
          </p:nvPr>
        </p:nvSpPr>
        <p:spPr/>
        <p:txBody>
          <a:bodyPr/>
          <a:lstStyle/>
          <a:p>
            <a:r>
              <a:rPr lang="en-GB" dirty="0" smtClean="0"/>
              <a:t>Contacts</a:t>
            </a:r>
            <a:endParaRPr lang="en-US" dirty="0"/>
          </a:p>
        </p:txBody>
      </p:sp>
      <p:sp>
        <p:nvSpPr>
          <p:cNvPr id="5" name="Content Placeholder 2">
            <a:extLst>
              <a:ext uri="{FF2B5EF4-FFF2-40B4-BE49-F238E27FC236}">
                <a16:creationId xmlns="" xmlns:a16="http://schemas.microsoft.com/office/drawing/2014/main" id="{241DC772-FF52-40A6-9259-6E004259459E}"/>
              </a:ext>
            </a:extLst>
          </p:cNvPr>
          <p:cNvSpPr txBox="1">
            <a:spLocks/>
          </p:cNvSpPr>
          <p:nvPr/>
        </p:nvSpPr>
        <p:spPr>
          <a:xfrm>
            <a:off x="580030" y="1679810"/>
            <a:ext cx="8229600" cy="3711055"/>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smtClean="0"/>
          </a:p>
          <a:p>
            <a:r>
              <a:rPr lang="en-GB" dirty="0">
                <a:hlinkClick r:id="rId2"/>
              </a:rPr>
              <a:t>s</a:t>
            </a:r>
            <a:r>
              <a:rPr lang="en-GB" dirty="0" smtClean="0">
                <a:hlinkClick r:id="rId2"/>
              </a:rPr>
              <a:t>tephen.james@environmenttrust.co.uk</a:t>
            </a:r>
            <a:endParaRPr lang="en-GB" dirty="0" smtClean="0"/>
          </a:p>
          <a:p>
            <a:endParaRPr lang="en-GB" dirty="0"/>
          </a:p>
          <a:p>
            <a:r>
              <a:rPr lang="en-GB" dirty="0" smtClean="0">
                <a:hlinkClick r:id="rId3"/>
              </a:rPr>
              <a:t>elliot.newton@environmenttrust.co.uk</a:t>
            </a:r>
            <a:endParaRPr lang="en-GB" dirty="0" smtClean="0"/>
          </a:p>
          <a:p>
            <a:endParaRPr lang="en-GB" dirty="0"/>
          </a:p>
          <a:p>
            <a:r>
              <a:rPr lang="en-GB" dirty="0"/>
              <a:t>Facebook: Environment Trust</a:t>
            </a:r>
          </a:p>
          <a:p>
            <a:endParaRPr lang="en-GB" dirty="0" smtClean="0"/>
          </a:p>
          <a:p>
            <a:pPr fontAlgn="ctr"/>
            <a:r>
              <a:rPr lang="en-GB" dirty="0" smtClean="0"/>
              <a:t>Twitter: </a:t>
            </a:r>
            <a:r>
              <a:rPr lang="en-GB" dirty="0" smtClean="0">
                <a:hlinkClick r:id="rId4"/>
              </a:rPr>
              <a:t>@</a:t>
            </a:r>
            <a:r>
              <a:rPr lang="en-GB" dirty="0" err="1" smtClean="0">
                <a:hlinkClick r:id="rId4"/>
              </a:rPr>
              <a:t>ET_Conservation</a:t>
            </a:r>
            <a:endParaRPr lang="en-GB" dirty="0" smtClean="0"/>
          </a:p>
          <a:p>
            <a:pPr fontAlgn="ctr"/>
            <a:endParaRPr lang="en-GB" dirty="0"/>
          </a:p>
          <a:p>
            <a:pPr fontAlgn="ctr"/>
            <a:r>
              <a:rPr lang="en-GB" dirty="0"/>
              <a:t>07860 878462</a:t>
            </a:r>
          </a:p>
          <a:p>
            <a:endParaRPr lang="en-GB" dirty="0" smtClean="0"/>
          </a:p>
          <a:p>
            <a:endParaRPr lang="en-US" dirty="0"/>
          </a:p>
        </p:txBody>
      </p:sp>
      <p:sp>
        <p:nvSpPr>
          <p:cNvPr id="3" name="TextBox 2"/>
          <p:cNvSpPr txBox="1"/>
          <p:nvPr/>
        </p:nvSpPr>
        <p:spPr>
          <a:xfrm>
            <a:off x="2866029" y="5554639"/>
            <a:ext cx="2210862" cy="584775"/>
          </a:xfrm>
          <a:prstGeom prst="rect">
            <a:avLst/>
          </a:prstGeom>
          <a:noFill/>
        </p:spPr>
        <p:txBody>
          <a:bodyPr wrap="none" rtlCol="0">
            <a:spAutoFit/>
          </a:bodyPr>
          <a:lstStyle/>
          <a:p>
            <a:r>
              <a:rPr lang="en-GB" sz="3200" dirty="0" smtClean="0"/>
              <a:t>Thank you!</a:t>
            </a:r>
            <a:endParaRPr lang="en-GB" sz="3200" dirty="0"/>
          </a:p>
        </p:txBody>
      </p:sp>
    </p:spTree>
    <p:extLst>
      <p:ext uri="{BB962C8B-B14F-4D97-AF65-F5344CB8AC3E}">
        <p14:creationId xmlns:p14="http://schemas.microsoft.com/office/powerpoint/2010/main" val="4274324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7">
      <a:dk1>
        <a:srgbClr val="292934"/>
      </a:dk1>
      <a:lt1>
        <a:srgbClr val="FFFFFF"/>
      </a:lt1>
      <a:dk2>
        <a:srgbClr val="006AB0"/>
      </a:dk2>
      <a:lt2>
        <a:srgbClr val="F3F2DC"/>
      </a:lt2>
      <a:accent1>
        <a:srgbClr val="99CC66"/>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1101</TotalTime>
  <Words>287</Words>
  <Application>Microsoft Office PowerPoint</Application>
  <PresentationFormat>On-screen Show (4:3)</PresentationFormat>
  <Paragraphs>52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Clarity</vt:lpstr>
      <vt:lpstr>                           </vt:lpstr>
      <vt:lpstr>Background</vt:lpstr>
      <vt:lpstr>Aims</vt:lpstr>
      <vt:lpstr>PowerPoint Presentation</vt:lpstr>
      <vt:lpstr>Programme themes</vt:lpstr>
      <vt:lpstr>Have your say</vt:lpstr>
      <vt:lpstr>Some survey responses</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Berny Simcox</dc:creator>
  <cp:lastModifiedBy>Stephen</cp:lastModifiedBy>
  <cp:revision>69</cp:revision>
  <cp:lastPrinted>2018-06-18T14:43:00Z</cp:lastPrinted>
  <dcterms:created xsi:type="dcterms:W3CDTF">2016-03-23T14:53:58Z</dcterms:created>
  <dcterms:modified xsi:type="dcterms:W3CDTF">2018-06-18T15:03:58Z</dcterms:modified>
</cp:coreProperties>
</file>