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5" r:id="rId5"/>
    <p:sldId id="284" r:id="rId6"/>
    <p:sldId id="279" r:id="rId7"/>
    <p:sldId id="280" r:id="rId8"/>
    <p:sldId id="287" r:id="rId9"/>
    <p:sldId id="281"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9" autoAdjust="0"/>
    <p:restoredTop sz="94660"/>
  </p:normalViewPr>
  <p:slideViewPr>
    <p:cSldViewPr snapToGrid="0">
      <p:cViewPr varScale="1">
        <p:scale>
          <a:sx n="65" d="100"/>
          <a:sy n="65"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 Dodwell" userId="57b23ad6-591d-496c-a53c-aec9cef0242a" providerId="ADAL" clId="{216FB2F0-382D-4EA0-91B4-F6DDB26C9652}"/>
    <pc:docChg chg="addSld modSld sldOrd">
      <pc:chgData name="Steph Dodwell" userId="57b23ad6-591d-496c-a53c-aec9cef0242a" providerId="ADAL" clId="{216FB2F0-382D-4EA0-91B4-F6DDB26C9652}" dt="2024-05-29T08:27:39.488" v="24" actId="113"/>
      <pc:docMkLst>
        <pc:docMk/>
      </pc:docMkLst>
      <pc:sldChg chg="modSp mod">
        <pc:chgData name="Steph Dodwell" userId="57b23ad6-591d-496c-a53c-aec9cef0242a" providerId="ADAL" clId="{216FB2F0-382D-4EA0-91B4-F6DDB26C9652}" dt="2024-05-29T08:03:43.222" v="2" actId="113"/>
        <pc:sldMkLst>
          <pc:docMk/>
          <pc:sldMk cId="2313740287" sldId="283"/>
        </pc:sldMkLst>
        <pc:spChg chg="mod">
          <ac:chgData name="Steph Dodwell" userId="57b23ad6-591d-496c-a53c-aec9cef0242a" providerId="ADAL" clId="{216FB2F0-382D-4EA0-91B4-F6DDB26C9652}" dt="2024-05-29T08:03:43.222" v="2" actId="113"/>
          <ac:spMkLst>
            <pc:docMk/>
            <pc:sldMk cId="2313740287" sldId="283"/>
            <ac:spMk id="7" creationId="{920166C3-01D1-14BB-DA88-5DB4EE2164A7}"/>
          </ac:spMkLst>
        </pc:spChg>
      </pc:sldChg>
      <pc:sldChg chg="modSp mod">
        <pc:chgData name="Steph Dodwell" userId="57b23ad6-591d-496c-a53c-aec9cef0242a" providerId="ADAL" clId="{216FB2F0-382D-4EA0-91B4-F6DDB26C9652}" dt="2024-05-29T08:23:46.032" v="13" actId="21"/>
        <pc:sldMkLst>
          <pc:docMk/>
          <pc:sldMk cId="1813401762" sldId="284"/>
        </pc:sldMkLst>
        <pc:spChg chg="mod">
          <ac:chgData name="Steph Dodwell" userId="57b23ad6-591d-496c-a53c-aec9cef0242a" providerId="ADAL" clId="{216FB2F0-382D-4EA0-91B4-F6DDB26C9652}" dt="2024-05-29T08:23:46.032" v="13" actId="21"/>
          <ac:spMkLst>
            <pc:docMk/>
            <pc:sldMk cId="1813401762" sldId="284"/>
            <ac:spMk id="3" creationId="{E01D4482-970B-F074-36CC-F71974F0CBA3}"/>
          </ac:spMkLst>
        </pc:spChg>
      </pc:sldChg>
      <pc:sldChg chg="modSp mod">
        <pc:chgData name="Steph Dodwell" userId="57b23ad6-591d-496c-a53c-aec9cef0242a" providerId="ADAL" clId="{216FB2F0-382D-4EA0-91B4-F6DDB26C9652}" dt="2024-05-29T08:27:39.488" v="24" actId="113"/>
        <pc:sldMkLst>
          <pc:docMk/>
          <pc:sldMk cId="1923935014" sldId="285"/>
        </pc:sldMkLst>
        <pc:spChg chg="mod">
          <ac:chgData name="Steph Dodwell" userId="57b23ad6-591d-496c-a53c-aec9cef0242a" providerId="ADAL" clId="{216FB2F0-382D-4EA0-91B4-F6DDB26C9652}" dt="2024-05-29T08:27:39.488" v="24" actId="113"/>
          <ac:spMkLst>
            <pc:docMk/>
            <pc:sldMk cId="1923935014" sldId="285"/>
            <ac:spMk id="3" creationId="{2965ADA1-197C-D897-2CB0-B475570CB444}"/>
          </ac:spMkLst>
        </pc:spChg>
      </pc:sldChg>
      <pc:sldChg chg="addSp modSp new mod ord">
        <pc:chgData name="Steph Dodwell" userId="57b23ad6-591d-496c-a53c-aec9cef0242a" providerId="ADAL" clId="{216FB2F0-382D-4EA0-91B4-F6DDB26C9652}" dt="2024-05-29T08:25:12.129" v="23"/>
        <pc:sldMkLst>
          <pc:docMk/>
          <pc:sldMk cId="1371368916" sldId="287"/>
        </pc:sldMkLst>
        <pc:spChg chg="add mod">
          <ac:chgData name="Steph Dodwell" userId="57b23ad6-591d-496c-a53c-aec9cef0242a" providerId="ADAL" clId="{216FB2F0-382D-4EA0-91B4-F6DDB26C9652}" dt="2024-05-29T08:24:21.364" v="19" actId="20577"/>
          <ac:spMkLst>
            <pc:docMk/>
            <pc:sldMk cId="1371368916" sldId="287"/>
            <ac:spMk id="3" creationId="{8DD08E97-25D6-5008-33E7-E19C53D00EE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2451-8FDF-C0D2-7BB0-2330AB275A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5DB64C-314C-B5DA-AA46-A29B3624C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4C8CD4-43B8-D6CD-F8DA-440666168948}"/>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5" name="Footer Placeholder 4">
            <a:extLst>
              <a:ext uri="{FF2B5EF4-FFF2-40B4-BE49-F238E27FC236}">
                <a16:creationId xmlns:a16="http://schemas.microsoft.com/office/drawing/2014/main" id="{7F89828E-D337-C92E-6E65-2E190B9BF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0A0171-F2CA-0AEA-0919-C6B3110BB578}"/>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398030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927F-C5C7-2429-C10E-CDDBA2E094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EFF39E-030F-2136-A7B7-42B763B140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3CB92-1F4C-2610-820D-E8AE41C959F9}"/>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5" name="Footer Placeholder 4">
            <a:extLst>
              <a:ext uri="{FF2B5EF4-FFF2-40B4-BE49-F238E27FC236}">
                <a16:creationId xmlns:a16="http://schemas.microsoft.com/office/drawing/2014/main" id="{15D8858D-3704-E4C5-2346-32AEAF31E8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970CF-E248-27D0-B9E4-57C2C80C5057}"/>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3152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DD723-A039-1769-07CD-C86118A78C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A61196-3927-9BCD-1F70-EF37B766B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2ED8D9-D446-846C-49BD-E63A980D9A78}"/>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5" name="Footer Placeholder 4">
            <a:extLst>
              <a:ext uri="{FF2B5EF4-FFF2-40B4-BE49-F238E27FC236}">
                <a16:creationId xmlns:a16="http://schemas.microsoft.com/office/drawing/2014/main" id="{F17E346C-4C5C-3A6E-3FD5-D06B06DEA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80000-CCD1-A3C5-69C6-DEF4E58B7A7A}"/>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343551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6886-81C3-06D3-F889-B580E3C0C3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8F74BE-764A-B84B-415C-969A62E090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B9B501-22E2-A580-93D5-B5949AC208BD}"/>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5" name="Footer Placeholder 4">
            <a:extLst>
              <a:ext uri="{FF2B5EF4-FFF2-40B4-BE49-F238E27FC236}">
                <a16:creationId xmlns:a16="http://schemas.microsoft.com/office/drawing/2014/main" id="{10F058EA-C008-AF64-1ED1-FE3042581B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28C647-826E-51FE-EFBD-B3748A515C1B}"/>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258867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6614-2547-938B-8E12-B5AEC3C46E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7B33B7-DD64-D09D-C939-E781EAF9B4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7A863-95FC-8EA5-F1E9-64A31DE17F96}"/>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5" name="Footer Placeholder 4">
            <a:extLst>
              <a:ext uri="{FF2B5EF4-FFF2-40B4-BE49-F238E27FC236}">
                <a16:creationId xmlns:a16="http://schemas.microsoft.com/office/drawing/2014/main" id="{6FD5B633-F7CD-DEE0-5EA9-7D8F52050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34FEF-D05B-86B2-C58E-0FB41CA1FE7B}"/>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9926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62B2-CD09-7675-1DBC-5AC8A86D74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91A0D9-1CD1-2D65-3AF8-B0E89968F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6B5870-EC51-FF1E-23C5-5EF14CA30A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D7D89C-CED0-19BA-3B4F-652165AA4ACE}"/>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6" name="Footer Placeholder 5">
            <a:extLst>
              <a:ext uri="{FF2B5EF4-FFF2-40B4-BE49-F238E27FC236}">
                <a16:creationId xmlns:a16="http://schemas.microsoft.com/office/drawing/2014/main" id="{CFC110E4-5DF0-E4C3-209A-8FBD23D4D8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A1FB07-6A60-09E9-B466-CD7CBF6562CD}"/>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226006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BB74-74E2-1D18-DEFC-9DE111A807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2CB080-4417-9F93-606D-78E4435BA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2EF1C7-D0ED-4B0E-0937-D40A1A9F0A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0D283A-93DD-3732-0F14-7742A306A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AA4D9-82FA-CCAE-B895-DA74EAE672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9400AD-F870-F11F-6AF7-86844632B70F}"/>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8" name="Footer Placeholder 7">
            <a:extLst>
              <a:ext uri="{FF2B5EF4-FFF2-40B4-BE49-F238E27FC236}">
                <a16:creationId xmlns:a16="http://schemas.microsoft.com/office/drawing/2014/main" id="{787FA6A9-C8A0-76EF-8342-E413A36475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08B0D-AC67-ACB6-0FD6-4D91F1EF402B}"/>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3269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5BD5-819B-AADB-012D-2A47CABAA6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02FB1C-87B5-5582-FFEA-2F8B35A63ED3}"/>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4" name="Footer Placeholder 3">
            <a:extLst>
              <a:ext uri="{FF2B5EF4-FFF2-40B4-BE49-F238E27FC236}">
                <a16:creationId xmlns:a16="http://schemas.microsoft.com/office/drawing/2014/main" id="{D956001B-75CA-73D3-0F44-B2F01A324F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6DEC46-4644-E588-ABC9-21246E41089C}"/>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357090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ACB45-6CAB-483B-2187-969E5F14F1B8}"/>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3" name="Footer Placeholder 2">
            <a:extLst>
              <a:ext uri="{FF2B5EF4-FFF2-40B4-BE49-F238E27FC236}">
                <a16:creationId xmlns:a16="http://schemas.microsoft.com/office/drawing/2014/main" id="{F7B7822F-4F6E-1AF8-7A90-66F353B710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0A3D13-1B8D-C3EB-6EE1-66D9F7431BF1}"/>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14867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3C42-BA6C-D0AD-176F-7135341CC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4C53D1-5D33-58AE-F857-323A89EFC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8AA5F6-AC83-57EC-1CC2-331C8EF1A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435BAB-5CFF-830F-238D-A4A3B8789BEB}"/>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6" name="Footer Placeholder 5">
            <a:extLst>
              <a:ext uri="{FF2B5EF4-FFF2-40B4-BE49-F238E27FC236}">
                <a16:creationId xmlns:a16="http://schemas.microsoft.com/office/drawing/2014/main" id="{18504A44-3CFC-C814-B090-DB8E009A5F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CEFC51-4E16-E205-831F-E3BFBC222799}"/>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184547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7913-3FC3-DBB9-6EC3-99FF1E58E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9F83EB-D961-5869-6A94-9DD7086E6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DF3A28-7E36-60D5-FF0F-F270C9C47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F4D81-BE71-5608-DD15-FC527BE502BD}"/>
              </a:ext>
            </a:extLst>
          </p:cNvPr>
          <p:cNvSpPr>
            <a:spLocks noGrp="1"/>
          </p:cNvSpPr>
          <p:nvPr>
            <p:ph type="dt" sz="half" idx="10"/>
          </p:nvPr>
        </p:nvSpPr>
        <p:spPr/>
        <p:txBody>
          <a:bodyPr/>
          <a:lstStyle/>
          <a:p>
            <a:fld id="{D8909969-D088-4B3F-BA74-00222E6AD6E8}" type="datetimeFigureOut">
              <a:rPr lang="en-GB" smtClean="0"/>
              <a:t>29/05/2024</a:t>
            </a:fld>
            <a:endParaRPr lang="en-GB"/>
          </a:p>
        </p:txBody>
      </p:sp>
      <p:sp>
        <p:nvSpPr>
          <p:cNvPr id="6" name="Footer Placeholder 5">
            <a:extLst>
              <a:ext uri="{FF2B5EF4-FFF2-40B4-BE49-F238E27FC236}">
                <a16:creationId xmlns:a16="http://schemas.microsoft.com/office/drawing/2014/main" id="{E7FD14E3-2247-2E6B-4AF5-215D99E080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2B12FD-D195-F123-8155-8D1F466589E2}"/>
              </a:ext>
            </a:extLst>
          </p:cNvPr>
          <p:cNvSpPr>
            <a:spLocks noGrp="1"/>
          </p:cNvSpPr>
          <p:nvPr>
            <p:ph type="sldNum" sz="quarter" idx="12"/>
          </p:nvPr>
        </p:nvSpPr>
        <p:spPr/>
        <p:txBody>
          <a:bodyPr/>
          <a:lstStyle/>
          <a:p>
            <a:fld id="{49FFA2A2-53D4-43D7-8356-0BEC5276A960}" type="slidenum">
              <a:rPr lang="en-GB" smtClean="0"/>
              <a:t>‹#›</a:t>
            </a:fld>
            <a:endParaRPr lang="en-GB"/>
          </a:p>
        </p:txBody>
      </p:sp>
    </p:spTree>
    <p:extLst>
      <p:ext uri="{BB962C8B-B14F-4D97-AF65-F5344CB8AC3E}">
        <p14:creationId xmlns:p14="http://schemas.microsoft.com/office/powerpoint/2010/main" val="187658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AC7BC-0ECE-37F5-2EB1-F8D3267DA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E489AB-56F7-42A8-98C4-67C856542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A1A89A-CCE5-AD20-4541-DEF2F0B92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09969-D088-4B3F-BA74-00222E6AD6E8}" type="datetimeFigureOut">
              <a:rPr lang="en-GB" smtClean="0"/>
              <a:t>29/05/2024</a:t>
            </a:fld>
            <a:endParaRPr lang="en-GB"/>
          </a:p>
        </p:txBody>
      </p:sp>
      <p:sp>
        <p:nvSpPr>
          <p:cNvPr id="5" name="Footer Placeholder 4">
            <a:extLst>
              <a:ext uri="{FF2B5EF4-FFF2-40B4-BE49-F238E27FC236}">
                <a16:creationId xmlns:a16="http://schemas.microsoft.com/office/drawing/2014/main" id="{7DB65498-8395-C6BA-E79B-D27A21016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23D9D1-F5DC-765C-516E-F8FECEFA8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FA2A2-53D4-43D7-8356-0BEC5276A960}" type="slidenum">
              <a:rPr lang="en-GB" smtClean="0"/>
              <a:t>‹#›</a:t>
            </a:fld>
            <a:endParaRPr lang="en-GB"/>
          </a:p>
        </p:txBody>
      </p:sp>
    </p:spTree>
    <p:extLst>
      <p:ext uri="{BB962C8B-B14F-4D97-AF65-F5344CB8AC3E}">
        <p14:creationId xmlns:p14="http://schemas.microsoft.com/office/powerpoint/2010/main" val="197340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pylonseastanglia.c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ylonseastanglia.co.uk/actions/" TargetMode="External"/><Relationship Id="rId2" Type="http://schemas.openxmlformats.org/officeDocument/2006/relationships/hyperlink" Target="mailto:contact@n-t.nationalgrid.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pylonseastanglia.co.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FF9B-383B-4D71-834E-0A659753E0DB}"/>
              </a:ext>
            </a:extLst>
          </p:cNvPr>
          <p:cNvSpPr>
            <a:spLocks noGrp="1"/>
          </p:cNvSpPr>
          <p:nvPr>
            <p:ph type="ctrTitle"/>
          </p:nvPr>
        </p:nvSpPr>
        <p:spPr>
          <a:xfrm>
            <a:off x="162116" y="1122363"/>
            <a:ext cx="6740130" cy="2387600"/>
          </a:xfrm>
        </p:spPr>
        <p:txBody>
          <a:bodyPr/>
          <a:lstStyle/>
          <a:p>
            <a:r>
              <a:rPr lang="en-US" dirty="0"/>
              <a:t>Essex Suffolk Norfolk Pylons</a:t>
            </a:r>
            <a:endParaRPr lang="en-GB" dirty="0"/>
          </a:p>
        </p:txBody>
      </p:sp>
      <p:sp>
        <p:nvSpPr>
          <p:cNvPr id="3" name="Subtitle 2">
            <a:extLst>
              <a:ext uri="{FF2B5EF4-FFF2-40B4-BE49-F238E27FC236}">
                <a16:creationId xmlns:a16="http://schemas.microsoft.com/office/drawing/2014/main" id="{00784C1D-E3F9-2367-0CAF-955A453BE3AF}"/>
              </a:ext>
            </a:extLst>
          </p:cNvPr>
          <p:cNvSpPr>
            <a:spLocks noGrp="1"/>
          </p:cNvSpPr>
          <p:nvPr>
            <p:ph type="subTitle" idx="1"/>
          </p:nvPr>
        </p:nvSpPr>
        <p:spPr>
          <a:xfrm>
            <a:off x="501885" y="4002478"/>
            <a:ext cx="8113353" cy="529169"/>
          </a:xfrm>
        </p:spPr>
        <p:txBody>
          <a:bodyPr/>
          <a:lstStyle/>
          <a:p>
            <a:r>
              <a:rPr lang="en-US" dirty="0">
                <a:hlinkClick r:id="rId2"/>
              </a:rPr>
              <a:t>www.pylonseastanglia.co.uk</a:t>
            </a:r>
            <a:endParaRPr lang="en-US" dirty="0"/>
          </a:p>
        </p:txBody>
      </p:sp>
      <p:sp>
        <p:nvSpPr>
          <p:cNvPr id="5" name="TextBox 4">
            <a:extLst>
              <a:ext uri="{FF2B5EF4-FFF2-40B4-BE49-F238E27FC236}">
                <a16:creationId xmlns:a16="http://schemas.microsoft.com/office/drawing/2014/main" id="{19E89505-6DE3-C455-E337-094CEE0ECA24}"/>
              </a:ext>
            </a:extLst>
          </p:cNvPr>
          <p:cNvSpPr txBox="1"/>
          <p:nvPr/>
        </p:nvSpPr>
        <p:spPr>
          <a:xfrm>
            <a:off x="-1" y="5227805"/>
            <a:ext cx="7254531" cy="923330"/>
          </a:xfrm>
          <a:prstGeom prst="rect">
            <a:avLst/>
          </a:prstGeom>
          <a:noFill/>
        </p:spPr>
        <p:txBody>
          <a:bodyPr wrap="square" rtlCol="0">
            <a:spAutoFit/>
          </a:bodyPr>
          <a:lstStyle/>
          <a:p>
            <a:pPr algn="ctr"/>
            <a:r>
              <a:rPr lang="en-US" sz="5400" b="1" dirty="0">
                <a:solidFill>
                  <a:srgbClr val="E26C0A"/>
                </a:solidFill>
                <a:latin typeface="Aharoni" panose="02010803020104030203" pitchFamily="2" charset="-79"/>
                <a:cs typeface="Aharoni" panose="02010803020104030203" pitchFamily="2" charset="-79"/>
              </a:rPr>
              <a:t>NOT A DONE DEAL</a:t>
            </a:r>
            <a:endParaRPr lang="en-GB" sz="5400" b="1" dirty="0">
              <a:solidFill>
                <a:srgbClr val="E26C0A"/>
              </a:solidFill>
              <a:latin typeface="Aharoni" panose="02010803020104030203" pitchFamily="2" charset="-79"/>
              <a:cs typeface="Aharoni" panose="02010803020104030203" pitchFamily="2" charset="-79"/>
            </a:endParaRPr>
          </a:p>
        </p:txBody>
      </p:sp>
      <p:pic>
        <p:nvPicPr>
          <p:cNvPr id="7" name="Picture 6">
            <a:extLst>
              <a:ext uri="{FF2B5EF4-FFF2-40B4-BE49-F238E27FC236}">
                <a16:creationId xmlns:a16="http://schemas.microsoft.com/office/drawing/2014/main" id="{1A3F7E78-3CDB-72B3-926A-2D41F7742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15" y="100679"/>
            <a:ext cx="1361885" cy="1494364"/>
          </a:xfrm>
          <a:prstGeom prst="rect">
            <a:avLst/>
          </a:prstGeom>
        </p:spPr>
      </p:pic>
      <p:pic>
        <p:nvPicPr>
          <p:cNvPr id="6" name="Picture 5">
            <a:extLst>
              <a:ext uri="{FF2B5EF4-FFF2-40B4-BE49-F238E27FC236}">
                <a16:creationId xmlns:a16="http://schemas.microsoft.com/office/drawing/2014/main" id="{B0EB3377-855F-8E3D-FD72-46D49E8EA589}"/>
              </a:ext>
            </a:extLst>
          </p:cNvPr>
          <p:cNvPicPr>
            <a:picLocks noChangeAspect="1"/>
          </p:cNvPicPr>
          <p:nvPr/>
        </p:nvPicPr>
        <p:blipFill>
          <a:blip r:embed="rId4"/>
          <a:stretch>
            <a:fillRect/>
          </a:stretch>
        </p:blipFill>
        <p:spPr>
          <a:xfrm>
            <a:off x="7109163" y="203581"/>
            <a:ext cx="4580952" cy="6104762"/>
          </a:xfrm>
          <a:prstGeom prst="rect">
            <a:avLst/>
          </a:prstGeom>
        </p:spPr>
      </p:pic>
    </p:spTree>
    <p:extLst>
      <p:ext uri="{BB962C8B-B14F-4D97-AF65-F5344CB8AC3E}">
        <p14:creationId xmlns:p14="http://schemas.microsoft.com/office/powerpoint/2010/main" val="98832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E80A06CE-CC37-3F36-7756-EA808C1AFB11}"/>
              </a:ext>
            </a:extLst>
          </p:cNvPr>
          <p:cNvPicPr>
            <a:picLocks noChangeAspect="1"/>
          </p:cNvPicPr>
          <p:nvPr/>
        </p:nvPicPr>
        <p:blipFill rotWithShape="1">
          <a:blip r:embed="rId2"/>
          <a:srcRect t="29996" r="-1" b="28246"/>
          <a:stretch/>
        </p:blipFill>
        <p:spPr>
          <a:xfrm>
            <a:off x="20" y="1282"/>
            <a:ext cx="12191980" cy="6856718"/>
          </a:xfrm>
          <a:prstGeom prst="rect">
            <a:avLst/>
          </a:prstGeom>
        </p:spPr>
      </p:pic>
    </p:spTree>
    <p:extLst>
      <p:ext uri="{BB962C8B-B14F-4D97-AF65-F5344CB8AC3E}">
        <p14:creationId xmlns:p14="http://schemas.microsoft.com/office/powerpoint/2010/main" val="347614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7DBF16-2D57-BB6A-E1E5-C366965E786D}"/>
              </a:ext>
            </a:extLst>
          </p:cNvPr>
          <p:cNvPicPr>
            <a:picLocks noChangeAspect="1"/>
          </p:cNvPicPr>
          <p:nvPr/>
        </p:nvPicPr>
        <p:blipFill>
          <a:blip r:embed="rId2"/>
          <a:stretch>
            <a:fillRect/>
          </a:stretch>
        </p:blipFill>
        <p:spPr>
          <a:xfrm>
            <a:off x="619432" y="589935"/>
            <a:ext cx="10810568" cy="5663381"/>
          </a:xfrm>
          <a:prstGeom prst="rect">
            <a:avLst/>
          </a:prstGeom>
        </p:spPr>
      </p:pic>
    </p:spTree>
    <p:extLst>
      <p:ext uri="{BB962C8B-B14F-4D97-AF65-F5344CB8AC3E}">
        <p14:creationId xmlns:p14="http://schemas.microsoft.com/office/powerpoint/2010/main" val="64730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0166C3-01D1-14BB-DA88-5DB4EE2164A7}"/>
              </a:ext>
            </a:extLst>
          </p:cNvPr>
          <p:cNvSpPr txBox="1"/>
          <p:nvPr/>
        </p:nvSpPr>
        <p:spPr>
          <a:xfrm>
            <a:off x="398206" y="353961"/>
            <a:ext cx="11488994"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those next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is the Statutory Consultation.  Next step will be the submission of the Development Consent Order, the planning application, to the Planning Inspectorate, next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that point the campaign will be arguing that the DCO should not be accepted – due to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failures in the consultation process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 the past two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consultation should be held at a ‘formative stage’,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before a decision has been made.  As you all know</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this was not the case!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National Grid decided on pylons down this route a long time ago!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consultation should also supply enough information to make an informed response.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That’s not the case either.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are lots of gaps, particularly when it comes to costings.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consultation responses should be given conscientious consideration.  </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They haven’t been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Much of what we have told National Grid has been ignored.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 we will put all these arguments to the Planning Inspectorate.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we will be saying that the harms caused by Norwich to Tilbury outweigh the benefits.  </a:t>
            </a:r>
          </a:p>
        </p:txBody>
      </p:sp>
    </p:spTree>
    <p:extLst>
      <p:ext uri="{BB962C8B-B14F-4D97-AF65-F5344CB8AC3E}">
        <p14:creationId xmlns:p14="http://schemas.microsoft.com/office/powerpoint/2010/main" val="231374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5ADA1-197C-D897-2CB0-B475570CB444}"/>
              </a:ext>
            </a:extLst>
          </p:cNvPr>
          <p:cNvSpPr txBox="1"/>
          <p:nvPr/>
        </p:nvSpPr>
        <p:spPr>
          <a:xfrm>
            <a:off x="855406" y="988142"/>
            <a:ext cx="10058400" cy="60413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Alternatives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NG’s DCO is accepted then we will also make arguments about the lack of consideration given to alternatives to the pylons.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integrated offshore grid is CHEAPER and better for the environment than the current piecemeal, or radial,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Underground High Voltage Direct Current, or HVDC, cables instead of Alternating Current as proposed, would be cheaper over the lifetime of the project if built by 2034.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Yet National Grid continues to ignore better alternatives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a:lnSpc>
                <a:spcPct val="107000"/>
              </a:lnSpc>
              <a:spcAft>
                <a:spcPts val="800"/>
              </a:spcAft>
            </a:pPr>
            <a:r>
              <a:rPr lang="en-US" sz="2800" dirty="0">
                <a:solidFill>
                  <a:srgbClr val="000000"/>
                </a:solidFill>
                <a:latin typeface="Calibri" panose="020F0502020204030204" pitchFamily="34" charset="0"/>
              </a:rPr>
              <a:t>W</a:t>
            </a:r>
            <a:r>
              <a:rPr lang="en-US" sz="2800" kern="1200" dirty="0">
                <a:solidFill>
                  <a:srgbClr val="000000"/>
                </a:solidFill>
                <a:effectLst/>
                <a:latin typeface="Calibri" panose="020F0502020204030204" pitchFamily="34" charset="0"/>
                <a:ea typeface="+mn-ea"/>
                <a:cs typeface="+mn-cs"/>
              </a:rPr>
              <a:t>e will be saying that the </a:t>
            </a:r>
            <a:r>
              <a:rPr lang="en-US" sz="2800" b="1" kern="1200" dirty="0">
                <a:solidFill>
                  <a:srgbClr val="000000"/>
                </a:solidFill>
                <a:effectLst/>
                <a:latin typeface="Calibri" panose="020F0502020204030204" pitchFamily="34" charset="0"/>
                <a:ea typeface="+mn-ea"/>
                <a:cs typeface="+mn-cs"/>
              </a:rPr>
              <a:t>HARMS</a:t>
            </a:r>
            <a:r>
              <a:rPr lang="en-US" sz="2800" kern="1200" dirty="0">
                <a:solidFill>
                  <a:srgbClr val="000000"/>
                </a:solidFill>
                <a:effectLst/>
                <a:latin typeface="Calibri" panose="020F0502020204030204" pitchFamily="34" charset="0"/>
                <a:ea typeface="+mn-ea"/>
                <a:cs typeface="+mn-cs"/>
              </a:rPr>
              <a:t> caused by Norwich to Tilbury </a:t>
            </a:r>
            <a:r>
              <a:rPr lang="en-US" sz="2800" b="1" kern="1200" dirty="0">
                <a:solidFill>
                  <a:srgbClr val="000000"/>
                </a:solidFill>
                <a:effectLst/>
                <a:latin typeface="Calibri" panose="020F0502020204030204" pitchFamily="34" charset="0"/>
                <a:ea typeface="+mn-ea"/>
                <a:cs typeface="+mn-cs"/>
              </a:rPr>
              <a:t>outweigh</a:t>
            </a:r>
            <a:r>
              <a:rPr lang="en-US" sz="2800" kern="1200" dirty="0">
                <a:solidFill>
                  <a:srgbClr val="000000"/>
                </a:solidFill>
                <a:effectLst/>
                <a:latin typeface="Calibri" panose="020F0502020204030204" pitchFamily="34" charset="0"/>
                <a:ea typeface="+mn-ea"/>
                <a:cs typeface="+mn-cs"/>
              </a:rPr>
              <a:t> the benefits.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93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1D4482-970B-F074-36CC-F71974F0CBA3}"/>
              </a:ext>
            </a:extLst>
          </p:cNvPr>
          <p:cNvSpPr txBox="1"/>
          <p:nvPr/>
        </p:nvSpPr>
        <p:spPr>
          <a:xfrm>
            <a:off x="914400" y="766916"/>
            <a:ext cx="10132142"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your own submission, we recommend that you do three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Say that you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OBJECT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that you </a:t>
            </a:r>
            <a:r>
              <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endorse the submission of the Essex Suffolk Norfolk Pylons action group</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Say that you have never been presented with alternatives and that the one proposed creates unacceptable harm.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Set out all the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HARMS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caused by the project in this village.    Harms to habitat, heritage, rights of way, businesses.   Any harms you can think of!</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Finally, think about specific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mitigations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should the project go ahead.  That might mean that an ancient oak tree should be avoided, or an access road changed, or an archaeological site bypassed.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40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E9DEAE2B-BE32-FEF3-B758-ED744E397D20}"/>
              </a:ext>
            </a:extLst>
          </p:cNvPr>
          <p:cNvGrpSpPr/>
          <p:nvPr/>
        </p:nvGrpSpPr>
        <p:grpSpPr>
          <a:xfrm>
            <a:off x="5328933" y="3687021"/>
            <a:ext cx="5911275" cy="1311132"/>
            <a:chOff x="6095999" y="5403061"/>
            <a:chExt cx="5911275" cy="1311132"/>
          </a:xfrm>
        </p:grpSpPr>
        <p:sp>
          <p:nvSpPr>
            <p:cNvPr id="13" name="TextBox 12">
              <a:extLst>
                <a:ext uri="{FF2B5EF4-FFF2-40B4-BE49-F238E27FC236}">
                  <a16:creationId xmlns:a16="http://schemas.microsoft.com/office/drawing/2014/main" id="{4F31B70F-910D-8BB2-CF2C-61D49BA21094}"/>
                </a:ext>
              </a:extLst>
            </p:cNvPr>
            <p:cNvSpPr txBox="1"/>
            <p:nvPr/>
          </p:nvSpPr>
          <p:spPr>
            <a:xfrm>
              <a:off x="6096000" y="6160195"/>
              <a:ext cx="5911274" cy="553998"/>
            </a:xfrm>
            <a:prstGeom prst="rect">
              <a:avLst/>
            </a:prstGeom>
            <a:solidFill>
              <a:srgbClr val="E26C0A"/>
            </a:solidFill>
          </p:spPr>
          <p:txBody>
            <a:bodyPr wrap="square">
              <a:spAutoFit/>
            </a:bodyPr>
            <a:lstStyle/>
            <a:p>
              <a:r>
                <a:rPr lang="en-US" sz="3000" b="1">
                  <a:solidFill>
                    <a:schemeClr val="bg1"/>
                  </a:solidFill>
                </a:rPr>
                <a:t>WWW.PYLONSEASTANGLIA.CO.UK</a:t>
              </a:r>
              <a:endParaRPr lang="en-GB" sz="3000">
                <a:solidFill>
                  <a:schemeClr val="bg1"/>
                </a:solidFill>
              </a:endParaRPr>
            </a:p>
          </p:txBody>
        </p:sp>
        <p:sp>
          <p:nvSpPr>
            <p:cNvPr id="15" name="TextBox 14">
              <a:extLst>
                <a:ext uri="{FF2B5EF4-FFF2-40B4-BE49-F238E27FC236}">
                  <a16:creationId xmlns:a16="http://schemas.microsoft.com/office/drawing/2014/main" id="{DEF01337-EF8C-8B17-7855-20D1917F5F04}"/>
                </a:ext>
              </a:extLst>
            </p:cNvPr>
            <p:cNvSpPr txBox="1"/>
            <p:nvPr/>
          </p:nvSpPr>
          <p:spPr>
            <a:xfrm>
              <a:off x="6095999" y="5407785"/>
              <a:ext cx="1199535" cy="430887"/>
            </a:xfrm>
            <a:prstGeom prst="rect">
              <a:avLst/>
            </a:prstGeom>
            <a:solidFill>
              <a:srgbClr val="E26C0A"/>
            </a:solidFill>
          </p:spPr>
          <p:txBody>
            <a:bodyPr wrap="square">
              <a:spAutoFit/>
            </a:bodyPr>
            <a:lstStyle/>
            <a:p>
              <a:r>
                <a:rPr lang="en-US" sz="2200" b="1"/>
                <a:t>Petition</a:t>
              </a:r>
              <a:endParaRPr lang="en-GB" sz="2200"/>
            </a:p>
          </p:txBody>
        </p:sp>
        <p:sp>
          <p:nvSpPr>
            <p:cNvPr id="16" name="TextBox 15">
              <a:extLst>
                <a:ext uri="{FF2B5EF4-FFF2-40B4-BE49-F238E27FC236}">
                  <a16:creationId xmlns:a16="http://schemas.microsoft.com/office/drawing/2014/main" id="{451385DE-07FA-9104-6E1B-84B7D354E5A1}"/>
                </a:ext>
              </a:extLst>
            </p:cNvPr>
            <p:cNvSpPr txBox="1"/>
            <p:nvPr/>
          </p:nvSpPr>
          <p:spPr>
            <a:xfrm>
              <a:off x="9222515" y="5407785"/>
              <a:ext cx="1130563" cy="430887"/>
            </a:xfrm>
            <a:prstGeom prst="rect">
              <a:avLst/>
            </a:prstGeom>
            <a:solidFill>
              <a:srgbClr val="E26C0A"/>
            </a:solidFill>
          </p:spPr>
          <p:txBody>
            <a:bodyPr wrap="square">
              <a:spAutoFit/>
            </a:bodyPr>
            <a:lstStyle/>
            <a:p>
              <a:r>
                <a:rPr lang="en-US" sz="2200" b="1"/>
                <a:t>Actions</a:t>
              </a:r>
              <a:endParaRPr lang="en-GB" sz="2200"/>
            </a:p>
          </p:txBody>
        </p:sp>
        <p:sp>
          <p:nvSpPr>
            <p:cNvPr id="17" name="TextBox 16">
              <a:extLst>
                <a:ext uri="{FF2B5EF4-FFF2-40B4-BE49-F238E27FC236}">
                  <a16:creationId xmlns:a16="http://schemas.microsoft.com/office/drawing/2014/main" id="{4E943980-D8C3-4D75-4D16-1920C2C38835}"/>
                </a:ext>
              </a:extLst>
            </p:cNvPr>
            <p:cNvSpPr txBox="1"/>
            <p:nvPr/>
          </p:nvSpPr>
          <p:spPr>
            <a:xfrm>
              <a:off x="7693901" y="5407785"/>
              <a:ext cx="1130567" cy="430887"/>
            </a:xfrm>
            <a:prstGeom prst="rect">
              <a:avLst/>
            </a:prstGeom>
            <a:solidFill>
              <a:srgbClr val="E26C0A"/>
            </a:solidFill>
          </p:spPr>
          <p:txBody>
            <a:bodyPr wrap="square">
              <a:spAutoFit/>
            </a:bodyPr>
            <a:lstStyle/>
            <a:p>
              <a:r>
                <a:rPr lang="en-US" sz="2200" b="1"/>
                <a:t>Donate</a:t>
              </a:r>
              <a:endParaRPr lang="en-GB" sz="2200"/>
            </a:p>
          </p:txBody>
        </p:sp>
        <p:sp>
          <p:nvSpPr>
            <p:cNvPr id="18" name="TextBox 17">
              <a:extLst>
                <a:ext uri="{FF2B5EF4-FFF2-40B4-BE49-F238E27FC236}">
                  <a16:creationId xmlns:a16="http://schemas.microsoft.com/office/drawing/2014/main" id="{D8142A79-3C1A-A298-CBC4-A7E0C5B5DC5A}"/>
                </a:ext>
              </a:extLst>
            </p:cNvPr>
            <p:cNvSpPr txBox="1"/>
            <p:nvPr/>
          </p:nvSpPr>
          <p:spPr>
            <a:xfrm>
              <a:off x="10732967" y="5403061"/>
              <a:ext cx="1199535" cy="430887"/>
            </a:xfrm>
            <a:prstGeom prst="rect">
              <a:avLst/>
            </a:prstGeom>
            <a:solidFill>
              <a:srgbClr val="E26C0A"/>
            </a:solidFill>
          </p:spPr>
          <p:txBody>
            <a:bodyPr wrap="square">
              <a:spAutoFit/>
            </a:bodyPr>
            <a:lstStyle/>
            <a:p>
              <a:r>
                <a:rPr lang="en-US" sz="2200" b="1">
                  <a:solidFill>
                    <a:schemeClr val="bg1"/>
                  </a:solidFill>
                </a:rPr>
                <a:t>Respond</a:t>
              </a:r>
              <a:endParaRPr lang="en-GB" sz="2200">
                <a:solidFill>
                  <a:schemeClr val="bg1"/>
                </a:solidFill>
              </a:endParaRPr>
            </a:p>
          </p:txBody>
        </p:sp>
        <p:cxnSp>
          <p:nvCxnSpPr>
            <p:cNvPr id="20" name="Straight Arrow Connector 19">
              <a:extLst>
                <a:ext uri="{FF2B5EF4-FFF2-40B4-BE49-F238E27FC236}">
                  <a16:creationId xmlns:a16="http://schemas.microsoft.com/office/drawing/2014/main" id="{8B82736E-51D6-4EB1-4E61-CF947DBD1410}"/>
                </a:ext>
              </a:extLst>
            </p:cNvPr>
            <p:cNvCxnSpPr>
              <a:cxnSpLocks/>
              <a:stCxn id="15" idx="2"/>
            </p:cNvCxnSpPr>
            <p:nvPr/>
          </p:nvCxnSpPr>
          <p:spPr>
            <a:xfrm>
              <a:off x="6695767" y="5838672"/>
              <a:ext cx="420869" cy="321523"/>
            </a:xfrm>
            <a:prstGeom prst="straightConnector1">
              <a:avLst/>
            </a:prstGeom>
            <a:ln w="57150">
              <a:solidFill>
                <a:srgbClr val="E26C0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FC95232-C56A-F485-93AB-8FF68580CF11}"/>
                </a:ext>
              </a:extLst>
            </p:cNvPr>
            <p:cNvCxnSpPr>
              <a:cxnSpLocks/>
            </p:cNvCxnSpPr>
            <p:nvPr/>
          </p:nvCxnSpPr>
          <p:spPr>
            <a:xfrm>
              <a:off x="8114160" y="5777117"/>
              <a:ext cx="0" cy="383078"/>
            </a:xfrm>
            <a:prstGeom prst="straightConnector1">
              <a:avLst/>
            </a:prstGeom>
            <a:ln w="57150">
              <a:solidFill>
                <a:srgbClr val="E26C0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2A35D94-C4A6-9778-82EA-619CC548F441}"/>
                </a:ext>
              </a:extLst>
            </p:cNvPr>
            <p:cNvCxnSpPr>
              <a:cxnSpLocks/>
            </p:cNvCxnSpPr>
            <p:nvPr/>
          </p:nvCxnSpPr>
          <p:spPr>
            <a:xfrm>
              <a:off x="9693585" y="5777117"/>
              <a:ext cx="0" cy="383078"/>
            </a:xfrm>
            <a:prstGeom prst="straightConnector1">
              <a:avLst/>
            </a:prstGeom>
            <a:ln w="57150">
              <a:solidFill>
                <a:srgbClr val="E26C0A"/>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FA4881-B820-19ED-6730-2DF8D4703E72}"/>
                </a:ext>
              </a:extLst>
            </p:cNvPr>
            <p:cNvCxnSpPr>
              <a:cxnSpLocks/>
            </p:cNvCxnSpPr>
            <p:nvPr/>
          </p:nvCxnSpPr>
          <p:spPr>
            <a:xfrm flipH="1">
              <a:off x="10751127" y="5777117"/>
              <a:ext cx="369718" cy="383078"/>
            </a:xfrm>
            <a:prstGeom prst="straightConnector1">
              <a:avLst/>
            </a:prstGeom>
            <a:ln w="57150">
              <a:solidFill>
                <a:srgbClr val="E26C0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F8C13CB-A786-C1FE-7299-B880471CB1AE}"/>
              </a:ext>
            </a:extLst>
          </p:cNvPr>
          <p:cNvGrpSpPr/>
          <p:nvPr/>
        </p:nvGrpSpPr>
        <p:grpSpPr>
          <a:xfrm>
            <a:off x="661683" y="814143"/>
            <a:ext cx="3970823" cy="4671618"/>
            <a:chOff x="858487" y="1959451"/>
            <a:chExt cx="3970823" cy="4671618"/>
          </a:xfrm>
        </p:grpSpPr>
        <p:pic>
          <p:nvPicPr>
            <p:cNvPr id="32" name="Picture 31">
              <a:extLst>
                <a:ext uri="{FF2B5EF4-FFF2-40B4-BE49-F238E27FC236}">
                  <a16:creationId xmlns:a16="http://schemas.microsoft.com/office/drawing/2014/main" id="{61E4F5D6-8C3E-3903-2E14-16BE137C17E2}"/>
                </a:ext>
              </a:extLst>
            </p:cNvPr>
            <p:cNvPicPr>
              <a:picLocks noChangeAspect="1"/>
            </p:cNvPicPr>
            <p:nvPr/>
          </p:nvPicPr>
          <p:blipFill rotWithShape="1">
            <a:blip r:embed="rId2"/>
            <a:srcRect l="33486" t="13812" r="36363" b="11342"/>
            <a:stretch/>
          </p:blipFill>
          <p:spPr>
            <a:xfrm>
              <a:off x="858487" y="1959451"/>
              <a:ext cx="3508120" cy="4671618"/>
            </a:xfrm>
            <a:prstGeom prst="rect">
              <a:avLst/>
            </a:prstGeom>
          </p:spPr>
        </p:pic>
        <p:cxnSp>
          <p:nvCxnSpPr>
            <p:cNvPr id="33" name="Straight Connector 32">
              <a:extLst>
                <a:ext uri="{FF2B5EF4-FFF2-40B4-BE49-F238E27FC236}">
                  <a16:creationId xmlns:a16="http://schemas.microsoft.com/office/drawing/2014/main" id="{C5355F24-8A73-99F0-CB6C-6BC7114F39ED}"/>
                </a:ext>
              </a:extLst>
            </p:cNvPr>
            <p:cNvCxnSpPr>
              <a:cxnSpLocks/>
            </p:cNvCxnSpPr>
            <p:nvPr/>
          </p:nvCxnSpPr>
          <p:spPr>
            <a:xfrm flipH="1" flipV="1">
              <a:off x="2606965" y="3639118"/>
              <a:ext cx="1272309" cy="600364"/>
            </a:xfrm>
            <a:prstGeom prst="line">
              <a:avLst/>
            </a:prstGeom>
            <a:ln w="57150">
              <a:solidFill>
                <a:srgbClr val="FFFF00"/>
              </a:solidFill>
              <a:prstDash val="sysDot"/>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71DAAA69-C9CC-6764-1511-3F6AD6FF703B}"/>
                </a:ext>
              </a:extLst>
            </p:cNvPr>
            <p:cNvCxnSpPr>
              <a:cxnSpLocks/>
            </p:cNvCxnSpPr>
            <p:nvPr/>
          </p:nvCxnSpPr>
          <p:spPr>
            <a:xfrm flipH="1">
              <a:off x="1939636" y="4239482"/>
              <a:ext cx="1939638" cy="2059718"/>
            </a:xfrm>
            <a:prstGeom prst="line">
              <a:avLst/>
            </a:prstGeom>
            <a:ln w="57150">
              <a:solidFill>
                <a:srgbClr val="FFFF00"/>
              </a:solidFill>
              <a:prstDash val="sysDot"/>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0DD0C697-69E8-DFBD-BDA1-FF4FA8B268F7}"/>
                </a:ext>
              </a:extLst>
            </p:cNvPr>
            <p:cNvCxnSpPr>
              <a:cxnSpLocks/>
            </p:cNvCxnSpPr>
            <p:nvPr/>
          </p:nvCxnSpPr>
          <p:spPr>
            <a:xfrm flipH="1">
              <a:off x="3001820" y="5108545"/>
              <a:ext cx="741599" cy="170027"/>
            </a:xfrm>
            <a:prstGeom prst="line">
              <a:avLst/>
            </a:prstGeom>
            <a:ln w="57150">
              <a:solidFill>
                <a:srgbClr val="7030A0"/>
              </a:solidFill>
              <a:prstDash val="sysDot"/>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ACFAF28B-6901-B65B-64CA-2A366BACDD50}"/>
                </a:ext>
              </a:extLst>
            </p:cNvPr>
            <p:cNvCxnSpPr>
              <a:cxnSpLocks/>
            </p:cNvCxnSpPr>
            <p:nvPr/>
          </p:nvCxnSpPr>
          <p:spPr>
            <a:xfrm flipH="1" flipV="1">
              <a:off x="3001820" y="5310900"/>
              <a:ext cx="660456" cy="113750"/>
            </a:xfrm>
            <a:prstGeom prst="line">
              <a:avLst/>
            </a:prstGeom>
            <a:ln w="57150">
              <a:solidFill>
                <a:srgbClr val="7030A0"/>
              </a:solidFill>
              <a:prstDash val="sysDot"/>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1686AE23-FB54-0D65-287B-4EE95947EDBC}"/>
                </a:ext>
              </a:extLst>
            </p:cNvPr>
            <p:cNvCxnSpPr>
              <a:cxnSpLocks/>
            </p:cNvCxnSpPr>
            <p:nvPr/>
          </p:nvCxnSpPr>
          <p:spPr>
            <a:xfrm flipH="1">
              <a:off x="1777005" y="3693491"/>
              <a:ext cx="804122" cy="2466704"/>
            </a:xfrm>
            <a:prstGeom prst="line">
              <a:avLst/>
            </a:prstGeom>
            <a:ln w="57150">
              <a:solidFill>
                <a:srgbClr val="00B050"/>
              </a:solidFill>
              <a:prstDash val="sysDot"/>
            </a:ln>
          </p:spPr>
          <p:style>
            <a:lnRef idx="1">
              <a:schemeClr val="accent2"/>
            </a:lnRef>
            <a:fillRef idx="0">
              <a:schemeClr val="accent2"/>
            </a:fillRef>
            <a:effectRef idx="0">
              <a:schemeClr val="accent2"/>
            </a:effectRef>
            <a:fontRef idx="minor">
              <a:schemeClr val="tx1"/>
            </a:fontRef>
          </p:style>
        </p:cxnSp>
        <p:sp>
          <p:nvSpPr>
            <p:cNvPr id="42" name="TextBox 41">
              <a:extLst>
                <a:ext uri="{FF2B5EF4-FFF2-40B4-BE49-F238E27FC236}">
                  <a16:creationId xmlns:a16="http://schemas.microsoft.com/office/drawing/2014/main" id="{2DA06A2E-1AD4-26CA-1C7E-6285DA06F582}"/>
                </a:ext>
              </a:extLst>
            </p:cNvPr>
            <p:cNvSpPr txBox="1"/>
            <p:nvPr/>
          </p:nvSpPr>
          <p:spPr>
            <a:xfrm>
              <a:off x="1004522" y="4064005"/>
              <a:ext cx="1272308" cy="584775"/>
            </a:xfrm>
            <a:prstGeom prst="rect">
              <a:avLst/>
            </a:prstGeom>
            <a:solidFill>
              <a:srgbClr val="00B050"/>
            </a:solidFill>
          </p:spPr>
          <p:txBody>
            <a:bodyPr wrap="square" rtlCol="0">
              <a:spAutoFit/>
            </a:bodyPr>
            <a:lstStyle/>
            <a:p>
              <a:r>
                <a:rPr lang="en-US" sz="1600"/>
                <a:t>HVDC underground</a:t>
              </a:r>
              <a:endParaRPr lang="en-GB" sz="1600"/>
            </a:p>
          </p:txBody>
        </p:sp>
        <p:cxnSp>
          <p:nvCxnSpPr>
            <p:cNvPr id="44" name="Straight Connector 43">
              <a:extLst>
                <a:ext uri="{FF2B5EF4-FFF2-40B4-BE49-F238E27FC236}">
                  <a16:creationId xmlns:a16="http://schemas.microsoft.com/office/drawing/2014/main" id="{BD79A902-EB9B-8D45-1138-98C0596EE2B1}"/>
                </a:ext>
              </a:extLst>
            </p:cNvPr>
            <p:cNvCxnSpPr>
              <a:cxnSpLocks/>
            </p:cNvCxnSpPr>
            <p:nvPr/>
          </p:nvCxnSpPr>
          <p:spPr>
            <a:xfrm flipV="1">
              <a:off x="3881994" y="3052548"/>
              <a:ext cx="291410" cy="2781400"/>
            </a:xfrm>
            <a:prstGeom prst="line">
              <a:avLst/>
            </a:prstGeom>
            <a:ln w="57150">
              <a:solidFill>
                <a:schemeClr val="bg2"/>
              </a:solidFill>
              <a:prstDash val="sysDot"/>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CB8AFF93-039C-90E2-1C3F-AF042F67B577}"/>
                </a:ext>
              </a:extLst>
            </p:cNvPr>
            <p:cNvCxnSpPr>
              <a:cxnSpLocks/>
            </p:cNvCxnSpPr>
            <p:nvPr/>
          </p:nvCxnSpPr>
          <p:spPr>
            <a:xfrm flipH="1" flipV="1">
              <a:off x="2757055" y="2488610"/>
              <a:ext cx="1334227" cy="582027"/>
            </a:xfrm>
            <a:prstGeom prst="line">
              <a:avLst/>
            </a:prstGeom>
            <a:ln w="57150">
              <a:solidFill>
                <a:schemeClr val="bg2"/>
              </a:solidFill>
              <a:prstDash val="sysDot"/>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D7906942-9B79-6889-DB4A-CCA0E8258DCE}"/>
                </a:ext>
              </a:extLst>
            </p:cNvPr>
            <p:cNvCxnSpPr>
              <a:cxnSpLocks/>
            </p:cNvCxnSpPr>
            <p:nvPr/>
          </p:nvCxnSpPr>
          <p:spPr>
            <a:xfrm flipH="1">
              <a:off x="2246755" y="5833948"/>
              <a:ext cx="1632519" cy="497580"/>
            </a:xfrm>
            <a:prstGeom prst="line">
              <a:avLst/>
            </a:prstGeom>
            <a:ln w="57150">
              <a:solidFill>
                <a:schemeClr val="bg2"/>
              </a:solidFill>
              <a:prstDash val="sysDot"/>
            </a:ln>
          </p:spPr>
          <p:style>
            <a:lnRef idx="1">
              <a:schemeClr val="accent2"/>
            </a:lnRef>
            <a:fillRef idx="0">
              <a:schemeClr val="accent2"/>
            </a:fillRef>
            <a:effectRef idx="0">
              <a:schemeClr val="accent2"/>
            </a:effectRef>
            <a:fontRef idx="minor">
              <a:schemeClr val="tx1"/>
            </a:fontRef>
          </p:style>
        </p:cxnSp>
        <p:sp>
          <p:nvSpPr>
            <p:cNvPr id="38" name="TextBox 37">
              <a:extLst>
                <a:ext uri="{FF2B5EF4-FFF2-40B4-BE49-F238E27FC236}">
                  <a16:creationId xmlns:a16="http://schemas.microsoft.com/office/drawing/2014/main" id="{8E8DDE03-58D0-9B7F-5588-54D63BE5E30F}"/>
                </a:ext>
              </a:extLst>
            </p:cNvPr>
            <p:cNvSpPr txBox="1"/>
            <p:nvPr/>
          </p:nvSpPr>
          <p:spPr>
            <a:xfrm>
              <a:off x="3475362" y="3739557"/>
              <a:ext cx="1133086" cy="830997"/>
            </a:xfrm>
            <a:prstGeom prst="rect">
              <a:avLst/>
            </a:prstGeom>
            <a:solidFill>
              <a:srgbClr val="FFFF00"/>
            </a:solidFill>
          </p:spPr>
          <p:txBody>
            <a:bodyPr wrap="square" rtlCol="0">
              <a:spAutoFit/>
            </a:bodyPr>
            <a:lstStyle/>
            <a:p>
              <a:r>
                <a:rPr lang="en-US" sz="1600"/>
                <a:t>N2T ‘offshore’ option</a:t>
              </a:r>
              <a:endParaRPr lang="en-GB" sz="1600"/>
            </a:p>
          </p:txBody>
        </p:sp>
        <p:sp>
          <p:nvSpPr>
            <p:cNvPr id="52" name="TextBox 51">
              <a:extLst>
                <a:ext uri="{FF2B5EF4-FFF2-40B4-BE49-F238E27FC236}">
                  <a16:creationId xmlns:a16="http://schemas.microsoft.com/office/drawing/2014/main" id="{233C19A3-CD9F-9F76-CE51-25EF24EFCE60}"/>
                </a:ext>
              </a:extLst>
            </p:cNvPr>
            <p:cNvSpPr txBox="1"/>
            <p:nvPr/>
          </p:nvSpPr>
          <p:spPr>
            <a:xfrm>
              <a:off x="3163441" y="2194848"/>
              <a:ext cx="1272308" cy="338554"/>
            </a:xfrm>
            <a:prstGeom prst="rect">
              <a:avLst/>
            </a:prstGeom>
            <a:solidFill>
              <a:schemeClr val="bg2"/>
            </a:solidFill>
            <a:ln>
              <a:solidFill>
                <a:schemeClr val="bg2"/>
              </a:solidFill>
            </a:ln>
          </p:spPr>
          <p:txBody>
            <a:bodyPr wrap="square" rtlCol="0">
              <a:spAutoFit/>
            </a:bodyPr>
            <a:lstStyle/>
            <a:p>
              <a:r>
                <a:rPr lang="en-US" sz="1600"/>
                <a:t>Offshore grid</a:t>
              </a:r>
              <a:endParaRPr lang="en-GB" sz="1600"/>
            </a:p>
          </p:txBody>
        </p:sp>
        <p:sp>
          <p:nvSpPr>
            <p:cNvPr id="37" name="TextBox 36">
              <a:extLst>
                <a:ext uri="{FF2B5EF4-FFF2-40B4-BE49-F238E27FC236}">
                  <a16:creationId xmlns:a16="http://schemas.microsoft.com/office/drawing/2014/main" id="{FBFCFC13-9744-74A3-80C3-F4BF3C4F7678}"/>
                </a:ext>
              </a:extLst>
            </p:cNvPr>
            <p:cNvSpPr txBox="1"/>
            <p:nvPr/>
          </p:nvSpPr>
          <p:spPr>
            <a:xfrm>
              <a:off x="3605847" y="5016036"/>
              <a:ext cx="1223463" cy="738664"/>
            </a:xfrm>
            <a:prstGeom prst="rect">
              <a:avLst/>
            </a:prstGeom>
            <a:solidFill>
              <a:srgbClr val="FFCCFF"/>
            </a:solidFill>
          </p:spPr>
          <p:txBody>
            <a:bodyPr wrap="square" rtlCol="0">
              <a:spAutoFit/>
            </a:bodyPr>
            <a:lstStyle/>
            <a:p>
              <a:r>
                <a:rPr lang="en-US" sz="1400"/>
                <a:t>Five Estuaries</a:t>
              </a:r>
            </a:p>
            <a:p>
              <a:r>
                <a:rPr lang="en-US" sz="1400"/>
                <a:t>&amp; North Falls. Tarchon?</a:t>
              </a:r>
              <a:endParaRPr lang="en-GB" sz="1400"/>
            </a:p>
          </p:txBody>
        </p:sp>
      </p:grpSp>
      <p:sp>
        <p:nvSpPr>
          <p:cNvPr id="3" name="TextBox 2">
            <a:extLst>
              <a:ext uri="{FF2B5EF4-FFF2-40B4-BE49-F238E27FC236}">
                <a16:creationId xmlns:a16="http://schemas.microsoft.com/office/drawing/2014/main" id="{26C4A44B-0F77-D226-345F-A7A73099573A}"/>
              </a:ext>
            </a:extLst>
          </p:cNvPr>
          <p:cNvSpPr txBox="1"/>
          <p:nvPr/>
        </p:nvSpPr>
        <p:spPr>
          <a:xfrm>
            <a:off x="6388425" y="3225099"/>
            <a:ext cx="3567014" cy="492443"/>
          </a:xfrm>
          <a:prstGeom prst="rect">
            <a:avLst/>
          </a:prstGeom>
          <a:noFill/>
        </p:spPr>
        <p:txBody>
          <a:bodyPr wrap="square">
            <a:spAutoFit/>
          </a:bodyPr>
          <a:lstStyle/>
          <a:p>
            <a:pPr algn="ctr"/>
            <a:r>
              <a:rPr lang="en-US" sz="2600" b="1" dirty="0"/>
              <a:t>How YOU can help</a:t>
            </a:r>
            <a:endParaRPr lang="en-GB" sz="2600" dirty="0"/>
          </a:p>
        </p:txBody>
      </p:sp>
      <p:sp>
        <p:nvSpPr>
          <p:cNvPr id="6" name="TextBox 5">
            <a:extLst>
              <a:ext uri="{FF2B5EF4-FFF2-40B4-BE49-F238E27FC236}">
                <a16:creationId xmlns:a16="http://schemas.microsoft.com/office/drawing/2014/main" id="{60098080-6B3F-263A-599E-3853703B7736}"/>
              </a:ext>
            </a:extLst>
          </p:cNvPr>
          <p:cNvSpPr txBox="1"/>
          <p:nvPr/>
        </p:nvSpPr>
        <p:spPr>
          <a:xfrm>
            <a:off x="5069436" y="591505"/>
            <a:ext cx="6096000" cy="1938992"/>
          </a:xfrm>
          <a:prstGeom prst="rect">
            <a:avLst/>
          </a:prstGeom>
          <a:noFill/>
        </p:spPr>
        <p:txBody>
          <a:bodyPr wrap="square">
            <a:spAutoFit/>
          </a:bodyPr>
          <a:lstStyle/>
          <a:p>
            <a:pPr algn="ctr"/>
            <a:r>
              <a:rPr lang="en-US" sz="3000" b="1" dirty="0"/>
              <a:t>Our submission</a:t>
            </a:r>
            <a:endParaRPr lang="en-US" sz="3000" dirty="0"/>
          </a:p>
          <a:p>
            <a:pPr marL="342900" indent="-342900">
              <a:buFont typeface="Arial" panose="020B0604020202020204" pitchFamily="34" charset="0"/>
              <a:buChar char="•"/>
            </a:pPr>
            <a:r>
              <a:rPr lang="en-US" sz="3000" dirty="0"/>
              <a:t>Consultation deficiencies</a:t>
            </a:r>
          </a:p>
          <a:p>
            <a:pPr marL="342900" indent="-342900">
              <a:buFont typeface="Arial" panose="020B0604020202020204" pitchFamily="34" charset="0"/>
              <a:buChar char="•"/>
            </a:pPr>
            <a:r>
              <a:rPr lang="en-US" sz="3000" dirty="0"/>
              <a:t>Alternatives</a:t>
            </a:r>
          </a:p>
          <a:p>
            <a:pPr marL="342900" indent="-342900">
              <a:buFont typeface="Arial" panose="020B0604020202020204" pitchFamily="34" charset="0"/>
              <a:buChar char="•"/>
            </a:pPr>
            <a:r>
              <a:rPr lang="en-US" sz="3000" dirty="0"/>
              <a:t>Harm caused by N2T</a:t>
            </a:r>
          </a:p>
        </p:txBody>
      </p:sp>
    </p:spTree>
    <p:extLst>
      <p:ext uri="{BB962C8B-B14F-4D97-AF65-F5344CB8AC3E}">
        <p14:creationId xmlns:p14="http://schemas.microsoft.com/office/powerpoint/2010/main" val="218174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2A8AB7-AF3A-3F06-D0A6-20A2728D9C1B}"/>
              </a:ext>
            </a:extLst>
          </p:cNvPr>
          <p:cNvSpPr txBox="1"/>
          <p:nvPr/>
        </p:nvSpPr>
        <p:spPr>
          <a:xfrm>
            <a:off x="238189" y="312762"/>
            <a:ext cx="6033301" cy="6232475"/>
          </a:xfrm>
          <a:prstGeom prst="rect">
            <a:avLst/>
          </a:prstGeom>
          <a:solidFill>
            <a:schemeClr val="accent2">
              <a:lumMod val="20000"/>
              <a:lumOff val="80000"/>
            </a:schemeClr>
          </a:solidFill>
          <a:ln w="57150">
            <a:solidFill>
              <a:schemeClr val="bg1">
                <a:lumMod val="65000"/>
              </a:schemeClr>
            </a:solidFill>
          </a:ln>
        </p:spPr>
        <p:txBody>
          <a:bodyPr wrap="square" rtlCol="0">
            <a:spAutoFit/>
          </a:bodyPr>
          <a:lstStyle/>
          <a:p>
            <a:pPr algn="ctr"/>
            <a:r>
              <a:rPr lang="en-US" sz="3500" b="1" dirty="0">
                <a:solidFill>
                  <a:srgbClr val="E26C0A"/>
                </a:solidFill>
              </a:rPr>
              <a:t>How to respond</a:t>
            </a:r>
            <a:endParaRPr lang="en-US" sz="3500" dirty="0">
              <a:solidFill>
                <a:srgbClr val="E26C0A"/>
              </a:solidFill>
            </a:endParaRPr>
          </a:p>
          <a:p>
            <a:r>
              <a:rPr lang="en-US" sz="2800" dirty="0"/>
              <a:t>Email </a:t>
            </a:r>
            <a:r>
              <a:rPr lang="fr-FR" sz="2800" dirty="0">
                <a:hlinkClick r:id="rId2"/>
              </a:rPr>
              <a:t>contact@n-t.nationalgrid.com</a:t>
            </a:r>
            <a:endParaRPr lang="fr-FR" sz="2800" dirty="0"/>
          </a:p>
          <a:p>
            <a:r>
              <a:rPr lang="fr-FR" sz="2800" dirty="0"/>
              <a:t> </a:t>
            </a:r>
          </a:p>
          <a:p>
            <a:r>
              <a:rPr lang="fr-FR" sz="2800" dirty="0"/>
              <a:t>« I OBJECT » </a:t>
            </a:r>
            <a:endParaRPr lang="en-US" sz="2800" b="1" dirty="0">
              <a:solidFill>
                <a:srgbClr val="E26C0A"/>
              </a:solidFill>
            </a:endParaRPr>
          </a:p>
          <a:p>
            <a:pPr marL="514350" indent="-514350">
              <a:buAutoNum type="arabicPeriod"/>
            </a:pPr>
            <a:r>
              <a:rPr lang="en-US" sz="2800" b="1" dirty="0"/>
              <a:t>Big picture</a:t>
            </a:r>
            <a:r>
              <a:rPr lang="en-US" sz="2800" dirty="0"/>
              <a:t>: endorse ESNP submission</a:t>
            </a:r>
          </a:p>
          <a:p>
            <a:pPr marL="514350" indent="-514350">
              <a:buAutoNum type="arabicPeriod"/>
            </a:pPr>
            <a:r>
              <a:rPr lang="en-US" sz="2800" b="1" dirty="0"/>
              <a:t>HARMS</a:t>
            </a:r>
          </a:p>
          <a:p>
            <a:pPr marL="342900" indent="-342900">
              <a:buFont typeface="Arial" panose="020B0604020202020204" pitchFamily="34" charset="0"/>
              <a:buChar char="•"/>
            </a:pPr>
            <a:r>
              <a:rPr lang="en-US" sz="2800" dirty="0"/>
              <a:t>Harms: habitats, species, heritage, archaeology…</a:t>
            </a:r>
          </a:p>
          <a:p>
            <a:pPr marL="342900" indent="-342900">
              <a:buFont typeface="Arial" panose="020B0604020202020204" pitchFamily="34" charset="0"/>
              <a:buChar char="•"/>
            </a:pPr>
            <a:r>
              <a:rPr lang="en-US" sz="2800" dirty="0"/>
              <a:t>Harms during construction.</a:t>
            </a:r>
          </a:p>
          <a:p>
            <a:r>
              <a:rPr lang="en-US" sz="2800" dirty="0"/>
              <a:t>3. ‘</a:t>
            </a:r>
            <a:r>
              <a:rPr lang="en-US" sz="2800" b="1" dirty="0"/>
              <a:t>Mitigation</a:t>
            </a:r>
            <a:r>
              <a:rPr lang="en-US" sz="2800" dirty="0"/>
              <a:t>’ &amp; local solutions</a:t>
            </a:r>
          </a:p>
          <a:p>
            <a:pPr marL="342900" indent="-342900">
              <a:buFont typeface="Arial" panose="020B0604020202020204" pitchFamily="34" charset="0"/>
              <a:buChar char="•"/>
            </a:pPr>
            <a:endParaRPr lang="en-US" sz="2800" dirty="0"/>
          </a:p>
          <a:p>
            <a:r>
              <a:rPr lang="en-US" sz="2800" dirty="0"/>
              <a:t>See </a:t>
            </a:r>
            <a:r>
              <a:rPr lang="en-US" sz="2800" dirty="0">
                <a:hlinkClick r:id="rId3"/>
              </a:rPr>
              <a:t>www.pylonseastanglia.co.uk/actions/</a:t>
            </a:r>
            <a:r>
              <a:rPr lang="en-US" sz="2800" dirty="0"/>
              <a:t> </a:t>
            </a:r>
            <a:endParaRPr lang="en-GB" sz="2800" dirty="0"/>
          </a:p>
        </p:txBody>
      </p:sp>
      <p:sp>
        <p:nvSpPr>
          <p:cNvPr id="6" name="TextBox 5">
            <a:extLst>
              <a:ext uri="{FF2B5EF4-FFF2-40B4-BE49-F238E27FC236}">
                <a16:creationId xmlns:a16="http://schemas.microsoft.com/office/drawing/2014/main" id="{48FBE824-8ADC-DECD-1633-0C295E7E230C}"/>
              </a:ext>
            </a:extLst>
          </p:cNvPr>
          <p:cNvSpPr txBox="1"/>
          <p:nvPr/>
        </p:nvSpPr>
        <p:spPr>
          <a:xfrm>
            <a:off x="6504356" y="1520784"/>
            <a:ext cx="5449455" cy="4247317"/>
          </a:xfrm>
          <a:prstGeom prst="rect">
            <a:avLst/>
          </a:prstGeom>
          <a:noFill/>
        </p:spPr>
        <p:txBody>
          <a:bodyPr wrap="square">
            <a:spAutoFit/>
          </a:bodyPr>
          <a:lstStyle/>
          <a:p>
            <a:r>
              <a:rPr lang="en-US" sz="3000" b="0" i="1" dirty="0">
                <a:solidFill>
                  <a:srgbClr val="1C1C1C"/>
                </a:solidFill>
                <a:effectLst/>
                <a:highlight>
                  <a:srgbClr val="FFFFFF"/>
                </a:highlight>
                <a:latin typeface="PT Sans" panose="020B0503020203020204" pitchFamily="34" charset="0"/>
              </a:rPr>
              <a:t>“I OBJECT.  The Norwich to Tilbury pylons project brings severe harm to the environment, communities, landscapes &amp; heritage of East Anglia. Viable and deliverable alternatives such as an offshore grid and undergrounding of cables have not been presented for consultation.” </a:t>
            </a:r>
            <a:endParaRPr lang="en-GB" sz="3000" dirty="0"/>
          </a:p>
        </p:txBody>
      </p:sp>
    </p:spTree>
    <p:extLst>
      <p:ext uri="{BB962C8B-B14F-4D97-AF65-F5344CB8AC3E}">
        <p14:creationId xmlns:p14="http://schemas.microsoft.com/office/powerpoint/2010/main" val="170769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08E97-25D6-5008-33E7-E19C53D00EEB}"/>
              </a:ext>
            </a:extLst>
          </p:cNvPr>
          <p:cNvSpPr txBox="1"/>
          <p:nvPr/>
        </p:nvSpPr>
        <p:spPr>
          <a:xfrm>
            <a:off x="1592826" y="1165123"/>
            <a:ext cx="914400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Last but not least, it’s Election time.  Please ask EVERY candidate who comes to your door to sign our Great Grid Election Pledges.  And if you can, please do donate to Essex Suffolk Norfolk Pylons via their website:  </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www.pylonseastanglia.co.uk</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Thank you.  </a:t>
            </a: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36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2C8BE-954C-744C-5C36-7E98EF72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09" y="24879"/>
            <a:ext cx="10141505" cy="6833121"/>
          </a:xfrm>
          <a:prstGeom prst="rect">
            <a:avLst/>
          </a:prstGeom>
        </p:spPr>
      </p:pic>
    </p:spTree>
    <p:extLst>
      <p:ext uri="{BB962C8B-B14F-4D97-AF65-F5344CB8AC3E}">
        <p14:creationId xmlns:p14="http://schemas.microsoft.com/office/powerpoint/2010/main" val="2458704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11732</TotalTime>
  <Words>629</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Aharoni</vt:lpstr>
      <vt:lpstr>Aptos</vt:lpstr>
      <vt:lpstr>Arial</vt:lpstr>
      <vt:lpstr>Calibri</vt:lpstr>
      <vt:lpstr>Calibri Light</vt:lpstr>
      <vt:lpstr>PT Sans</vt:lpstr>
      <vt:lpstr>Office Theme</vt:lpstr>
      <vt:lpstr>Essex Suffolk Norfolk Pylons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Essex Suffolk Norfolk Pylons</dc:title>
  <dc:creator>Rosie Pearson</dc:creator>
  <cp:lastModifiedBy>Steph Dodwell</cp:lastModifiedBy>
  <cp:revision>6</cp:revision>
  <dcterms:created xsi:type="dcterms:W3CDTF">2024-05-20T07:36:42Z</dcterms:created>
  <dcterms:modified xsi:type="dcterms:W3CDTF">2024-05-29T08:27:48Z</dcterms:modified>
</cp:coreProperties>
</file>