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1" r:id="rId2"/>
    <p:sldId id="257" r:id="rId3"/>
    <p:sldId id="259" r:id="rId4"/>
    <p:sldId id="260" r:id="rId5"/>
    <p:sldId id="269" r:id="rId6"/>
    <p:sldId id="267" r:id="rId7"/>
    <p:sldId id="261" r:id="rId8"/>
    <p:sldId id="262" r:id="rId9"/>
    <p:sldId id="263" r:id="rId10"/>
    <p:sldId id="264" r:id="rId11"/>
    <p:sldId id="265"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4660"/>
  </p:normalViewPr>
  <p:slideViewPr>
    <p:cSldViewPr snapToGrid="0">
      <p:cViewPr varScale="1">
        <p:scale>
          <a:sx n="101" d="100"/>
          <a:sy n="101" d="100"/>
        </p:scale>
        <p:origin x="120"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803A17-B956-4E2F-821E-B586BF9DD80E}" type="datetimeFigureOut">
              <a:rPr lang="en-GB" smtClean="0"/>
              <a:t>22/09/2021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E958B-49FF-4BAF-BE7B-A1B2C145CA8C}" type="slidenum">
              <a:rPr lang="en-GB" smtClean="0"/>
              <a:t>‹#›</a:t>
            </a:fld>
            <a:endParaRPr lang="en-GB" dirty="0"/>
          </a:p>
        </p:txBody>
      </p:sp>
    </p:spTree>
    <p:extLst>
      <p:ext uri="{BB962C8B-B14F-4D97-AF65-F5344CB8AC3E}">
        <p14:creationId xmlns:p14="http://schemas.microsoft.com/office/powerpoint/2010/main" val="404693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D68767F-72C6-43E0-8201-F1E87BCB07EB}" type="datetime1">
              <a:rPr lang="en-GB" smtClean="0"/>
              <a:t>22/09/2021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DCBD410-2BE2-44C5-86DF-6DD3667F5435}" type="slidenum">
              <a:rPr lang="en-GB" smtClean="0"/>
              <a:t>‹#›</a:t>
            </a:fld>
            <a:endParaRPr lang="en-GB" dirty="0"/>
          </a:p>
        </p:txBody>
      </p:sp>
    </p:spTree>
    <p:extLst>
      <p:ext uri="{BB962C8B-B14F-4D97-AF65-F5344CB8AC3E}">
        <p14:creationId xmlns:p14="http://schemas.microsoft.com/office/powerpoint/2010/main" val="262011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76599A7-B119-4D0C-B9DB-16F98645E4FA}" type="datetime1">
              <a:rPr lang="en-GB" smtClean="0"/>
              <a:t>22/09/2021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DCBD410-2BE2-44C5-86DF-6DD3667F5435}" type="slidenum">
              <a:rPr lang="en-GB" smtClean="0"/>
              <a:t>‹#›</a:t>
            </a:fld>
            <a:endParaRPr lang="en-GB" dirty="0"/>
          </a:p>
        </p:txBody>
      </p:sp>
    </p:spTree>
    <p:extLst>
      <p:ext uri="{BB962C8B-B14F-4D97-AF65-F5344CB8AC3E}">
        <p14:creationId xmlns:p14="http://schemas.microsoft.com/office/powerpoint/2010/main" val="1646136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CB037A-0279-4127-90D7-3245F8C04AD9}" type="datetime1">
              <a:rPr lang="en-GB" smtClean="0"/>
              <a:t>22/09/2021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DCBD410-2BE2-44C5-86DF-6DD3667F5435}" type="slidenum">
              <a:rPr lang="en-GB" smtClean="0"/>
              <a:t>‹#›</a:t>
            </a:fld>
            <a:endParaRPr lang="en-GB" dirty="0"/>
          </a:p>
        </p:txBody>
      </p:sp>
    </p:spTree>
    <p:extLst>
      <p:ext uri="{BB962C8B-B14F-4D97-AF65-F5344CB8AC3E}">
        <p14:creationId xmlns:p14="http://schemas.microsoft.com/office/powerpoint/2010/main" val="24845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7353829-808C-4655-B7EA-61C64B0CA89C}" type="datetime1">
              <a:rPr lang="en-GB" smtClean="0"/>
              <a:t>22/09/2021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DCBD410-2BE2-44C5-86DF-6DD3667F5435}" type="slidenum">
              <a:rPr lang="en-GB" smtClean="0"/>
              <a:t>‹#›</a:t>
            </a:fld>
            <a:endParaRPr lang="en-GB" dirty="0"/>
          </a:p>
        </p:txBody>
      </p:sp>
    </p:spTree>
    <p:extLst>
      <p:ext uri="{BB962C8B-B14F-4D97-AF65-F5344CB8AC3E}">
        <p14:creationId xmlns:p14="http://schemas.microsoft.com/office/powerpoint/2010/main" val="3943109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4A42FD-31C2-45B3-8FD9-9A4573EBB348}" type="datetime1">
              <a:rPr lang="en-GB" smtClean="0"/>
              <a:t>22/09/2021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DCBD410-2BE2-44C5-86DF-6DD3667F5435}" type="slidenum">
              <a:rPr lang="en-GB" smtClean="0"/>
              <a:t>‹#›</a:t>
            </a:fld>
            <a:endParaRPr lang="en-GB" dirty="0"/>
          </a:p>
        </p:txBody>
      </p:sp>
    </p:spTree>
    <p:extLst>
      <p:ext uri="{BB962C8B-B14F-4D97-AF65-F5344CB8AC3E}">
        <p14:creationId xmlns:p14="http://schemas.microsoft.com/office/powerpoint/2010/main" val="3342651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C3990AD-EA01-4C79-92F4-069443E020BB}" type="datetime1">
              <a:rPr lang="en-GB" smtClean="0"/>
              <a:t>22/09/2021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DCBD410-2BE2-44C5-86DF-6DD3667F5435}" type="slidenum">
              <a:rPr lang="en-GB" smtClean="0"/>
              <a:t>‹#›</a:t>
            </a:fld>
            <a:endParaRPr lang="en-GB" dirty="0"/>
          </a:p>
        </p:txBody>
      </p:sp>
    </p:spTree>
    <p:extLst>
      <p:ext uri="{BB962C8B-B14F-4D97-AF65-F5344CB8AC3E}">
        <p14:creationId xmlns:p14="http://schemas.microsoft.com/office/powerpoint/2010/main" val="549909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C59688B-7EF0-4FD1-8F5E-665B0D07FA28}" type="datetime1">
              <a:rPr lang="en-GB" smtClean="0"/>
              <a:t>22/09/2021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DCBD410-2BE2-44C5-86DF-6DD3667F5435}" type="slidenum">
              <a:rPr lang="en-GB" smtClean="0"/>
              <a:t>‹#›</a:t>
            </a:fld>
            <a:endParaRPr lang="en-GB" dirty="0"/>
          </a:p>
        </p:txBody>
      </p:sp>
    </p:spTree>
    <p:extLst>
      <p:ext uri="{BB962C8B-B14F-4D97-AF65-F5344CB8AC3E}">
        <p14:creationId xmlns:p14="http://schemas.microsoft.com/office/powerpoint/2010/main" val="3292037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163CE2E-5E14-4208-8DE0-17B78085D337}" type="datetime1">
              <a:rPr lang="en-GB" smtClean="0"/>
              <a:t>22/09/2021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DCBD410-2BE2-44C5-86DF-6DD3667F5435}" type="slidenum">
              <a:rPr lang="en-GB" smtClean="0"/>
              <a:t>‹#›</a:t>
            </a:fld>
            <a:endParaRPr lang="en-GB" dirty="0"/>
          </a:p>
        </p:txBody>
      </p:sp>
    </p:spTree>
    <p:extLst>
      <p:ext uri="{BB962C8B-B14F-4D97-AF65-F5344CB8AC3E}">
        <p14:creationId xmlns:p14="http://schemas.microsoft.com/office/powerpoint/2010/main" val="903850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5A6834-EA8A-4830-943F-0B7CA4C1C704}" type="datetime1">
              <a:rPr lang="en-GB" smtClean="0"/>
              <a:t>22/09/2021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DCBD410-2BE2-44C5-86DF-6DD3667F5435}" type="slidenum">
              <a:rPr lang="en-GB" smtClean="0"/>
              <a:t>‹#›</a:t>
            </a:fld>
            <a:endParaRPr lang="en-GB" dirty="0"/>
          </a:p>
        </p:txBody>
      </p:sp>
    </p:spTree>
    <p:extLst>
      <p:ext uri="{BB962C8B-B14F-4D97-AF65-F5344CB8AC3E}">
        <p14:creationId xmlns:p14="http://schemas.microsoft.com/office/powerpoint/2010/main" val="1404958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0AE9E8-4118-475C-A335-E02187CC01FD}" type="datetime1">
              <a:rPr lang="en-GB" smtClean="0"/>
              <a:t>22/09/2021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DCBD410-2BE2-44C5-86DF-6DD3667F5435}" type="slidenum">
              <a:rPr lang="en-GB" smtClean="0"/>
              <a:t>‹#›</a:t>
            </a:fld>
            <a:endParaRPr lang="en-GB" dirty="0"/>
          </a:p>
        </p:txBody>
      </p:sp>
    </p:spTree>
    <p:extLst>
      <p:ext uri="{BB962C8B-B14F-4D97-AF65-F5344CB8AC3E}">
        <p14:creationId xmlns:p14="http://schemas.microsoft.com/office/powerpoint/2010/main" val="21027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FBACFF-E3F8-492A-9CB4-EEEB01EC0A83}" type="datetime1">
              <a:rPr lang="en-GB" smtClean="0"/>
              <a:t>22/09/2021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DCBD410-2BE2-44C5-86DF-6DD3667F5435}" type="slidenum">
              <a:rPr lang="en-GB" smtClean="0"/>
              <a:t>‹#›</a:t>
            </a:fld>
            <a:endParaRPr lang="en-GB" dirty="0"/>
          </a:p>
        </p:txBody>
      </p:sp>
    </p:spTree>
    <p:extLst>
      <p:ext uri="{BB962C8B-B14F-4D97-AF65-F5344CB8AC3E}">
        <p14:creationId xmlns:p14="http://schemas.microsoft.com/office/powerpoint/2010/main" val="3921956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D1FD96-16E1-4341-9204-4349D41CE66F}" type="datetime1">
              <a:rPr lang="en-GB" smtClean="0"/>
              <a:t>22/09/2021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BD410-2BE2-44C5-86DF-6DD3667F5435}" type="slidenum">
              <a:rPr lang="en-GB" smtClean="0"/>
              <a:t>‹#›</a:t>
            </a:fld>
            <a:endParaRPr lang="en-GB" dirty="0"/>
          </a:p>
        </p:txBody>
      </p:sp>
    </p:spTree>
    <p:extLst>
      <p:ext uri="{BB962C8B-B14F-4D97-AF65-F5344CB8AC3E}">
        <p14:creationId xmlns:p14="http://schemas.microsoft.com/office/powerpoint/2010/main" val="2766268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006731"/>
          </a:xfrm>
        </p:spPr>
        <p:txBody>
          <a:bodyPr>
            <a:normAutofit/>
          </a:bodyPr>
          <a:lstStyle/>
          <a:p>
            <a:r>
              <a:rPr lang="en-GB" b="1" dirty="0"/>
              <a:t>History of Loxley Cemetery</a:t>
            </a:r>
            <a:br>
              <a:rPr lang="en-GB" dirty="0"/>
            </a:br>
            <a:br>
              <a:rPr lang="en-GB" sz="1200" dirty="0"/>
            </a:br>
            <a:endParaRPr lang="en-GB" sz="3600" dirty="0"/>
          </a:p>
        </p:txBody>
      </p:sp>
      <p:sp>
        <p:nvSpPr>
          <p:cNvPr id="3" name="Subtitle 2"/>
          <p:cNvSpPr>
            <a:spLocks noGrp="1"/>
          </p:cNvSpPr>
          <p:nvPr>
            <p:ph type="subTitle" idx="1"/>
          </p:nvPr>
        </p:nvSpPr>
        <p:spPr>
          <a:xfrm>
            <a:off x="1524000" y="2927758"/>
            <a:ext cx="9144000" cy="2330042"/>
          </a:xfrm>
        </p:spPr>
        <p:txBody>
          <a:bodyPr/>
          <a:lstStyle/>
          <a:p>
            <a:r>
              <a:rPr lang="en-GB" sz="3200" dirty="0"/>
              <a:t>Mike Ford</a:t>
            </a:r>
          </a:p>
          <a:p>
            <a:r>
              <a:rPr lang="en-GB" sz="2400" dirty="0"/>
              <a:t>Friends of Loxley Cemetery</a:t>
            </a:r>
            <a:br>
              <a:rPr lang="en-GB" sz="2400" dirty="0"/>
            </a:br>
            <a:r>
              <a:rPr lang="en-GB" sz="2400" dirty="0"/>
              <a:t> Annual General Meeting</a:t>
            </a:r>
            <a:br>
              <a:rPr lang="en-GB" sz="2400" dirty="0"/>
            </a:br>
            <a:r>
              <a:rPr lang="en-GB" sz="2000" dirty="0"/>
              <a:t>Wednesday 1 September 2021</a:t>
            </a:r>
          </a:p>
          <a:p>
            <a:endParaRPr lang="en-GB" dirty="0"/>
          </a:p>
        </p:txBody>
      </p:sp>
      <p:pic>
        <p:nvPicPr>
          <p:cNvPr id="5" name="Picture 4" descr="A picture containing text&#10;&#10;Description automatically generated">
            <a:extLst>
              <a:ext uri="{FF2B5EF4-FFF2-40B4-BE49-F238E27FC236}">
                <a16:creationId xmlns:a16="http://schemas.microsoft.com/office/drawing/2014/main" id="{313B4AC8-B7D1-4FCF-910E-304D605080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458" y="3793918"/>
            <a:ext cx="2743205" cy="2743205"/>
          </a:xfrm>
          <a:prstGeom prst="rect">
            <a:avLst/>
          </a:prstGeom>
        </p:spPr>
      </p:pic>
    </p:spTree>
    <p:extLst>
      <p:ext uri="{BB962C8B-B14F-4D97-AF65-F5344CB8AC3E}">
        <p14:creationId xmlns:p14="http://schemas.microsoft.com/office/powerpoint/2010/main" val="3005815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530225"/>
          </a:xfrm>
        </p:spPr>
        <p:txBody>
          <a:bodyPr>
            <a:normAutofit fontScale="90000"/>
          </a:bodyPr>
          <a:lstStyle/>
          <a:p>
            <a:r>
              <a:rPr lang="en-GB" dirty="0"/>
              <a:t>Friends Group.</a:t>
            </a: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0390" r="20390"/>
          <a:stretch>
            <a:fillRect/>
          </a:stretch>
        </p:blipFill>
        <p:spPr>
          <a:xfrm rot="5400000">
            <a:off x="5832475" y="338138"/>
            <a:ext cx="4873625" cy="6172200"/>
          </a:xfrm>
        </p:spPr>
      </p:pic>
      <p:sp>
        <p:nvSpPr>
          <p:cNvPr id="4" name="Text Placeholder 3"/>
          <p:cNvSpPr>
            <a:spLocks noGrp="1"/>
          </p:cNvSpPr>
          <p:nvPr>
            <p:ph type="body" sz="half" idx="2"/>
          </p:nvPr>
        </p:nvSpPr>
        <p:spPr>
          <a:xfrm>
            <a:off x="839788" y="1162594"/>
            <a:ext cx="3932237" cy="4706394"/>
          </a:xfrm>
        </p:spPr>
        <p:txBody>
          <a:bodyPr>
            <a:normAutofit fontScale="92500"/>
          </a:bodyPr>
          <a:lstStyle/>
          <a:p>
            <a:r>
              <a:rPr lang="en-GB" dirty="0"/>
              <a:t>On acquisition, the current Landlord has embraced the creation of the ‘Friends of Loxley Cemetery’ (FoLC) group.</a:t>
            </a:r>
          </a:p>
          <a:p>
            <a:r>
              <a:rPr lang="en-GB" dirty="0"/>
              <a:t>Formed in October 2019, the FoLC has been stymied by the recent pandemic but is now preparing to undertake its main aims, which are:</a:t>
            </a:r>
          </a:p>
          <a:p>
            <a:r>
              <a:rPr lang="en-GB" i="1" dirty="0"/>
              <a:t>“(a) Maintain the physical upkeep of Loxley Cemetery so as to ensure, where reasonably practicable, safe access for visitors to all areas.</a:t>
            </a:r>
          </a:p>
          <a:p>
            <a:r>
              <a:rPr lang="en-GB" i="1" dirty="0"/>
              <a:t>(b) Maintain the aesthetics &amp; environmental integrity of the Cemetery in keeping with the Loxley Valley.</a:t>
            </a:r>
          </a:p>
          <a:p>
            <a:r>
              <a:rPr lang="en-GB" i="1" dirty="0"/>
              <a:t>(c) Create &amp; maintain records of social &amp; historical interest connected to Loxley Cemetery, thus providing a unique research resource.</a:t>
            </a:r>
          </a:p>
          <a:p>
            <a:r>
              <a:rPr lang="en-GB" i="1" dirty="0"/>
              <a:t>(d) Work with the owner of the site to restore Loxley Church [LCC] &amp; to preserve the memorials within the building</a:t>
            </a:r>
            <a:r>
              <a:rPr lang="en-GB" dirty="0"/>
              <a:t>” (source: FoLC Constitution, Aims &amp; Objectives). </a:t>
            </a:r>
          </a:p>
        </p:txBody>
      </p:sp>
      <p:sp>
        <p:nvSpPr>
          <p:cNvPr id="3" name="Slide Number Placeholder 2">
            <a:extLst>
              <a:ext uri="{FF2B5EF4-FFF2-40B4-BE49-F238E27FC236}">
                <a16:creationId xmlns:a16="http://schemas.microsoft.com/office/drawing/2014/main" id="{0EB5409A-DF7C-4A64-A2D6-11080BF9F8FC}"/>
              </a:ext>
            </a:extLst>
          </p:cNvPr>
          <p:cNvSpPr>
            <a:spLocks noGrp="1"/>
          </p:cNvSpPr>
          <p:nvPr>
            <p:ph type="sldNum" sz="quarter" idx="12"/>
          </p:nvPr>
        </p:nvSpPr>
        <p:spPr/>
        <p:txBody>
          <a:bodyPr/>
          <a:lstStyle/>
          <a:p>
            <a:fld id="{DDCBD410-2BE2-44C5-86DF-6DD3667F5435}" type="slidenum">
              <a:rPr lang="en-GB" smtClean="0"/>
              <a:t>10</a:t>
            </a:fld>
            <a:endParaRPr lang="en-GB" dirty="0"/>
          </a:p>
        </p:txBody>
      </p:sp>
    </p:spTree>
    <p:extLst>
      <p:ext uri="{BB962C8B-B14F-4D97-AF65-F5344CB8AC3E}">
        <p14:creationId xmlns:p14="http://schemas.microsoft.com/office/powerpoint/2010/main" val="3586431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901337"/>
          </a:xfrm>
        </p:spPr>
        <p:txBody>
          <a:bodyPr>
            <a:normAutofit fontScale="90000"/>
          </a:bodyPr>
          <a:lstStyle/>
          <a:p>
            <a:r>
              <a:rPr lang="en-GB" dirty="0"/>
              <a:t>Friends Group (continued).</a:t>
            </a: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p:pic>
      <p:sp>
        <p:nvSpPr>
          <p:cNvPr id="4" name="Text Placeholder 3"/>
          <p:cNvSpPr>
            <a:spLocks noGrp="1"/>
          </p:cNvSpPr>
          <p:nvPr>
            <p:ph type="body" sz="half" idx="2"/>
          </p:nvPr>
        </p:nvSpPr>
        <p:spPr>
          <a:xfrm>
            <a:off x="839788" y="1358537"/>
            <a:ext cx="3932237" cy="4510451"/>
          </a:xfrm>
        </p:spPr>
        <p:txBody>
          <a:bodyPr>
            <a:normAutofit lnSpcReduction="10000"/>
          </a:bodyPr>
          <a:lstStyle/>
          <a:p>
            <a:r>
              <a:rPr lang="en-GB" dirty="0"/>
              <a:t>At the time of writing, works have already commenced on site by volunteers aligned to the FoLC.</a:t>
            </a:r>
          </a:p>
          <a:p>
            <a:r>
              <a:rPr lang="en-GB" dirty="0"/>
              <a:t>A formal start is hoped for this coming July, subject to government lifting current restrictions on the 21 June 2021.</a:t>
            </a:r>
          </a:p>
          <a:p>
            <a:r>
              <a:rPr lang="en-GB" dirty="0"/>
              <a:t>Membership of the FoLC is £5 pa, payable in January each year.  There are currently 50 members, who all receive Quarterly Newsletters and the benefit of insurance cover when undertaking works. They also receive a grave finding &amp; photography service. </a:t>
            </a:r>
          </a:p>
          <a:p>
            <a:r>
              <a:rPr lang="en-GB" dirty="0"/>
              <a:t>A website is currently being constructed &amp; a grant application is being prepared to assist with the structuring of the group.</a:t>
            </a:r>
          </a:p>
          <a:p>
            <a:r>
              <a:rPr lang="en-GB" dirty="0"/>
              <a:t>Membership is world wide &amp; all-inclusive, with many of the members having family members interred in the Cemetery.</a:t>
            </a:r>
          </a:p>
        </p:txBody>
      </p:sp>
      <p:sp>
        <p:nvSpPr>
          <p:cNvPr id="3" name="Slide Number Placeholder 2">
            <a:extLst>
              <a:ext uri="{FF2B5EF4-FFF2-40B4-BE49-F238E27FC236}">
                <a16:creationId xmlns:a16="http://schemas.microsoft.com/office/drawing/2014/main" id="{1578BD06-57D7-4060-BC4E-5DA082B2E659}"/>
              </a:ext>
            </a:extLst>
          </p:cNvPr>
          <p:cNvSpPr>
            <a:spLocks noGrp="1"/>
          </p:cNvSpPr>
          <p:nvPr>
            <p:ph type="sldNum" sz="quarter" idx="12"/>
          </p:nvPr>
        </p:nvSpPr>
        <p:spPr/>
        <p:txBody>
          <a:bodyPr/>
          <a:lstStyle/>
          <a:p>
            <a:fld id="{DDCBD410-2BE2-44C5-86DF-6DD3667F5435}" type="slidenum">
              <a:rPr lang="en-GB" smtClean="0"/>
              <a:t>11</a:t>
            </a:fld>
            <a:endParaRPr lang="en-GB" dirty="0"/>
          </a:p>
        </p:txBody>
      </p:sp>
    </p:spTree>
    <p:extLst>
      <p:ext uri="{BB962C8B-B14F-4D97-AF65-F5344CB8AC3E}">
        <p14:creationId xmlns:p14="http://schemas.microsoft.com/office/powerpoint/2010/main" val="3662119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Friends Group (continued).</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97248" y="1825625"/>
            <a:ext cx="3263503" cy="435133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4"/>
            <a:ext cx="5181600" cy="3886200"/>
          </a:xfrm>
        </p:spPr>
      </p:pic>
      <p:sp>
        <p:nvSpPr>
          <p:cNvPr id="3" name="Slide Number Placeholder 2">
            <a:extLst>
              <a:ext uri="{FF2B5EF4-FFF2-40B4-BE49-F238E27FC236}">
                <a16:creationId xmlns:a16="http://schemas.microsoft.com/office/drawing/2014/main" id="{23889FBA-3595-4E74-A083-6DEA067355AE}"/>
              </a:ext>
            </a:extLst>
          </p:cNvPr>
          <p:cNvSpPr>
            <a:spLocks noGrp="1"/>
          </p:cNvSpPr>
          <p:nvPr>
            <p:ph type="sldNum" sz="quarter" idx="12"/>
          </p:nvPr>
        </p:nvSpPr>
        <p:spPr/>
        <p:txBody>
          <a:bodyPr/>
          <a:lstStyle/>
          <a:p>
            <a:fld id="{DDCBD410-2BE2-44C5-86DF-6DD3667F5435}" type="slidenum">
              <a:rPr lang="en-GB" smtClean="0"/>
              <a:t>12</a:t>
            </a:fld>
            <a:endParaRPr lang="en-GB" dirty="0"/>
          </a:p>
        </p:txBody>
      </p:sp>
    </p:spTree>
    <p:extLst>
      <p:ext uri="{BB962C8B-B14F-4D97-AF65-F5344CB8AC3E}">
        <p14:creationId xmlns:p14="http://schemas.microsoft.com/office/powerpoint/2010/main" val="4171133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Location of Loxley Cemetery, Sheffield.</a:t>
            </a:r>
          </a:p>
        </p:txBody>
      </p:sp>
      <p:sp>
        <p:nvSpPr>
          <p:cNvPr id="3" name="Content Placeholder 2"/>
          <p:cNvSpPr>
            <a:spLocks noGrp="1"/>
          </p:cNvSpPr>
          <p:nvPr>
            <p:ph sz="half" idx="1"/>
          </p:nvPr>
        </p:nvSpPr>
        <p:spPr/>
        <p:txBody>
          <a:bodyPr>
            <a:normAutofit fontScale="85000" lnSpcReduction="10000"/>
          </a:bodyPr>
          <a:lstStyle/>
          <a:p>
            <a:endParaRPr lang="en-GB" dirty="0"/>
          </a:p>
          <a:p>
            <a:endParaRPr lang="en-GB" dirty="0"/>
          </a:p>
          <a:p>
            <a:endParaRPr lang="en-GB" dirty="0"/>
          </a:p>
          <a:p>
            <a:endParaRPr lang="en-GB" dirty="0"/>
          </a:p>
          <a:p>
            <a:pPr marL="0" indent="0">
              <a:buNone/>
            </a:pPr>
            <a:endParaRPr lang="en-GB" dirty="0"/>
          </a:p>
        </p:txBody>
      </p:sp>
      <p:sp>
        <p:nvSpPr>
          <p:cNvPr id="4" name="Content Placeholder 3"/>
          <p:cNvSpPr>
            <a:spLocks noGrp="1"/>
          </p:cNvSpPr>
          <p:nvPr>
            <p:ph sz="half" idx="2"/>
          </p:nvPr>
        </p:nvSpPr>
        <p:spPr/>
        <p:txBody>
          <a:bodyPr>
            <a:normAutofit fontScale="85000" lnSpcReduction="10000"/>
          </a:bodyPr>
          <a:lstStyle/>
          <a:p>
            <a:r>
              <a:rPr lang="en-GB" dirty="0"/>
              <a:t>Loxley Cemetery is accessible from both Loxley Road &amp; Long Lane, Loxley.</a:t>
            </a:r>
          </a:p>
          <a:p>
            <a:r>
              <a:rPr lang="en-GB" dirty="0"/>
              <a:t>It sits behind the current Loxley Nurseries at the junction of both roads &amp; is approximately 10 acres in overall size.</a:t>
            </a:r>
          </a:p>
          <a:p>
            <a:r>
              <a:rPr lang="en-GB" dirty="0"/>
              <a:t>The cemetery includes the remains of a chapel which is known locally as ‘Loxley Congregational Chapel’ to distinguish it from another chapel further down Loxley Road (Loxley Methodist Chapel), which has now been converted into apartments.  </a:t>
            </a:r>
          </a:p>
        </p:txBody>
      </p:sp>
      <p:pic>
        <p:nvPicPr>
          <p:cNvPr id="5" name="Picture 4"/>
          <p:cNvPicPr>
            <a:picLocks noChangeAspect="1"/>
          </p:cNvPicPr>
          <p:nvPr/>
        </p:nvPicPr>
        <p:blipFill>
          <a:blip r:embed="rId2"/>
          <a:stretch>
            <a:fillRect/>
          </a:stretch>
        </p:blipFill>
        <p:spPr>
          <a:xfrm>
            <a:off x="339635" y="1690687"/>
            <a:ext cx="5680166" cy="4618673"/>
          </a:xfrm>
          <a:prstGeom prst="rect">
            <a:avLst/>
          </a:prstGeom>
        </p:spPr>
      </p:pic>
      <p:sp>
        <p:nvSpPr>
          <p:cNvPr id="6" name="Slide Number Placeholder 5">
            <a:extLst>
              <a:ext uri="{FF2B5EF4-FFF2-40B4-BE49-F238E27FC236}">
                <a16:creationId xmlns:a16="http://schemas.microsoft.com/office/drawing/2014/main" id="{27BC6EC2-BC55-4BC6-A8C9-1685F836C9EA}"/>
              </a:ext>
            </a:extLst>
          </p:cNvPr>
          <p:cNvSpPr>
            <a:spLocks noGrp="1"/>
          </p:cNvSpPr>
          <p:nvPr>
            <p:ph type="sldNum" sz="quarter" idx="12"/>
          </p:nvPr>
        </p:nvSpPr>
        <p:spPr/>
        <p:txBody>
          <a:bodyPr/>
          <a:lstStyle/>
          <a:p>
            <a:fld id="{DDCBD410-2BE2-44C5-86DF-6DD3667F5435}" type="slidenum">
              <a:rPr lang="en-GB" smtClean="0"/>
              <a:t>2</a:t>
            </a:fld>
            <a:endParaRPr lang="en-GB" dirty="0"/>
          </a:p>
        </p:txBody>
      </p:sp>
    </p:spTree>
    <p:extLst>
      <p:ext uri="{BB962C8B-B14F-4D97-AF65-F5344CB8AC3E}">
        <p14:creationId xmlns:p14="http://schemas.microsoft.com/office/powerpoint/2010/main" val="888254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716844"/>
          </a:xfrm>
        </p:spPr>
        <p:txBody>
          <a:bodyPr/>
          <a:lstStyle/>
          <a:p>
            <a:r>
              <a:rPr lang="en-GB" dirty="0"/>
              <a:t>Origins.</a:t>
            </a:r>
          </a:p>
        </p:txBody>
      </p:sp>
      <p:sp>
        <p:nvSpPr>
          <p:cNvPr id="4" name="Text Placeholder 3"/>
          <p:cNvSpPr>
            <a:spLocks noGrp="1"/>
          </p:cNvSpPr>
          <p:nvPr>
            <p:ph type="body" sz="half" idx="2"/>
          </p:nvPr>
        </p:nvSpPr>
        <p:spPr>
          <a:xfrm>
            <a:off x="839788" y="1174044"/>
            <a:ext cx="3932237" cy="4694944"/>
          </a:xfrm>
        </p:spPr>
        <p:txBody>
          <a:bodyPr>
            <a:normAutofit lnSpcReduction="10000"/>
          </a:bodyPr>
          <a:lstStyle/>
          <a:p>
            <a:r>
              <a:rPr lang="en-GB" dirty="0"/>
              <a:t>Loxley Congregational Chapel (LGC), is in the diocese of Bradfield, with the Parish Church being St Nicholas at High Bradfield (see plate opposite).</a:t>
            </a:r>
          </a:p>
          <a:p>
            <a:r>
              <a:rPr lang="en-GB" dirty="0"/>
              <a:t>There has been a church at the site of St Nicholas for over 900 years &amp; the present building is thought to be 500 years old.</a:t>
            </a:r>
          </a:p>
          <a:p>
            <a:r>
              <a:rPr lang="en-GB" dirty="0"/>
              <a:t>LCC was built as a ‘Chapel of Ease’ by the diocese, at a cost of £1,000 in 1787, to provide easier access to parishioners in the Loxley, Storrs, Worral &amp; Wisewood areas.</a:t>
            </a:r>
          </a:p>
          <a:p>
            <a:r>
              <a:rPr lang="en-GB" dirty="0"/>
              <a:t>It’s use as a Chapel of Ease was short lived, as it was being rented to Protestant Dissenters by 1798, &amp; they bought the chapel in 1821, changing its name to ‘The Loxley Independent Church’.</a:t>
            </a:r>
          </a:p>
          <a:p>
            <a:r>
              <a:rPr lang="en-GB" dirty="0"/>
              <a:t>The chapel changed its name for the third &amp; final time to the LGC in the 1970’s when it became part of the ‘United Reformed Church’ which was formed in 1972.</a:t>
            </a:r>
          </a:p>
        </p:txBody>
      </p:sp>
      <p:sp>
        <p:nvSpPr>
          <p:cNvPr id="3" name="Slide Number Placeholder 2">
            <a:extLst>
              <a:ext uri="{FF2B5EF4-FFF2-40B4-BE49-F238E27FC236}">
                <a16:creationId xmlns:a16="http://schemas.microsoft.com/office/drawing/2014/main" id="{D19CE89E-0E15-4531-9891-41186DAFAB6B}"/>
              </a:ext>
            </a:extLst>
          </p:cNvPr>
          <p:cNvSpPr>
            <a:spLocks noGrp="1"/>
          </p:cNvSpPr>
          <p:nvPr>
            <p:ph type="sldNum" sz="quarter" idx="12"/>
          </p:nvPr>
        </p:nvSpPr>
        <p:spPr/>
        <p:txBody>
          <a:bodyPr/>
          <a:lstStyle/>
          <a:p>
            <a:fld id="{DDCBD410-2BE2-44C5-86DF-6DD3667F5435}" type="slidenum">
              <a:rPr lang="en-GB" smtClean="0"/>
              <a:t>3</a:t>
            </a:fld>
            <a:endParaRPr lang="en-GB" dirty="0"/>
          </a:p>
        </p:txBody>
      </p:sp>
      <p:pic>
        <p:nvPicPr>
          <p:cNvPr id="9" name="Picture Placeholder 8" descr="A picture containing grass, outdoor, building, old&#10;&#10;Description automatically generated">
            <a:extLst>
              <a:ext uri="{FF2B5EF4-FFF2-40B4-BE49-F238E27FC236}">
                <a16:creationId xmlns:a16="http://schemas.microsoft.com/office/drawing/2014/main" id="{CDDC0E4C-462A-4452-A67F-9A7F2A1FA684}"/>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0" r="2500"/>
          <a:stretch>
            <a:fillRect/>
          </a:stretch>
        </p:blipFill>
        <p:spPr/>
      </p:pic>
    </p:spTree>
    <p:extLst>
      <p:ext uri="{BB962C8B-B14F-4D97-AF65-F5344CB8AC3E}">
        <p14:creationId xmlns:p14="http://schemas.microsoft.com/office/powerpoint/2010/main" val="3573378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682978"/>
          </a:xfrm>
        </p:spPr>
        <p:txBody>
          <a:bodyPr/>
          <a:lstStyle/>
          <a:p>
            <a:r>
              <a:rPr lang="en-GB" dirty="0"/>
              <a:t>Origins (continued).</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1580" r="11580"/>
          <a:stretch>
            <a:fillRect/>
          </a:stretch>
        </p:blipFill>
        <p:spPr/>
      </p:pic>
      <p:sp>
        <p:nvSpPr>
          <p:cNvPr id="4" name="Text Placeholder 3"/>
          <p:cNvSpPr>
            <a:spLocks noGrp="1"/>
          </p:cNvSpPr>
          <p:nvPr>
            <p:ph type="body" sz="half" idx="2"/>
          </p:nvPr>
        </p:nvSpPr>
        <p:spPr>
          <a:xfrm>
            <a:off x="839788" y="1377244"/>
            <a:ext cx="3932237" cy="4491744"/>
          </a:xfrm>
        </p:spPr>
        <p:txBody>
          <a:bodyPr>
            <a:normAutofit fontScale="92500" lnSpcReduction="10000"/>
          </a:bodyPr>
          <a:lstStyle/>
          <a:p>
            <a:r>
              <a:rPr lang="en-GB" dirty="0"/>
              <a:t>The original footprint of the LGC &amp; access to same from Loxley Road did not provide much space for burials.  </a:t>
            </a:r>
          </a:p>
          <a:p>
            <a:r>
              <a:rPr lang="en-GB" dirty="0"/>
              <a:t>The situation was improved by the acquisition of “</a:t>
            </a:r>
            <a:r>
              <a:rPr lang="en-GB" i="1" dirty="0"/>
              <a:t>3 acres &amp; 16 perches of good land in Loxley, near the Chapel &amp; adjoining the road leading from Storrs to Worral</a:t>
            </a:r>
            <a:r>
              <a:rPr lang="en-GB" dirty="0"/>
              <a:t>”, which was advertised locally in 1791 (sources: Sheffield Register, 7 October 1791, 29 July 1791 &amp; 19 August 1791).</a:t>
            </a:r>
          </a:p>
          <a:p>
            <a:r>
              <a:rPr lang="en-GB" dirty="0"/>
              <a:t>The first recorded burial was of Mr Elias Crapper in 1806 (source: Index of Burials taken from Grave Registers, Sheffield Indexers, 2010).</a:t>
            </a:r>
          </a:p>
          <a:p>
            <a:r>
              <a:rPr lang="en-GB" dirty="0"/>
              <a:t>Over 5,000 burials have been thus recorded, but this does not include those still being interred in the part of the churchyard which is currently in use to this day. </a:t>
            </a:r>
          </a:p>
          <a:p>
            <a:r>
              <a:rPr lang="en-GB" dirty="0"/>
              <a:t>The graveyard is thought to be unique in the Sheffield area, as it is privately owned &amp; permission to carry out internments has to be obtained from the Landlord (Mr Mohammed Jameel Ali) . </a:t>
            </a:r>
          </a:p>
          <a:p>
            <a:endParaRPr lang="en-GB" dirty="0"/>
          </a:p>
        </p:txBody>
      </p:sp>
      <p:sp>
        <p:nvSpPr>
          <p:cNvPr id="3" name="Slide Number Placeholder 2">
            <a:extLst>
              <a:ext uri="{FF2B5EF4-FFF2-40B4-BE49-F238E27FC236}">
                <a16:creationId xmlns:a16="http://schemas.microsoft.com/office/drawing/2014/main" id="{91838090-CDF6-42B8-BF10-F2623B13D0B7}"/>
              </a:ext>
            </a:extLst>
          </p:cNvPr>
          <p:cNvSpPr>
            <a:spLocks noGrp="1"/>
          </p:cNvSpPr>
          <p:nvPr>
            <p:ph type="sldNum" sz="quarter" idx="12"/>
          </p:nvPr>
        </p:nvSpPr>
        <p:spPr/>
        <p:txBody>
          <a:bodyPr/>
          <a:lstStyle/>
          <a:p>
            <a:fld id="{DDCBD410-2BE2-44C5-86DF-6DD3667F5435}" type="slidenum">
              <a:rPr lang="en-GB" smtClean="0"/>
              <a:t>4</a:t>
            </a:fld>
            <a:endParaRPr lang="en-GB" dirty="0"/>
          </a:p>
        </p:txBody>
      </p:sp>
    </p:spTree>
    <p:extLst>
      <p:ext uri="{BB962C8B-B14F-4D97-AF65-F5344CB8AC3E}">
        <p14:creationId xmlns:p14="http://schemas.microsoft.com/office/powerpoint/2010/main" val="610541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t>Evidence - Sheffield Register (7 Oct 1791)      &amp; Sheffield Independent (23 Sep 1820)</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
        <p:nvSpPr>
          <p:cNvPr id="3" name="Slide Number Placeholder 2">
            <a:extLst>
              <a:ext uri="{FF2B5EF4-FFF2-40B4-BE49-F238E27FC236}">
                <a16:creationId xmlns:a16="http://schemas.microsoft.com/office/drawing/2014/main" id="{2A3DEE5E-9702-4393-929E-22CCD5E7E48F}"/>
              </a:ext>
            </a:extLst>
          </p:cNvPr>
          <p:cNvSpPr>
            <a:spLocks noGrp="1"/>
          </p:cNvSpPr>
          <p:nvPr>
            <p:ph type="sldNum" sz="quarter" idx="12"/>
          </p:nvPr>
        </p:nvSpPr>
        <p:spPr/>
        <p:txBody>
          <a:bodyPr/>
          <a:lstStyle/>
          <a:p>
            <a:fld id="{DDCBD410-2BE2-44C5-86DF-6DD3667F5435}" type="slidenum">
              <a:rPr lang="en-GB" smtClean="0"/>
              <a:t>5</a:t>
            </a:fld>
            <a:endParaRPr lang="en-GB" dirty="0"/>
          </a:p>
        </p:txBody>
      </p:sp>
    </p:spTree>
    <p:extLst>
      <p:ext uri="{BB962C8B-B14F-4D97-AF65-F5344CB8AC3E}">
        <p14:creationId xmlns:p14="http://schemas.microsoft.com/office/powerpoint/2010/main" val="4006845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Evidence (continued).</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97248" y="1825625"/>
            <a:ext cx="3263503" cy="435133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31248" y="1825625"/>
            <a:ext cx="3263503" cy="4351338"/>
          </a:xfrm>
        </p:spPr>
      </p:pic>
      <p:sp>
        <p:nvSpPr>
          <p:cNvPr id="3" name="Slide Number Placeholder 2">
            <a:extLst>
              <a:ext uri="{FF2B5EF4-FFF2-40B4-BE49-F238E27FC236}">
                <a16:creationId xmlns:a16="http://schemas.microsoft.com/office/drawing/2014/main" id="{F095C9FA-8020-4FAE-A8FC-55445B3BB8D9}"/>
              </a:ext>
            </a:extLst>
          </p:cNvPr>
          <p:cNvSpPr>
            <a:spLocks noGrp="1"/>
          </p:cNvSpPr>
          <p:nvPr>
            <p:ph type="sldNum" sz="quarter" idx="12"/>
          </p:nvPr>
        </p:nvSpPr>
        <p:spPr/>
        <p:txBody>
          <a:bodyPr/>
          <a:lstStyle/>
          <a:p>
            <a:fld id="{DDCBD410-2BE2-44C5-86DF-6DD3667F5435}" type="slidenum">
              <a:rPr lang="en-GB" smtClean="0"/>
              <a:t>6</a:t>
            </a:fld>
            <a:endParaRPr lang="en-GB" dirty="0"/>
          </a:p>
        </p:txBody>
      </p:sp>
    </p:spTree>
    <p:extLst>
      <p:ext uri="{BB962C8B-B14F-4D97-AF65-F5344CB8AC3E}">
        <p14:creationId xmlns:p14="http://schemas.microsoft.com/office/powerpoint/2010/main" val="143624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530225"/>
          </a:xfrm>
        </p:spPr>
        <p:txBody>
          <a:bodyPr>
            <a:normAutofit fontScale="90000"/>
          </a:bodyPr>
          <a:lstStyle/>
          <a:p>
            <a:r>
              <a:rPr lang="en-GB" dirty="0"/>
              <a:t>Previous Lives.</a:t>
            </a: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906" r="3906"/>
          <a:stretch>
            <a:fillRect/>
          </a:stretch>
        </p:blipFill>
        <p:spPr/>
      </p:pic>
      <p:sp>
        <p:nvSpPr>
          <p:cNvPr id="4" name="Text Placeholder 3"/>
          <p:cNvSpPr>
            <a:spLocks noGrp="1"/>
          </p:cNvSpPr>
          <p:nvPr>
            <p:ph type="body" sz="half" idx="2"/>
          </p:nvPr>
        </p:nvSpPr>
        <p:spPr>
          <a:xfrm>
            <a:off x="839788" y="1227909"/>
            <a:ext cx="3932237" cy="4641079"/>
          </a:xfrm>
        </p:spPr>
        <p:txBody>
          <a:bodyPr>
            <a:normAutofit lnSpcReduction="10000"/>
          </a:bodyPr>
          <a:lstStyle/>
          <a:p>
            <a:r>
              <a:rPr lang="en-GB" dirty="0"/>
              <a:t>As stated previously, the LCC has had at least 3 different lives in its history.</a:t>
            </a:r>
          </a:p>
          <a:p>
            <a:r>
              <a:rPr lang="en-GB" dirty="0"/>
              <a:t>In 1820, having been declared surplus to requirements by the C of E diocese, it was offered for sale.</a:t>
            </a:r>
          </a:p>
          <a:p>
            <a:r>
              <a:rPr lang="en-GB" dirty="0"/>
              <a:t>An advert in one of the local newspapers read “</a:t>
            </a:r>
            <a:r>
              <a:rPr lang="en-GB" i="1" dirty="0"/>
              <a:t>This large substantial &amp; commodious building is intended to be sold by auction.  The building 75</a:t>
            </a:r>
            <a:r>
              <a:rPr lang="en-GB" sz="1200" i="1" dirty="0"/>
              <a:t>1/2 </a:t>
            </a:r>
            <a:r>
              <a:rPr lang="en-GB" i="1" dirty="0"/>
              <a:t>feet long &amp; 51</a:t>
            </a:r>
            <a:r>
              <a:rPr lang="en-GB" sz="1200" i="1" dirty="0"/>
              <a:t>1/4</a:t>
            </a:r>
            <a:r>
              <a:rPr lang="en-GB" i="1" dirty="0"/>
              <a:t> feet wide</a:t>
            </a:r>
            <a:r>
              <a:rPr lang="en-GB" dirty="0"/>
              <a:t>” (source: Sheffield Independent, 23 September 1820). </a:t>
            </a:r>
          </a:p>
          <a:p>
            <a:r>
              <a:rPr lang="en-GB" dirty="0"/>
              <a:t>The purchasers were the Protestant Dissenters who had been renting the property since 1798.  They named the building &amp; grounds ‘The Loxley Independent Church’. </a:t>
            </a:r>
          </a:p>
          <a:p>
            <a:r>
              <a:rPr lang="en-GB" dirty="0"/>
              <a:t>There followed a period of growth, with congregations numbering 200 by the middle of the century (source: Religious Census of 1851). </a:t>
            </a:r>
          </a:p>
        </p:txBody>
      </p:sp>
      <p:sp>
        <p:nvSpPr>
          <p:cNvPr id="3" name="Slide Number Placeholder 2">
            <a:extLst>
              <a:ext uri="{FF2B5EF4-FFF2-40B4-BE49-F238E27FC236}">
                <a16:creationId xmlns:a16="http://schemas.microsoft.com/office/drawing/2014/main" id="{BBC1FCEA-3ACC-4360-A933-67283F4179C0}"/>
              </a:ext>
            </a:extLst>
          </p:cNvPr>
          <p:cNvSpPr>
            <a:spLocks noGrp="1"/>
          </p:cNvSpPr>
          <p:nvPr>
            <p:ph type="sldNum" sz="quarter" idx="12"/>
          </p:nvPr>
        </p:nvSpPr>
        <p:spPr/>
        <p:txBody>
          <a:bodyPr/>
          <a:lstStyle/>
          <a:p>
            <a:fld id="{DDCBD410-2BE2-44C5-86DF-6DD3667F5435}" type="slidenum">
              <a:rPr lang="en-GB" smtClean="0"/>
              <a:t>7</a:t>
            </a:fld>
            <a:endParaRPr lang="en-GB" dirty="0"/>
          </a:p>
        </p:txBody>
      </p:sp>
    </p:spTree>
    <p:extLst>
      <p:ext uri="{BB962C8B-B14F-4D97-AF65-F5344CB8AC3E}">
        <p14:creationId xmlns:p14="http://schemas.microsoft.com/office/powerpoint/2010/main" val="4041783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992777"/>
          </a:xfrm>
        </p:spPr>
        <p:txBody>
          <a:bodyPr/>
          <a:lstStyle/>
          <a:p>
            <a:r>
              <a:rPr lang="en-GB" dirty="0"/>
              <a:t>Previous Lives (continued)</a:t>
            </a: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p:pic>
      <p:sp>
        <p:nvSpPr>
          <p:cNvPr id="4" name="Text Placeholder 3"/>
          <p:cNvSpPr>
            <a:spLocks noGrp="1"/>
          </p:cNvSpPr>
          <p:nvPr>
            <p:ph type="body" sz="half" idx="2"/>
          </p:nvPr>
        </p:nvSpPr>
        <p:spPr>
          <a:xfrm>
            <a:off x="839788" y="1567543"/>
            <a:ext cx="3932237" cy="4301445"/>
          </a:xfrm>
        </p:spPr>
        <p:txBody>
          <a:bodyPr>
            <a:normAutofit fontScale="92500" lnSpcReduction="10000"/>
          </a:bodyPr>
          <a:lstStyle/>
          <a:p>
            <a:r>
              <a:rPr lang="en-GB" dirty="0"/>
              <a:t>Following the formation of the ‘United Reformed Church’ (URC) in London in 1972, the LCC became one of its first churches.</a:t>
            </a:r>
          </a:p>
          <a:p>
            <a:r>
              <a:rPr lang="en-GB" dirty="0"/>
              <a:t>The URC is a union of Presbyterians &amp; Congregationalists in England, Scotland &amp; Wales, with links around the world. It is probably best known for the blessing of same-sex marriages in 2012 &amp; the hosting of actual marriages in 2016.</a:t>
            </a:r>
          </a:p>
          <a:p>
            <a:r>
              <a:rPr lang="en-GB" dirty="0"/>
              <a:t>Unfortunately, LCC did not get the chance to hold one of these marriages as it was closed in 1994 &amp; was then destroyed by fire in August 2016.</a:t>
            </a:r>
          </a:p>
          <a:p>
            <a:r>
              <a:rPr lang="en-GB" dirty="0"/>
              <a:t>The circumstances surrounding the cause of this fire have never been fully explained &amp; the building today consists of a shell, which has been declared structurally unsafe.</a:t>
            </a:r>
          </a:p>
          <a:p>
            <a:r>
              <a:rPr lang="en-GB" dirty="0"/>
              <a:t>The site subsequently changed hands between private Landlords 2016 for £86,000 (source: Sheffield Star, 9 May 2019).  </a:t>
            </a:r>
          </a:p>
        </p:txBody>
      </p:sp>
      <p:sp>
        <p:nvSpPr>
          <p:cNvPr id="3" name="Slide Number Placeholder 2">
            <a:extLst>
              <a:ext uri="{FF2B5EF4-FFF2-40B4-BE49-F238E27FC236}">
                <a16:creationId xmlns:a16="http://schemas.microsoft.com/office/drawing/2014/main" id="{AE1E856C-F483-4678-8323-8F46CF8785F4}"/>
              </a:ext>
            </a:extLst>
          </p:cNvPr>
          <p:cNvSpPr>
            <a:spLocks noGrp="1"/>
          </p:cNvSpPr>
          <p:nvPr>
            <p:ph type="sldNum" sz="quarter" idx="12"/>
          </p:nvPr>
        </p:nvSpPr>
        <p:spPr/>
        <p:txBody>
          <a:bodyPr/>
          <a:lstStyle/>
          <a:p>
            <a:fld id="{DDCBD410-2BE2-44C5-86DF-6DD3667F5435}" type="slidenum">
              <a:rPr lang="en-GB" smtClean="0"/>
              <a:t>8</a:t>
            </a:fld>
            <a:endParaRPr lang="en-GB" dirty="0"/>
          </a:p>
        </p:txBody>
      </p:sp>
    </p:spTree>
    <p:extLst>
      <p:ext uri="{BB962C8B-B14F-4D97-AF65-F5344CB8AC3E}">
        <p14:creationId xmlns:p14="http://schemas.microsoft.com/office/powerpoint/2010/main" val="3076155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640080"/>
          </a:xfrm>
        </p:spPr>
        <p:txBody>
          <a:bodyPr/>
          <a:lstStyle/>
          <a:p>
            <a:r>
              <a:rPr lang="en-GB" dirty="0"/>
              <a:t>The Future.</a:t>
            </a: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0390" r="20390"/>
          <a:stretch>
            <a:fillRect/>
          </a:stretch>
        </p:blipFill>
        <p:spPr>
          <a:xfrm rot="5400000">
            <a:off x="5832475" y="338138"/>
            <a:ext cx="4873625" cy="6172200"/>
          </a:xfrm>
        </p:spPr>
      </p:pic>
      <p:sp>
        <p:nvSpPr>
          <p:cNvPr id="4" name="Text Placeholder 3"/>
          <p:cNvSpPr>
            <a:spLocks noGrp="1"/>
          </p:cNvSpPr>
          <p:nvPr>
            <p:ph type="body" sz="half" idx="2"/>
          </p:nvPr>
        </p:nvSpPr>
        <p:spPr>
          <a:xfrm>
            <a:off x="839788" y="1306286"/>
            <a:ext cx="3932237" cy="4562702"/>
          </a:xfrm>
        </p:spPr>
        <p:txBody>
          <a:bodyPr>
            <a:normAutofit lnSpcReduction="10000"/>
          </a:bodyPr>
          <a:lstStyle/>
          <a:p>
            <a:r>
              <a:rPr lang="en-GB" dirty="0"/>
              <a:t>The current Landlord of the LCC &amp; surrounding graveyard has put forward plans to convert the LCC into a visitor centre &amp; hostel for ramblers &amp; bikers attempting the nearby Pennine Way.</a:t>
            </a:r>
          </a:p>
          <a:p>
            <a:r>
              <a:rPr lang="en-GB" dirty="0"/>
              <a:t>The Landlord is also keen to build a Respite Centre for up to 6 children on adjacent unused land (source: Sheffield Star, 9 May 2019).</a:t>
            </a:r>
          </a:p>
          <a:p>
            <a:r>
              <a:rPr lang="en-GB" dirty="0"/>
              <a:t>However, at the time of writing, there is a lack of evidence of the commencement of any of these works.</a:t>
            </a:r>
          </a:p>
          <a:p>
            <a:r>
              <a:rPr lang="en-GB" dirty="0"/>
              <a:t>The Upper Chapel is Grade 2* listed &amp; has been placed on Sheffield City Councils (SCC) ‘At Risk Register’. The intention was that the building would be ‘saved’ by 2020.  For one reason or another this commitment has yet to be delivered.  Meanwhile, the property continues to receive attention from vandals.</a:t>
            </a:r>
          </a:p>
          <a:p>
            <a:endParaRPr lang="en-GB" dirty="0"/>
          </a:p>
        </p:txBody>
      </p:sp>
      <p:sp>
        <p:nvSpPr>
          <p:cNvPr id="3" name="Slide Number Placeholder 2">
            <a:extLst>
              <a:ext uri="{FF2B5EF4-FFF2-40B4-BE49-F238E27FC236}">
                <a16:creationId xmlns:a16="http://schemas.microsoft.com/office/drawing/2014/main" id="{4435B0F4-925F-4F58-91FC-04959D874B26}"/>
              </a:ext>
            </a:extLst>
          </p:cNvPr>
          <p:cNvSpPr>
            <a:spLocks noGrp="1"/>
          </p:cNvSpPr>
          <p:nvPr>
            <p:ph type="sldNum" sz="quarter" idx="12"/>
          </p:nvPr>
        </p:nvSpPr>
        <p:spPr/>
        <p:txBody>
          <a:bodyPr/>
          <a:lstStyle/>
          <a:p>
            <a:fld id="{DDCBD410-2BE2-44C5-86DF-6DD3667F5435}" type="slidenum">
              <a:rPr lang="en-GB" smtClean="0"/>
              <a:t>9</a:t>
            </a:fld>
            <a:endParaRPr lang="en-GB" dirty="0"/>
          </a:p>
        </p:txBody>
      </p:sp>
    </p:spTree>
    <p:extLst>
      <p:ext uri="{BB962C8B-B14F-4D97-AF65-F5344CB8AC3E}">
        <p14:creationId xmlns:p14="http://schemas.microsoft.com/office/powerpoint/2010/main" val="4128508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1710</TotalTime>
  <Words>1230</Words>
  <Application>Microsoft Office PowerPoint</Application>
  <PresentationFormat>Widescreen</PresentationFormat>
  <Paragraphs>66</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History of Loxley Cemetery  </vt:lpstr>
      <vt:lpstr>Location of Loxley Cemetery, Sheffield.</vt:lpstr>
      <vt:lpstr>Origins.</vt:lpstr>
      <vt:lpstr>Origins (continued).</vt:lpstr>
      <vt:lpstr>Evidence - Sheffield Register (7 Oct 1791)      &amp; Sheffield Independent (23 Sep 1820)</vt:lpstr>
      <vt:lpstr>Evidence (continued).</vt:lpstr>
      <vt:lpstr>Previous Lives.</vt:lpstr>
      <vt:lpstr>Previous Lives (continued)</vt:lpstr>
      <vt:lpstr>The Future.</vt:lpstr>
      <vt:lpstr>Friends Group.</vt:lpstr>
      <vt:lpstr>Friends Group (continued).</vt:lpstr>
      <vt:lpstr>Friends Group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History Group</dc:title>
  <dc:creator>HP</dc:creator>
  <cp:lastModifiedBy>V Brack</cp:lastModifiedBy>
  <cp:revision>42</cp:revision>
  <dcterms:created xsi:type="dcterms:W3CDTF">2021-05-31T10:26:07Z</dcterms:created>
  <dcterms:modified xsi:type="dcterms:W3CDTF">2021-09-22T11:20:02Z</dcterms:modified>
</cp:coreProperties>
</file>