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1" r:id="rId3"/>
    <p:sldId id="272" r:id="rId4"/>
    <p:sldId id="275" r:id="rId5"/>
    <p:sldId id="280" r:id="rId6"/>
    <p:sldId id="274" r:id="rId7"/>
    <p:sldId id="276" r:id="rId8"/>
    <p:sldId id="27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7" d="100"/>
          <a:sy n="87" d="100"/>
        </p:scale>
        <p:origin x="10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CDD0-1725-3D25-6EE0-CE9348A7B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4B39A5-0339-4953-AEF7-9A44F61BA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88A00D-6E9D-4D33-A20B-072269B2E044}"/>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F5562419-641A-CA9B-6AFD-F93B1F74A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7A1EB-9FAD-6ABB-EB34-D9F2C05E5D3D}"/>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290841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9DAF-864E-8F87-F5FD-26377F9C67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B2F32A-5436-76D3-FF80-4540764C37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A7B6FF-B9E4-9AB5-5D80-ACD00176BB41}"/>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0C912255-7D2F-6E4F-D377-80E8A5792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165183-D13D-A449-0563-36A0C2704099}"/>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362284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73152-6469-F293-AD29-A7CE87EC06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750094-29BA-34EB-C0C3-A294EC71E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3FC6F-0DE2-AEF0-47C4-C33566C32967}"/>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8423CEA9-B2C5-C810-E810-430814398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BC222-A685-62C2-A27B-AE43BC773478}"/>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260721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F4CE-58A1-4E3D-470D-953AC53906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0785DF-47FB-7C75-E00C-06121CAC1C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9984F7-4988-54BF-52AE-E235104D11A0}"/>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AAE3F463-4A28-62D6-1259-B251591BE6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14523-49F8-94CB-A25C-A5784DC2719A}"/>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135925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8A3A-5734-2007-D3E4-82D1976D0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30157-920F-3277-AF74-A43F8179A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20B4B-211A-CD04-8023-C735BF8D99BA}"/>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038A137F-B526-A5C3-0ADF-F8140C9D0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CD17A-3BC0-5255-88EE-0A501EEC20E4}"/>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156730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6D94-513A-55D4-BA16-46344CCEC9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48C404-3582-9BF2-6D0B-2087FA87B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BC6C4C-0503-D3ED-6FEE-CCDBD1C5E3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6FBE95-ABBB-40EA-E3E2-6E244E86EA5E}"/>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6" name="Footer Placeholder 5">
            <a:extLst>
              <a:ext uri="{FF2B5EF4-FFF2-40B4-BE49-F238E27FC236}">
                <a16:creationId xmlns:a16="http://schemas.microsoft.com/office/drawing/2014/main" id="{AB073C32-EA95-7A48-11F7-DC83DD9CC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0A96B-9094-F431-6D8E-C01525BD8A39}"/>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62937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173-1D2D-56F4-CDB6-E58600065C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22ADE1-C5B5-ECDC-5C53-F240D2B9C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D3C36-04A0-4C92-561D-37567F54B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792DDC-F760-36CD-2810-DCCB1A121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3C7D1-3FA3-AD87-D811-3FC3103D2E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BD182B-88D0-EE18-36E2-D6F989F013E6}"/>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8" name="Footer Placeholder 7">
            <a:extLst>
              <a:ext uri="{FF2B5EF4-FFF2-40B4-BE49-F238E27FC236}">
                <a16:creationId xmlns:a16="http://schemas.microsoft.com/office/drawing/2014/main" id="{CD646CB9-3E87-B496-9B67-3D60C7DD9F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F62486-A947-C5D1-800A-6EB0DC78D3BF}"/>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146094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32D8-8CF2-AAC8-4752-9C6D0F152A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B18AA3-FD60-9C2B-CA29-978E27C2839C}"/>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4" name="Footer Placeholder 3">
            <a:extLst>
              <a:ext uri="{FF2B5EF4-FFF2-40B4-BE49-F238E27FC236}">
                <a16:creationId xmlns:a16="http://schemas.microsoft.com/office/drawing/2014/main" id="{41F0E495-28D8-F0DE-CA76-D46AAD05E3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461E51-55A9-A4A5-7642-BA22F286D5AA}"/>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2893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9F844-4990-76B8-7BDB-2BDD83E6C407}"/>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3" name="Footer Placeholder 2">
            <a:extLst>
              <a:ext uri="{FF2B5EF4-FFF2-40B4-BE49-F238E27FC236}">
                <a16:creationId xmlns:a16="http://schemas.microsoft.com/office/drawing/2014/main" id="{6B4F6B80-D5AD-DAFA-9646-F0E5A0A582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15BB31-7758-6B2A-D25D-A103824C6131}"/>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296162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D68E-F5B6-E562-4168-528787D8E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0A96CB-C851-D2BB-1738-9A1429FCE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B2E06D-3F8D-D9D7-237E-E5820B83E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0C79D-FF9F-53E3-CB66-FE9A3F39A13A}"/>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6" name="Footer Placeholder 5">
            <a:extLst>
              <a:ext uri="{FF2B5EF4-FFF2-40B4-BE49-F238E27FC236}">
                <a16:creationId xmlns:a16="http://schemas.microsoft.com/office/drawing/2014/main" id="{1B0B21AB-E898-6B2F-D557-E0B4FAA4B2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D5A317-07AC-8209-723E-0637F1783EEC}"/>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10057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7E31-3F97-7AA3-C036-900A5BAEA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6AA3B9-2BC7-D743-4E63-A71155B95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03B812-5303-91A6-053A-6018F627A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6D1D2-0E59-4B6C-8A51-68BF781CDC66}"/>
              </a:ext>
            </a:extLst>
          </p:cNvPr>
          <p:cNvSpPr>
            <a:spLocks noGrp="1"/>
          </p:cNvSpPr>
          <p:nvPr>
            <p:ph type="dt" sz="half" idx="10"/>
          </p:nvPr>
        </p:nvSpPr>
        <p:spPr/>
        <p:txBody>
          <a:bodyPr/>
          <a:lstStyle/>
          <a:p>
            <a:fld id="{00DEA193-DC45-4C72-A0A8-936928D0D99C}" type="datetimeFigureOut">
              <a:rPr lang="en-GB" smtClean="0"/>
              <a:t>30/10/2022</a:t>
            </a:fld>
            <a:endParaRPr lang="en-GB"/>
          </a:p>
        </p:txBody>
      </p:sp>
      <p:sp>
        <p:nvSpPr>
          <p:cNvPr id="6" name="Footer Placeholder 5">
            <a:extLst>
              <a:ext uri="{FF2B5EF4-FFF2-40B4-BE49-F238E27FC236}">
                <a16:creationId xmlns:a16="http://schemas.microsoft.com/office/drawing/2014/main" id="{33F4ED94-AB78-920B-E4F0-96749BDBE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B2704A-7F73-29AA-6169-1E954FBABF23}"/>
              </a:ext>
            </a:extLst>
          </p:cNvPr>
          <p:cNvSpPr>
            <a:spLocks noGrp="1"/>
          </p:cNvSpPr>
          <p:nvPr>
            <p:ph type="sldNum" sz="quarter" idx="12"/>
          </p:nvPr>
        </p:nvSpPr>
        <p:spPr/>
        <p:txBody>
          <a:bodyPr/>
          <a:lstStyle/>
          <a:p>
            <a:fld id="{10A961EE-6057-4A45-95CA-F55D56F2C024}" type="slidenum">
              <a:rPr lang="en-GB" smtClean="0"/>
              <a:t>‹#›</a:t>
            </a:fld>
            <a:endParaRPr lang="en-GB"/>
          </a:p>
        </p:txBody>
      </p:sp>
    </p:spTree>
    <p:extLst>
      <p:ext uri="{BB962C8B-B14F-4D97-AF65-F5344CB8AC3E}">
        <p14:creationId xmlns:p14="http://schemas.microsoft.com/office/powerpoint/2010/main" val="13941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F89F1-6922-2625-5AB6-12B9E5AF3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D266F7-1EFB-2369-F23F-EAEAF4A83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31057-73ED-3277-EA75-A862B9253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EA193-DC45-4C72-A0A8-936928D0D99C}" type="datetimeFigureOut">
              <a:rPr lang="en-GB" smtClean="0"/>
              <a:t>30/10/2022</a:t>
            </a:fld>
            <a:endParaRPr lang="en-GB"/>
          </a:p>
        </p:txBody>
      </p:sp>
      <p:sp>
        <p:nvSpPr>
          <p:cNvPr id="5" name="Footer Placeholder 4">
            <a:extLst>
              <a:ext uri="{FF2B5EF4-FFF2-40B4-BE49-F238E27FC236}">
                <a16:creationId xmlns:a16="http://schemas.microsoft.com/office/drawing/2014/main" id="{1E229C23-2EA3-6758-88BA-F7C06FD9E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172F8-3CDE-2E9D-F05F-8B9BF804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961EE-6057-4A45-95CA-F55D56F2C024}" type="slidenum">
              <a:rPr lang="en-GB" smtClean="0"/>
              <a:t>‹#›</a:t>
            </a:fld>
            <a:endParaRPr lang="en-GB"/>
          </a:p>
        </p:txBody>
      </p:sp>
    </p:spTree>
    <p:extLst>
      <p:ext uri="{BB962C8B-B14F-4D97-AF65-F5344CB8AC3E}">
        <p14:creationId xmlns:p14="http://schemas.microsoft.com/office/powerpoint/2010/main" val="314507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picturessheffield.com/"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42871"/>
          </a:xfrm>
        </p:spPr>
        <p:txBody>
          <a:bodyPr>
            <a:normAutofit/>
          </a:bodyPr>
          <a:lstStyle/>
          <a:p>
            <a:r>
              <a:rPr lang="en-GB" b="1" dirty="0"/>
              <a:t>England Higgins</a:t>
            </a:r>
            <a:br>
              <a:rPr lang="en-GB" b="1" dirty="0"/>
            </a:br>
            <a:r>
              <a:rPr lang="en-GB" sz="5300" b="1" dirty="0"/>
              <a:t>1828/9-1908</a:t>
            </a:r>
            <a:endParaRPr lang="en-GB" sz="3600" dirty="0"/>
          </a:p>
        </p:txBody>
      </p:sp>
      <p:sp>
        <p:nvSpPr>
          <p:cNvPr id="3" name="Subtitle 2"/>
          <p:cNvSpPr>
            <a:spLocks noGrp="1"/>
          </p:cNvSpPr>
          <p:nvPr>
            <p:ph type="subTitle" idx="1"/>
          </p:nvPr>
        </p:nvSpPr>
        <p:spPr>
          <a:xfrm>
            <a:off x="1524000" y="2927758"/>
            <a:ext cx="9144000" cy="2330042"/>
          </a:xfrm>
        </p:spPr>
        <p:txBody>
          <a:bodyPr/>
          <a:lstStyle/>
          <a:p>
            <a:r>
              <a:rPr lang="en-GB" sz="3200" dirty="0"/>
              <a:t>Mike Ford</a:t>
            </a:r>
          </a:p>
          <a:p>
            <a:r>
              <a:rPr lang="en-GB" sz="2400" dirty="0"/>
              <a:t>Friends of Loxley Cemetery</a:t>
            </a:r>
            <a:br>
              <a:rPr lang="en-GB" sz="2400" dirty="0"/>
            </a:br>
            <a:r>
              <a:rPr lang="en-GB" sz="2400" dirty="0"/>
              <a:t> Annual General Meeting</a:t>
            </a:r>
            <a:br>
              <a:rPr lang="en-GB" sz="2400" dirty="0"/>
            </a:br>
            <a:r>
              <a:rPr lang="en-GB" sz="2000" dirty="0"/>
              <a:t>Wednesday 26 October 2022</a:t>
            </a:r>
          </a:p>
          <a:p>
            <a:endParaRPr lang="en-GB" dirty="0"/>
          </a:p>
        </p:txBody>
      </p:sp>
      <p:pic>
        <p:nvPicPr>
          <p:cNvPr id="5" name="Picture 4" descr="A picture containing text&#10;&#10;Description automatically generated">
            <a:extLst>
              <a:ext uri="{FF2B5EF4-FFF2-40B4-BE49-F238E27FC236}">
                <a16:creationId xmlns:a16="http://schemas.microsoft.com/office/drawing/2014/main" id="{313B4AC8-B7D1-4FCF-910E-304D60508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58" y="3793918"/>
            <a:ext cx="2743205" cy="2743205"/>
          </a:xfrm>
          <a:prstGeom prst="rect">
            <a:avLst/>
          </a:prstGeom>
        </p:spPr>
      </p:pic>
    </p:spTree>
    <p:extLst>
      <p:ext uri="{BB962C8B-B14F-4D97-AF65-F5344CB8AC3E}">
        <p14:creationId xmlns:p14="http://schemas.microsoft.com/office/powerpoint/2010/main" val="300581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78386"/>
          </a:xfrm>
        </p:spPr>
        <p:txBody>
          <a:bodyPr>
            <a:normAutofit/>
          </a:bodyPr>
          <a:lstStyle/>
          <a:p>
            <a:pPr algn="ctr"/>
            <a:r>
              <a:rPr lang="en-GB" b="1" dirty="0"/>
              <a:t>Early Life</a:t>
            </a:r>
            <a:endParaRPr lang="en-GB"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902" b="11902"/>
          <a:stretch>
            <a:fillRect/>
          </a:stretch>
        </p:blipFill>
        <p:spPr>
          <a:xfrm>
            <a:off x="5183188" y="457201"/>
            <a:ext cx="5833679" cy="5926706"/>
          </a:xfrm>
        </p:spPr>
      </p:pic>
      <p:sp>
        <p:nvSpPr>
          <p:cNvPr id="4" name="Text Placeholder 3"/>
          <p:cNvSpPr>
            <a:spLocks noGrp="1"/>
          </p:cNvSpPr>
          <p:nvPr>
            <p:ph type="body" sz="half" idx="2"/>
          </p:nvPr>
        </p:nvSpPr>
        <p:spPr>
          <a:xfrm>
            <a:off x="816300" y="1035586"/>
            <a:ext cx="3932237" cy="5692239"/>
          </a:xfrm>
        </p:spPr>
        <p:txBody>
          <a:bodyPr>
            <a:normAutofit/>
          </a:bodyPr>
          <a:lstStyle/>
          <a:p>
            <a:r>
              <a:rPr lang="en-GB" sz="1800" dirty="0"/>
              <a:t>England Higgins (England) was born in Chippenham, Wiltshire in 1828/9.  Birth Certificates were not mandatory until 1875, so all we have is an entry in the Parish Register for the 18 January 1829.  Interesting to note that England’s father was also called England and he was a Weaver by trade.</a:t>
            </a:r>
          </a:p>
          <a:p>
            <a:r>
              <a:rPr lang="en-GB" sz="1800" dirty="0"/>
              <a:t>England’s early life in this Garrison Town was unremarkable.  He shared a house in Wood Lane with an elder brother &amp; sister (Thomas &amp; Eliza) &amp; younger sister (Jane) together with his parents (England &amp; Sarah).</a:t>
            </a:r>
          </a:p>
          <a:p>
            <a:r>
              <a:rPr lang="en-GB" sz="1800" dirty="0"/>
              <a:t>In the 1841 Census, at the age of 12, he is listed as working in a Cloth Factory, possibly with his father.</a:t>
            </a:r>
          </a:p>
          <a:p>
            <a:r>
              <a:rPr lang="en-GB" sz="1800" dirty="0"/>
              <a:t>At the age of 22, England was listed as an Agricultural Labourer in the 1851 Census.   </a:t>
            </a:r>
          </a:p>
        </p:txBody>
      </p:sp>
      <p:sp>
        <p:nvSpPr>
          <p:cNvPr id="3" name="Slide Number Placeholder 2">
            <a:extLst>
              <a:ext uri="{FF2B5EF4-FFF2-40B4-BE49-F238E27FC236}">
                <a16:creationId xmlns:a16="http://schemas.microsoft.com/office/drawing/2014/main" id="{48200782-113D-1901-4F18-4A7465C99C79}"/>
              </a:ext>
            </a:extLst>
          </p:cNvPr>
          <p:cNvSpPr>
            <a:spLocks noGrp="1"/>
          </p:cNvSpPr>
          <p:nvPr>
            <p:ph type="sldNum" sz="quarter" idx="12"/>
          </p:nvPr>
        </p:nvSpPr>
        <p:spPr/>
        <p:txBody>
          <a:bodyPr/>
          <a:lstStyle/>
          <a:p>
            <a:fld id="{DDCBD410-2BE2-44C5-86DF-6DD3667F5435}" type="slidenum">
              <a:rPr lang="en-GB" smtClean="0"/>
              <a:t>2</a:t>
            </a:fld>
            <a:endParaRPr lang="en-GB"/>
          </a:p>
        </p:txBody>
      </p:sp>
    </p:spTree>
    <p:extLst>
      <p:ext uri="{BB962C8B-B14F-4D97-AF65-F5344CB8AC3E}">
        <p14:creationId xmlns:p14="http://schemas.microsoft.com/office/powerpoint/2010/main" val="209063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22453"/>
          </a:xfrm>
        </p:spPr>
        <p:txBody>
          <a:bodyPr>
            <a:normAutofit/>
          </a:bodyPr>
          <a:lstStyle/>
          <a:p>
            <a:pPr algn="ctr"/>
            <a:r>
              <a:rPr lang="en-GB" b="1" dirty="0"/>
              <a:t>Army Life</a:t>
            </a:r>
            <a:endParaRPr lang="en-GB"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39" b="12539"/>
          <a:stretch>
            <a:fillRect/>
          </a:stretch>
        </p:blipFill>
        <p:spPr>
          <a:xfrm>
            <a:off x="5183188" y="457200"/>
            <a:ext cx="5899781" cy="5893712"/>
          </a:xfrm>
        </p:spPr>
      </p:pic>
      <p:sp>
        <p:nvSpPr>
          <p:cNvPr id="4" name="Text Placeholder 3"/>
          <p:cNvSpPr>
            <a:spLocks noGrp="1"/>
          </p:cNvSpPr>
          <p:nvPr>
            <p:ph type="body" sz="half" idx="2"/>
          </p:nvPr>
        </p:nvSpPr>
        <p:spPr>
          <a:xfrm>
            <a:off x="992777" y="1079653"/>
            <a:ext cx="3779248" cy="5543397"/>
          </a:xfrm>
        </p:spPr>
        <p:txBody>
          <a:bodyPr>
            <a:noAutofit/>
          </a:bodyPr>
          <a:lstStyle/>
          <a:p>
            <a:r>
              <a:rPr lang="en-GB" sz="1800" dirty="0"/>
              <a:t>Following in his fathers footsteps, England completed his Attestation to join The Kings Regiment of Foot (8</a:t>
            </a:r>
            <a:r>
              <a:rPr lang="en-GB" sz="1800" baseline="30000" dirty="0"/>
              <a:t>th</a:t>
            </a:r>
            <a:r>
              <a:rPr lang="en-GB" sz="1800" dirty="0"/>
              <a:t> Foot), on the 27 September 1852.  It is interesting to note that England stated that he was 19 years of age at the time, when he was actually 23/24.  The reason for this could have been that he considered himself too old to ‘sign-up’ as a new recruit.</a:t>
            </a:r>
          </a:p>
          <a:p>
            <a:r>
              <a:rPr lang="en-GB" sz="1800" dirty="0"/>
              <a:t>His early army days were spent in the Regimental Barracks at Gosport in Hampshire.  In 1846 the 8</a:t>
            </a:r>
            <a:r>
              <a:rPr lang="en-GB" sz="1800" baseline="30000" dirty="0"/>
              <a:t>th</a:t>
            </a:r>
            <a:r>
              <a:rPr lang="en-GB" sz="1800" dirty="0"/>
              <a:t> Foot had commenced tours of duty to India to support the British East India Company in the administration of this vast continent. These continued for the next 14 years. In 1857, the local Indian regiments began the Indian Mutiny &amp; England was shipped there.   </a:t>
            </a:r>
          </a:p>
          <a:p>
            <a:r>
              <a:rPr lang="en-GB" sz="1800" i="1" dirty="0"/>
              <a:t>Transcription courtesy of Find My Past</a:t>
            </a:r>
            <a:r>
              <a:rPr lang="en-GB" sz="1800" dirty="0"/>
              <a:t>.</a:t>
            </a:r>
          </a:p>
        </p:txBody>
      </p:sp>
      <p:sp>
        <p:nvSpPr>
          <p:cNvPr id="3" name="Slide Number Placeholder 2">
            <a:extLst>
              <a:ext uri="{FF2B5EF4-FFF2-40B4-BE49-F238E27FC236}">
                <a16:creationId xmlns:a16="http://schemas.microsoft.com/office/drawing/2014/main" id="{AD750022-6723-4C7E-58A3-837B2852079A}"/>
              </a:ext>
            </a:extLst>
          </p:cNvPr>
          <p:cNvSpPr>
            <a:spLocks noGrp="1"/>
          </p:cNvSpPr>
          <p:nvPr>
            <p:ph type="sldNum" sz="quarter" idx="12"/>
          </p:nvPr>
        </p:nvSpPr>
        <p:spPr/>
        <p:txBody>
          <a:bodyPr/>
          <a:lstStyle/>
          <a:p>
            <a:fld id="{DDCBD410-2BE2-44C5-86DF-6DD3667F5435}" type="slidenum">
              <a:rPr lang="en-GB" smtClean="0"/>
              <a:t>3</a:t>
            </a:fld>
            <a:endParaRPr lang="en-GB"/>
          </a:p>
        </p:txBody>
      </p:sp>
    </p:spTree>
    <p:extLst>
      <p:ext uri="{BB962C8B-B14F-4D97-AF65-F5344CB8AC3E}">
        <p14:creationId xmlns:p14="http://schemas.microsoft.com/office/powerpoint/2010/main" val="93227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49275"/>
            <a:ext cx="3932237" cy="534942"/>
          </a:xfrm>
        </p:spPr>
        <p:txBody>
          <a:bodyPr>
            <a:normAutofit/>
          </a:bodyPr>
          <a:lstStyle/>
          <a:p>
            <a:pPr algn="ctr"/>
            <a:r>
              <a:rPr lang="en-GB" b="1" dirty="0"/>
              <a:t>Indian Mutiny (1857-8)</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243" r="7243"/>
          <a:stretch>
            <a:fillRect/>
          </a:stretch>
        </p:blipFill>
        <p:spPr>
          <a:xfrm>
            <a:off x="4772025" y="549275"/>
            <a:ext cx="6621179" cy="5807075"/>
          </a:xfrm>
        </p:spPr>
      </p:pic>
      <p:sp>
        <p:nvSpPr>
          <p:cNvPr id="4" name="Text Placeholder 3"/>
          <p:cNvSpPr>
            <a:spLocks noGrp="1"/>
          </p:cNvSpPr>
          <p:nvPr>
            <p:ph type="body" sz="half" idx="2"/>
          </p:nvPr>
        </p:nvSpPr>
        <p:spPr>
          <a:xfrm>
            <a:off x="839788" y="1176292"/>
            <a:ext cx="3932237" cy="5180058"/>
          </a:xfrm>
        </p:spPr>
        <p:txBody>
          <a:bodyPr>
            <a:normAutofit lnSpcReduction="10000"/>
          </a:bodyPr>
          <a:lstStyle/>
          <a:p>
            <a:pPr>
              <a:spcBef>
                <a:spcPts val="600"/>
              </a:spcBef>
            </a:pPr>
            <a:r>
              <a:rPr lang="en-GB" dirty="0"/>
              <a:t>There were various reasons why the previously loyal Indian Regiments took-up arms against their employees, the British East India Company (BEIC).  All the native regiments had British Officers who in a great many cases were seen as aloof.  There was also a lack of career progression for able Indians. </a:t>
            </a:r>
          </a:p>
          <a:p>
            <a:pPr>
              <a:spcBef>
                <a:spcPts val="600"/>
              </a:spcBef>
            </a:pPr>
            <a:r>
              <a:rPr lang="en-GB" dirty="0"/>
              <a:t>However the spark that probably caused the start of the Mutiny was the BEIC’s decision to introduce new rifle cartridges which were rumoured to have been lubricated with a mixture of pig &amp; cow fat.  It was therefore hardly surprising that the local troops, consisting of Muslims &amp; Hindu’s, rebelled.  Pigs are considered taboo by all Muslims and the cow is held sacred to the Hindu’s.  Native soldiers refused to use the new cartridges &amp; were gaoled as a result.  Their comrades stormed the gaols &amp; released the prisoners.  Other native regiments joined in the Mutiny &amp; soon the north of the country was in open rebellion.</a:t>
            </a:r>
          </a:p>
          <a:p>
            <a:pPr>
              <a:spcBef>
                <a:spcPts val="600"/>
              </a:spcBef>
            </a:pPr>
            <a:r>
              <a:rPr lang="en-GB" i="1" dirty="0"/>
              <a:t>Map extract taken from ‘The Indian Mutiny 1857’ by Saul David (Penguin Viking, 2002). </a:t>
            </a:r>
          </a:p>
        </p:txBody>
      </p:sp>
      <p:sp>
        <p:nvSpPr>
          <p:cNvPr id="3" name="Slide Number Placeholder 2">
            <a:extLst>
              <a:ext uri="{FF2B5EF4-FFF2-40B4-BE49-F238E27FC236}">
                <a16:creationId xmlns:a16="http://schemas.microsoft.com/office/drawing/2014/main" id="{9D50329C-D371-13AD-DF60-2BAF9B236B91}"/>
              </a:ext>
            </a:extLst>
          </p:cNvPr>
          <p:cNvSpPr>
            <a:spLocks noGrp="1"/>
          </p:cNvSpPr>
          <p:nvPr>
            <p:ph type="sldNum" sz="quarter" idx="12"/>
          </p:nvPr>
        </p:nvSpPr>
        <p:spPr/>
        <p:txBody>
          <a:bodyPr/>
          <a:lstStyle/>
          <a:p>
            <a:fld id="{DDCBD410-2BE2-44C5-86DF-6DD3667F5435}" type="slidenum">
              <a:rPr lang="en-GB" smtClean="0"/>
              <a:t>4</a:t>
            </a:fld>
            <a:endParaRPr lang="en-GB"/>
          </a:p>
        </p:txBody>
      </p:sp>
    </p:spTree>
    <p:extLst>
      <p:ext uri="{BB962C8B-B14F-4D97-AF65-F5344CB8AC3E}">
        <p14:creationId xmlns:p14="http://schemas.microsoft.com/office/powerpoint/2010/main" val="378726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433750"/>
          </a:xfrm>
        </p:spPr>
        <p:txBody>
          <a:bodyPr>
            <a:normAutofit fontScale="90000"/>
          </a:bodyPr>
          <a:lstStyle/>
          <a:p>
            <a:pPr algn="ctr"/>
            <a:r>
              <a:rPr lang="en-GB" b="1" dirty="0"/>
              <a:t>Aftermath</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a:xfrm>
            <a:off x="839788" y="1421175"/>
            <a:ext cx="3932237" cy="4554419"/>
          </a:xfrm>
        </p:spPr>
        <p:txBody>
          <a:bodyPr>
            <a:noAutofit/>
          </a:bodyPr>
          <a:lstStyle/>
          <a:p>
            <a:r>
              <a:rPr lang="en-GB" sz="1800" dirty="0"/>
              <a:t>Prior to 1858, the British East India Company (BEIC) operated as a sovereign power on behalf of the British Crown.  The uprising ultimately led to the dissolution of the BEIC with the British Raj taking over their powers on the 1 November 1858.  At the same time, Indians were promised rights similar to those held by other British subjects, in a proclamation issued by Queen Victoria. However, the grant of these rights were slow to be realised.  This led to the growth of nationalism which culminated in the grant of Independence in 1947, 75 years ago this year.  Jullundur now lies just inside India, in the province of the Punjab (see map).</a:t>
            </a:r>
          </a:p>
          <a:p>
            <a:r>
              <a:rPr lang="en-GB" sz="1800" i="1" dirty="0"/>
              <a:t>Map extract from The Times Concise History of the World (1982). </a:t>
            </a:r>
          </a:p>
        </p:txBody>
      </p:sp>
      <p:sp>
        <p:nvSpPr>
          <p:cNvPr id="3" name="Slide Number Placeholder 2">
            <a:extLst>
              <a:ext uri="{FF2B5EF4-FFF2-40B4-BE49-F238E27FC236}">
                <a16:creationId xmlns:a16="http://schemas.microsoft.com/office/drawing/2014/main" id="{EE1F1108-0DF7-306E-061A-75538FBC0FC9}"/>
              </a:ext>
            </a:extLst>
          </p:cNvPr>
          <p:cNvSpPr>
            <a:spLocks noGrp="1"/>
          </p:cNvSpPr>
          <p:nvPr>
            <p:ph type="sldNum" sz="quarter" idx="12"/>
          </p:nvPr>
        </p:nvSpPr>
        <p:spPr/>
        <p:txBody>
          <a:bodyPr/>
          <a:lstStyle/>
          <a:p>
            <a:fld id="{DDCBD410-2BE2-44C5-86DF-6DD3667F5435}" type="slidenum">
              <a:rPr lang="en-GB" smtClean="0"/>
              <a:t>5</a:t>
            </a:fld>
            <a:endParaRPr lang="en-GB"/>
          </a:p>
        </p:txBody>
      </p:sp>
    </p:spTree>
    <p:extLst>
      <p:ext uri="{BB962C8B-B14F-4D97-AF65-F5344CB8AC3E}">
        <p14:creationId xmlns:p14="http://schemas.microsoft.com/office/powerpoint/2010/main" val="176238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4319"/>
          </a:xfrm>
        </p:spPr>
        <p:txBody>
          <a:bodyPr>
            <a:normAutofit/>
          </a:bodyPr>
          <a:lstStyle/>
          <a:p>
            <a:pPr algn="ctr"/>
            <a:r>
              <a:rPr lang="en-GB" b="1" dirty="0"/>
              <a:t>England in India</a:t>
            </a:r>
            <a:endParaRPr lang="en-GB"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39" b="12539"/>
          <a:stretch>
            <a:fillRect/>
          </a:stretch>
        </p:blipFill>
        <p:spPr>
          <a:xfrm>
            <a:off x="5183188" y="457200"/>
            <a:ext cx="5921814" cy="5915722"/>
          </a:xfrm>
        </p:spPr>
      </p:pic>
      <p:sp>
        <p:nvSpPr>
          <p:cNvPr id="4" name="Text Placeholder 3"/>
          <p:cNvSpPr>
            <a:spLocks noGrp="1"/>
          </p:cNvSpPr>
          <p:nvPr>
            <p:ph type="body" sz="half" idx="2"/>
          </p:nvPr>
        </p:nvSpPr>
        <p:spPr>
          <a:xfrm>
            <a:off x="839788" y="991519"/>
            <a:ext cx="3932237" cy="5728770"/>
          </a:xfrm>
        </p:spPr>
        <p:txBody>
          <a:bodyPr>
            <a:noAutofit/>
          </a:bodyPr>
          <a:lstStyle/>
          <a:p>
            <a:pPr>
              <a:spcBef>
                <a:spcPts val="600"/>
              </a:spcBef>
            </a:pPr>
            <a:r>
              <a:rPr lang="en-GB" sz="1550" dirty="0"/>
              <a:t>England’s company was sent to a cantonment (camp) in Jullundur which is in the Punjab, in the foothills of the Himalayas.  They arrived in May/June &amp; were immediately involved in the action.  The Punjab was known as the arsenal of India and, following native regiments capture of several magazines in the area, the 8</a:t>
            </a:r>
            <a:r>
              <a:rPr lang="en-GB" sz="1550" baseline="30000" dirty="0"/>
              <a:t>th</a:t>
            </a:r>
            <a:r>
              <a:rPr lang="en-GB" sz="1550" dirty="0"/>
              <a:t> Foot were sent on a 24 mile night march to secure the magazine at </a:t>
            </a:r>
            <a:r>
              <a:rPr lang="en-GB" sz="1550" dirty="0" err="1"/>
              <a:t>Phillour</a:t>
            </a:r>
            <a:r>
              <a:rPr lang="en-GB" sz="1550" dirty="0"/>
              <a:t> on the river Sutlej.  England’s Military Record states that he received The India Mutiny Medal (without clasp), which means that he was not involved in the famous reliefs of Lucknow or Cawnpore, nor the defence of Delhi.  However, England did receive injuries, which led to him being sent to the Invalid Depot in Chatham, where he appears on the 1861 Census. These injuries caused England to be ‘invalided-out’ of the Army in 1864.  </a:t>
            </a:r>
          </a:p>
          <a:p>
            <a:pPr>
              <a:spcBef>
                <a:spcPts val="0"/>
              </a:spcBef>
            </a:pPr>
            <a:r>
              <a:rPr lang="en-GB" sz="1550" dirty="0"/>
              <a:t>On discharge from the army, for some unknown reason, England appears to move to Sheffield.  He was never billeted in Hillsborough Barracks on </a:t>
            </a:r>
            <a:r>
              <a:rPr lang="en-GB" sz="1550" dirty="0" err="1"/>
              <a:t>Langsett</a:t>
            </a:r>
            <a:r>
              <a:rPr lang="en-GB" sz="1550" dirty="0"/>
              <a:t> Road nor did he have any known association with the city.   </a:t>
            </a:r>
          </a:p>
          <a:p>
            <a:pPr>
              <a:spcBef>
                <a:spcPts val="0"/>
              </a:spcBef>
            </a:pPr>
            <a:r>
              <a:rPr lang="en-GB" sz="1200" i="1" dirty="0"/>
              <a:t>Photo courtesy of the </a:t>
            </a:r>
            <a:r>
              <a:rPr lang="en-GB" sz="1200" i="1" dirty="0" err="1"/>
              <a:t>The</a:t>
            </a:r>
            <a:r>
              <a:rPr lang="en-GB" sz="1200" i="1" dirty="0"/>
              <a:t> York &amp; Lancaster Regimental Museum, Clifton Park, Rotherham.</a:t>
            </a:r>
          </a:p>
        </p:txBody>
      </p:sp>
      <p:sp>
        <p:nvSpPr>
          <p:cNvPr id="3" name="Slide Number Placeholder 2">
            <a:extLst>
              <a:ext uri="{FF2B5EF4-FFF2-40B4-BE49-F238E27FC236}">
                <a16:creationId xmlns:a16="http://schemas.microsoft.com/office/drawing/2014/main" id="{C8C0AA77-AD25-6530-7603-1ED1E6A9055D}"/>
              </a:ext>
            </a:extLst>
          </p:cNvPr>
          <p:cNvSpPr>
            <a:spLocks noGrp="1"/>
          </p:cNvSpPr>
          <p:nvPr>
            <p:ph type="sldNum" sz="quarter" idx="12"/>
          </p:nvPr>
        </p:nvSpPr>
        <p:spPr/>
        <p:txBody>
          <a:bodyPr/>
          <a:lstStyle/>
          <a:p>
            <a:fld id="{DDCBD410-2BE2-44C5-86DF-6DD3667F5435}" type="slidenum">
              <a:rPr lang="en-GB" smtClean="0"/>
              <a:t>6</a:t>
            </a:fld>
            <a:endParaRPr lang="en-GB"/>
          </a:p>
        </p:txBody>
      </p:sp>
    </p:spTree>
    <p:extLst>
      <p:ext uri="{BB962C8B-B14F-4D97-AF65-F5344CB8AC3E}">
        <p14:creationId xmlns:p14="http://schemas.microsoft.com/office/powerpoint/2010/main" val="171144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590817"/>
            <a:ext cx="3932237" cy="609390"/>
          </a:xfrm>
        </p:spPr>
        <p:txBody>
          <a:bodyPr>
            <a:normAutofit/>
          </a:bodyPr>
          <a:lstStyle/>
          <a:p>
            <a:pPr algn="ctr"/>
            <a:r>
              <a:rPr lang="en-GB" b="1" dirty="0"/>
              <a:t>Married Life</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5007625" y="590817"/>
            <a:ext cx="6172200" cy="5005752"/>
          </a:xfrm>
        </p:spPr>
      </p:pic>
      <p:sp>
        <p:nvSpPr>
          <p:cNvPr id="4" name="Text Placeholder 3"/>
          <p:cNvSpPr>
            <a:spLocks noGrp="1"/>
          </p:cNvSpPr>
          <p:nvPr>
            <p:ph type="body" sz="half" idx="2"/>
          </p:nvPr>
        </p:nvSpPr>
        <p:spPr>
          <a:xfrm>
            <a:off x="839787" y="1200207"/>
            <a:ext cx="3932237" cy="4639673"/>
          </a:xfrm>
        </p:spPr>
        <p:txBody>
          <a:bodyPr>
            <a:noAutofit/>
          </a:bodyPr>
          <a:lstStyle/>
          <a:p>
            <a:pPr>
              <a:spcBef>
                <a:spcPts val="600"/>
              </a:spcBef>
            </a:pPr>
            <a:r>
              <a:rPr lang="en-GB" sz="1550" dirty="0"/>
              <a:t>On discharge from the Army, England next appears in the records in 1865 in Sheffield, when he married Eliza Rawlins, from Sutton-in-Ashfield, in the now demolished St Phillips church in </a:t>
            </a:r>
            <a:r>
              <a:rPr lang="en-GB" sz="1550" dirty="0" err="1"/>
              <a:t>Shalesmoor</a:t>
            </a:r>
            <a:r>
              <a:rPr lang="en-GB" sz="1550" dirty="0"/>
              <a:t>.  I believe that this was Eliza’s second marriage as she has a daughter (Lydia) who was born in 1862.  England &amp; Eliza went on to have 6 children (Mary Anna, John England, Anne Elizabeth, William England, Bertha Elizabeth &amp; Mabel), although the record implies that only 4 of them survived into adulthood. </a:t>
            </a:r>
          </a:p>
          <a:p>
            <a:pPr>
              <a:spcBef>
                <a:spcPts val="600"/>
              </a:spcBef>
            </a:pPr>
            <a:r>
              <a:rPr lang="en-GB" sz="1550" dirty="0"/>
              <a:t>England &amp; Eliza are first listed as living at the famous </a:t>
            </a:r>
            <a:r>
              <a:rPr lang="en-GB" sz="1550" dirty="0" err="1"/>
              <a:t>Wadsley</a:t>
            </a:r>
            <a:r>
              <a:rPr lang="en-GB" sz="1550" dirty="0"/>
              <a:t> Cave House in the 1871 Census.  At the time England was working as a Quarry Labourer.  This period may have been that during which the family became involved with Loxley Chapel.  In the 1881 Census the family had moved to ‘Hillsboro’ (further details unavailable).      </a:t>
            </a:r>
          </a:p>
          <a:p>
            <a:pPr>
              <a:spcBef>
                <a:spcPts val="600"/>
              </a:spcBef>
            </a:pPr>
            <a:r>
              <a:rPr lang="en-GB" sz="1550" i="1" dirty="0"/>
              <a:t>Photo courtesy of Picture Sheffield (</a:t>
            </a:r>
            <a:r>
              <a:rPr lang="en-GB" sz="1550" i="1" dirty="0">
                <a:hlinkClick r:id="rId3"/>
              </a:rPr>
              <a:t>www.picturesheffield.com</a:t>
            </a:r>
            <a:r>
              <a:rPr lang="en-GB" sz="1550" i="1" dirty="0"/>
              <a:t>), ref. u10879. </a:t>
            </a:r>
          </a:p>
        </p:txBody>
      </p:sp>
      <p:sp>
        <p:nvSpPr>
          <p:cNvPr id="3" name="Slide Number Placeholder 2">
            <a:extLst>
              <a:ext uri="{FF2B5EF4-FFF2-40B4-BE49-F238E27FC236}">
                <a16:creationId xmlns:a16="http://schemas.microsoft.com/office/drawing/2014/main" id="{F6E38540-9E4A-5754-9540-D66BB372CDFD}"/>
              </a:ext>
            </a:extLst>
          </p:cNvPr>
          <p:cNvSpPr>
            <a:spLocks noGrp="1"/>
          </p:cNvSpPr>
          <p:nvPr>
            <p:ph type="sldNum" sz="quarter" idx="12"/>
          </p:nvPr>
        </p:nvSpPr>
        <p:spPr/>
        <p:txBody>
          <a:bodyPr/>
          <a:lstStyle/>
          <a:p>
            <a:fld id="{DDCBD410-2BE2-44C5-86DF-6DD3667F5435}" type="slidenum">
              <a:rPr lang="en-GB" smtClean="0"/>
              <a:t>7</a:t>
            </a:fld>
            <a:endParaRPr lang="en-GB"/>
          </a:p>
        </p:txBody>
      </p:sp>
    </p:spTree>
    <p:extLst>
      <p:ext uri="{BB962C8B-B14F-4D97-AF65-F5344CB8AC3E}">
        <p14:creationId xmlns:p14="http://schemas.microsoft.com/office/powerpoint/2010/main" val="222424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27017"/>
          </a:xfrm>
        </p:spPr>
        <p:txBody>
          <a:bodyPr/>
          <a:lstStyle/>
          <a:p>
            <a:pPr algn="ctr"/>
            <a:r>
              <a:rPr lang="en-GB" b="1" dirty="0"/>
              <a:t>Living in Sheffield</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902" b="11902"/>
          <a:stretch>
            <a:fillRect/>
          </a:stretch>
        </p:blipFill>
        <p:spPr>
          <a:xfrm>
            <a:off x="5183188" y="457201"/>
            <a:ext cx="5899781" cy="5993862"/>
          </a:xfrm>
        </p:spPr>
      </p:pic>
      <p:sp>
        <p:nvSpPr>
          <p:cNvPr id="4" name="Text Placeholder 3"/>
          <p:cNvSpPr>
            <a:spLocks noGrp="1"/>
          </p:cNvSpPr>
          <p:nvPr>
            <p:ph type="body" sz="half" idx="2"/>
          </p:nvPr>
        </p:nvSpPr>
        <p:spPr>
          <a:xfrm>
            <a:off x="839788" y="1267097"/>
            <a:ext cx="3932237" cy="5460728"/>
          </a:xfrm>
        </p:spPr>
        <p:txBody>
          <a:bodyPr>
            <a:normAutofit/>
          </a:bodyPr>
          <a:lstStyle/>
          <a:p>
            <a:r>
              <a:rPr lang="en-GB" dirty="0"/>
              <a:t>The 1891 Census shows that the family have moved to 11 Woodland Street, off </a:t>
            </a:r>
            <a:r>
              <a:rPr lang="en-GB" dirty="0" err="1"/>
              <a:t>Langsett</a:t>
            </a:r>
            <a:r>
              <a:rPr lang="en-GB" dirty="0"/>
              <a:t> Road, Sheffield.   Woodland Street is no longer there as the old terraced houses were replaced by the </a:t>
            </a:r>
            <a:r>
              <a:rPr lang="en-GB" dirty="0" err="1"/>
              <a:t>Langsett</a:t>
            </a:r>
            <a:r>
              <a:rPr lang="en-GB" dirty="0"/>
              <a:t> Estate in the 1960’s.</a:t>
            </a:r>
          </a:p>
          <a:p>
            <a:r>
              <a:rPr lang="en-GB" dirty="0"/>
              <a:t>In 1901 the family had moved to 42, Hawthorn Road in Hillsborough.  The house still stands today.  The Census stated that England is still working as a General Labourer at the age of 73.  Obviously his Army Pension was insufficient to fund family life.  His wife (Eliza), had died in January of that year.  He is living with his youngest son (William) &amp; daughter (Mabel).       </a:t>
            </a:r>
          </a:p>
        </p:txBody>
      </p:sp>
      <p:sp>
        <p:nvSpPr>
          <p:cNvPr id="3" name="Slide Number Placeholder 2">
            <a:extLst>
              <a:ext uri="{FF2B5EF4-FFF2-40B4-BE49-F238E27FC236}">
                <a16:creationId xmlns:a16="http://schemas.microsoft.com/office/drawing/2014/main" id="{6CF6234E-81CF-4425-12BF-66CE0E123474}"/>
              </a:ext>
            </a:extLst>
          </p:cNvPr>
          <p:cNvSpPr>
            <a:spLocks noGrp="1"/>
          </p:cNvSpPr>
          <p:nvPr>
            <p:ph type="sldNum" sz="quarter" idx="12"/>
          </p:nvPr>
        </p:nvSpPr>
        <p:spPr/>
        <p:txBody>
          <a:bodyPr/>
          <a:lstStyle/>
          <a:p>
            <a:fld id="{DDCBD410-2BE2-44C5-86DF-6DD3667F5435}" type="slidenum">
              <a:rPr lang="en-GB" smtClean="0"/>
              <a:t>8</a:t>
            </a:fld>
            <a:endParaRPr lang="en-GB" dirty="0"/>
          </a:p>
        </p:txBody>
      </p:sp>
    </p:spTree>
    <p:extLst>
      <p:ext uri="{BB962C8B-B14F-4D97-AF65-F5344CB8AC3E}">
        <p14:creationId xmlns:p14="http://schemas.microsoft.com/office/powerpoint/2010/main" val="54185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61976"/>
            <a:ext cx="3932237" cy="522241"/>
          </a:xfrm>
        </p:spPr>
        <p:txBody>
          <a:bodyPr>
            <a:normAutofit fontScale="90000"/>
          </a:bodyPr>
          <a:lstStyle/>
          <a:p>
            <a:pPr algn="ctr"/>
            <a:r>
              <a:rPr lang="en-GB" b="1" dirty="0"/>
              <a:t>Death in Sheffield</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625" b="12625"/>
          <a:stretch>
            <a:fillRect/>
          </a:stretch>
        </p:blipFill>
        <p:spPr>
          <a:xfrm>
            <a:off x="5183188" y="561976"/>
            <a:ext cx="5866730" cy="5847114"/>
          </a:xfrm>
        </p:spPr>
      </p:pic>
      <p:sp>
        <p:nvSpPr>
          <p:cNvPr id="4" name="Text Placeholder 3"/>
          <p:cNvSpPr>
            <a:spLocks noGrp="1"/>
          </p:cNvSpPr>
          <p:nvPr>
            <p:ph type="body" sz="half" idx="2"/>
          </p:nvPr>
        </p:nvSpPr>
        <p:spPr>
          <a:xfrm>
            <a:off x="856616" y="1208314"/>
            <a:ext cx="3932237" cy="5505224"/>
          </a:xfrm>
        </p:spPr>
        <p:txBody>
          <a:bodyPr>
            <a:normAutofit/>
          </a:bodyPr>
          <a:lstStyle/>
          <a:p>
            <a:r>
              <a:rPr lang="en-GB" dirty="0"/>
              <a:t>England’s life finally came to an end in 1908.  He was said to be 81 years of age.  </a:t>
            </a:r>
          </a:p>
          <a:p>
            <a:r>
              <a:rPr lang="en-GB" dirty="0"/>
              <a:t>His passing did not go un-noticed.  A notice in the local newspaper stated that as well as the youngest children acting as Chief Mourners, the coffin was accompanied by members of the Sheffield &amp; </a:t>
            </a:r>
            <a:r>
              <a:rPr lang="en-GB" dirty="0" err="1"/>
              <a:t>Hallamshire</a:t>
            </a:r>
            <a:r>
              <a:rPr lang="en-GB" dirty="0"/>
              <a:t> Veterans Association.  The coffin, which was draped in the Union Jack flag, was given a ‘guard of honour’ by the old soldiers.  </a:t>
            </a:r>
          </a:p>
          <a:p>
            <a:r>
              <a:rPr lang="en-GB" dirty="0"/>
              <a:t>England’s last resting place was Plot No H1, which is to the north-west of the Chapel.  He joined his wife in the plot.  It is an area of the Cemetery which has yet to be cleared by our volunteers, so we are yet to find out whether he has a gravestone and what any inscription might say.</a:t>
            </a:r>
          </a:p>
          <a:p>
            <a:r>
              <a:rPr lang="en-GB" dirty="0"/>
              <a:t>We hope to complete this story in a future edition of the </a:t>
            </a:r>
            <a:r>
              <a:rPr lang="en-GB" dirty="0" err="1"/>
              <a:t>FoLC</a:t>
            </a:r>
            <a:r>
              <a:rPr lang="en-GB" dirty="0"/>
              <a:t> Newsletter. </a:t>
            </a:r>
          </a:p>
          <a:p>
            <a:r>
              <a:rPr lang="en-GB" i="1" dirty="0"/>
              <a:t>Extract courtesy of H Waterhouse (Friends of </a:t>
            </a:r>
            <a:r>
              <a:rPr lang="en-GB" i="1" dirty="0" err="1"/>
              <a:t>Wardsend</a:t>
            </a:r>
            <a:r>
              <a:rPr lang="en-GB" i="1" dirty="0"/>
              <a:t> Cemetery).    </a:t>
            </a:r>
          </a:p>
        </p:txBody>
      </p:sp>
      <p:sp>
        <p:nvSpPr>
          <p:cNvPr id="3" name="Slide Number Placeholder 2">
            <a:extLst>
              <a:ext uri="{FF2B5EF4-FFF2-40B4-BE49-F238E27FC236}">
                <a16:creationId xmlns:a16="http://schemas.microsoft.com/office/drawing/2014/main" id="{2BB7B5B5-A628-1CCD-9C6B-2891313CF35C}"/>
              </a:ext>
            </a:extLst>
          </p:cNvPr>
          <p:cNvSpPr>
            <a:spLocks noGrp="1"/>
          </p:cNvSpPr>
          <p:nvPr>
            <p:ph type="sldNum" sz="quarter" idx="12"/>
          </p:nvPr>
        </p:nvSpPr>
        <p:spPr/>
        <p:txBody>
          <a:bodyPr/>
          <a:lstStyle/>
          <a:p>
            <a:fld id="{DDCBD410-2BE2-44C5-86DF-6DD3667F5435}" type="slidenum">
              <a:rPr lang="en-GB" smtClean="0"/>
              <a:t>9</a:t>
            </a:fld>
            <a:endParaRPr lang="en-GB"/>
          </a:p>
        </p:txBody>
      </p:sp>
    </p:spTree>
    <p:extLst>
      <p:ext uri="{BB962C8B-B14F-4D97-AF65-F5344CB8AC3E}">
        <p14:creationId xmlns:p14="http://schemas.microsoft.com/office/powerpoint/2010/main" val="3832913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1355</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England Higgins 1828/9-1908</vt:lpstr>
      <vt:lpstr>Early Life</vt:lpstr>
      <vt:lpstr>Army Life</vt:lpstr>
      <vt:lpstr>Indian Mutiny (1857-8)</vt:lpstr>
      <vt:lpstr>Aftermath</vt:lpstr>
      <vt:lpstr>England in India</vt:lpstr>
      <vt:lpstr>Married Life</vt:lpstr>
      <vt:lpstr>Living in Sheffield</vt:lpstr>
      <vt:lpstr>Death in Sheffield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Loxley Cemetery Group  Annual General Meeting</dc:title>
  <dc:creator>V Brack</dc:creator>
  <cp:lastModifiedBy>V Brack</cp:lastModifiedBy>
  <cp:revision>2</cp:revision>
  <dcterms:created xsi:type="dcterms:W3CDTF">2022-10-30T15:40:59Z</dcterms:created>
  <dcterms:modified xsi:type="dcterms:W3CDTF">2022-10-30T21:06:27Z</dcterms:modified>
</cp:coreProperties>
</file>