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81" r:id="rId3"/>
    <p:sldId id="293" r:id="rId4"/>
    <p:sldId id="285" r:id="rId5"/>
    <p:sldId id="294" r:id="rId6"/>
    <p:sldId id="286" r:id="rId7"/>
    <p:sldId id="287" r:id="rId8"/>
    <p:sldId id="288" r:id="rId9"/>
    <p:sldId id="296" r:id="rId10"/>
    <p:sldId id="295" r:id="rId11"/>
    <p:sldId id="297" r:id="rId12"/>
    <p:sldId id="298" r:id="rId13"/>
    <p:sldId id="29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7" d="100"/>
          <a:sy n="87" d="100"/>
        </p:scale>
        <p:origin x="108" y="62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FCDA-806D-BEEE-67D1-9B5FD34E8D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6A86532-4D6C-96FA-7529-FE569D3E4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0648B6-685E-D2B3-619B-93A528A5BEF7}"/>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5" name="Footer Placeholder 4">
            <a:extLst>
              <a:ext uri="{FF2B5EF4-FFF2-40B4-BE49-F238E27FC236}">
                <a16:creationId xmlns:a16="http://schemas.microsoft.com/office/drawing/2014/main" id="{B55C5507-C62C-E65D-D69C-92E7AB3798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1B292E-F4C9-9E4D-AB96-4B8B8293A103}"/>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2742071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68D7-E22A-47EF-4C10-517B53E1495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DB377E-4682-D53C-6276-97B05ED99A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B7E41B-F86B-D3B6-38B6-A007CA10A636}"/>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5" name="Footer Placeholder 4">
            <a:extLst>
              <a:ext uri="{FF2B5EF4-FFF2-40B4-BE49-F238E27FC236}">
                <a16:creationId xmlns:a16="http://schemas.microsoft.com/office/drawing/2014/main" id="{28C15B6F-7268-0285-DE96-32590CE744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B34E67-8ACA-82FD-B0E3-436B4EB96A84}"/>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217938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E9ED22-3F8C-2DBD-B32E-45874817CB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8A045F-2A35-6B3A-6D81-BF1F45895D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27EFD8-E76C-EFF9-D6E1-C2F885510ED3}"/>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5" name="Footer Placeholder 4">
            <a:extLst>
              <a:ext uri="{FF2B5EF4-FFF2-40B4-BE49-F238E27FC236}">
                <a16:creationId xmlns:a16="http://schemas.microsoft.com/office/drawing/2014/main" id="{62557225-EC8E-F8A5-D993-45B200705A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9DBD20-1F7B-B33F-E12A-B97D51859A54}"/>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3209029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FA93-7ED6-79D8-C9D2-FBFD5E582B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279CD9-E7E6-8A51-C49E-F702A0BC7A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61753-38E8-11FB-9948-B59D7C2ED46A}"/>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5" name="Footer Placeholder 4">
            <a:extLst>
              <a:ext uri="{FF2B5EF4-FFF2-40B4-BE49-F238E27FC236}">
                <a16:creationId xmlns:a16="http://schemas.microsoft.com/office/drawing/2014/main" id="{99FB63F6-8E9E-1816-2BE8-37DF73A10A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551073-9284-0F52-D769-803B040C108D}"/>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324090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89C7-4F25-CF71-6E83-8F052E5381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D2F0322-5F2F-25D1-4A1D-16D29BB678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2A350-5356-66EB-91A9-DB601DB01868}"/>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5" name="Footer Placeholder 4">
            <a:extLst>
              <a:ext uri="{FF2B5EF4-FFF2-40B4-BE49-F238E27FC236}">
                <a16:creationId xmlns:a16="http://schemas.microsoft.com/office/drawing/2014/main" id="{AA46F4A0-EC6D-EE0D-ECE3-9B91653BCB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1123A6-5BC4-AAE0-B3C0-5BE2470B433A}"/>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203392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2238-A7F4-DF43-C289-67BC891BB8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1E0B24-9887-72E5-1F76-E825709F4A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484449-542D-91F9-D890-29E492528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918310-8EA2-A1C2-60DA-903F57E91AF6}"/>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6" name="Footer Placeholder 5">
            <a:extLst>
              <a:ext uri="{FF2B5EF4-FFF2-40B4-BE49-F238E27FC236}">
                <a16:creationId xmlns:a16="http://schemas.microsoft.com/office/drawing/2014/main" id="{5ECDD26C-FE3E-623D-D336-927B090CD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EE5128-8712-D44F-C797-688C7726082A}"/>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409334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0AB5-5355-FEB2-FD10-E15566D0B1C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04DE31-425B-439B-A139-D8BDDE20F1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E8F823-BBC5-BE94-05F0-5E89308E4C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80F6F5-FA83-FC23-66BD-839686056C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3C4EE4-8A62-F1A6-9F09-84744CD313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4E1D1B-D858-489F-E16D-D6A985B95AF0}"/>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8" name="Footer Placeholder 7">
            <a:extLst>
              <a:ext uri="{FF2B5EF4-FFF2-40B4-BE49-F238E27FC236}">
                <a16:creationId xmlns:a16="http://schemas.microsoft.com/office/drawing/2014/main" id="{759D5F84-CC75-C9A3-1AFF-782BC0B65B5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559C1D-073C-FE38-43F0-55FB7FF1147D}"/>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3757140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799F-5245-411B-F805-74FC83B3DA8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6F7DFA-E8ED-815B-06C9-27B54514D4C6}"/>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4" name="Footer Placeholder 3">
            <a:extLst>
              <a:ext uri="{FF2B5EF4-FFF2-40B4-BE49-F238E27FC236}">
                <a16:creationId xmlns:a16="http://schemas.microsoft.com/office/drawing/2014/main" id="{E3DCDF4E-D699-36B2-F9EE-16657CDE8F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85D0D9A-6804-1761-AAEC-94C8720F3461}"/>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40221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4161D-509F-4B57-F385-6741808E437D}"/>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3" name="Footer Placeholder 2">
            <a:extLst>
              <a:ext uri="{FF2B5EF4-FFF2-40B4-BE49-F238E27FC236}">
                <a16:creationId xmlns:a16="http://schemas.microsoft.com/office/drawing/2014/main" id="{5FF1ECCF-3160-FA8E-D0EC-6BCA8AC8E7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570CD9C-3883-287C-37D0-21E4CB3952B6}"/>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181092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BA98-B15A-CFD3-485D-2701941DC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43D8C5-A2BB-2884-93EC-8F21429218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49AC84D-EA43-3C1E-64D2-7E6F05650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DAA1-7FC4-538D-B168-94DCD65BE37A}"/>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6" name="Footer Placeholder 5">
            <a:extLst>
              <a:ext uri="{FF2B5EF4-FFF2-40B4-BE49-F238E27FC236}">
                <a16:creationId xmlns:a16="http://schemas.microsoft.com/office/drawing/2014/main" id="{05F51B43-950E-D6F7-2FB7-8E0B30AAFB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4CC3E2-192E-4A9A-8522-8306C6714CDF}"/>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348833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E80F-8C75-6460-E026-3C56CAFA01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8B6A98-7EA1-84DC-4AF2-CE8D4345E4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9D978F7-FED7-0D46-36E8-D1D2285E8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CF9859-055A-E4C1-DECE-1E1D6BB4A1D5}"/>
              </a:ext>
            </a:extLst>
          </p:cNvPr>
          <p:cNvSpPr>
            <a:spLocks noGrp="1"/>
          </p:cNvSpPr>
          <p:nvPr>
            <p:ph type="dt" sz="half" idx="10"/>
          </p:nvPr>
        </p:nvSpPr>
        <p:spPr/>
        <p:txBody>
          <a:bodyPr/>
          <a:lstStyle/>
          <a:p>
            <a:fld id="{1121FBE6-2B16-4068-BA2F-B5DD0D189537}" type="datetimeFigureOut">
              <a:rPr lang="en-GB" smtClean="0"/>
              <a:t>31/10/2022</a:t>
            </a:fld>
            <a:endParaRPr lang="en-GB"/>
          </a:p>
        </p:txBody>
      </p:sp>
      <p:sp>
        <p:nvSpPr>
          <p:cNvPr id="6" name="Footer Placeholder 5">
            <a:extLst>
              <a:ext uri="{FF2B5EF4-FFF2-40B4-BE49-F238E27FC236}">
                <a16:creationId xmlns:a16="http://schemas.microsoft.com/office/drawing/2014/main" id="{C343AEE7-C115-A196-09FA-198B99F212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F03DA-A897-9DE5-52A2-061A609A1477}"/>
              </a:ext>
            </a:extLst>
          </p:cNvPr>
          <p:cNvSpPr>
            <a:spLocks noGrp="1"/>
          </p:cNvSpPr>
          <p:nvPr>
            <p:ph type="sldNum" sz="quarter" idx="12"/>
          </p:nvPr>
        </p:nvSpPr>
        <p:spPr/>
        <p:txBody>
          <a:bodyPr/>
          <a:lstStyle/>
          <a:p>
            <a:fld id="{EC497CA4-FA37-4642-BB02-6EBD1901AC00}" type="slidenum">
              <a:rPr lang="en-GB" smtClean="0"/>
              <a:t>‹#›</a:t>
            </a:fld>
            <a:endParaRPr lang="en-GB"/>
          </a:p>
        </p:txBody>
      </p:sp>
    </p:spTree>
    <p:extLst>
      <p:ext uri="{BB962C8B-B14F-4D97-AF65-F5344CB8AC3E}">
        <p14:creationId xmlns:p14="http://schemas.microsoft.com/office/powerpoint/2010/main" val="492592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3908A0-057B-781F-D29B-1586C6AEE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227E23-785E-5CF3-FA4A-4762A9BB1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D3725-48D8-BF79-9FAF-985A8D515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1FBE6-2B16-4068-BA2F-B5DD0D189537}" type="datetimeFigureOut">
              <a:rPr lang="en-GB" smtClean="0"/>
              <a:t>31/10/2022</a:t>
            </a:fld>
            <a:endParaRPr lang="en-GB"/>
          </a:p>
        </p:txBody>
      </p:sp>
      <p:sp>
        <p:nvSpPr>
          <p:cNvPr id="5" name="Footer Placeholder 4">
            <a:extLst>
              <a:ext uri="{FF2B5EF4-FFF2-40B4-BE49-F238E27FC236}">
                <a16:creationId xmlns:a16="http://schemas.microsoft.com/office/drawing/2014/main" id="{512417A5-3F37-8C71-5B43-E1771053F2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6C7BA3-3A77-179D-9379-C39FD906B7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97CA4-FA37-4642-BB02-6EBD1901AC00}" type="slidenum">
              <a:rPr lang="en-GB" smtClean="0"/>
              <a:t>‹#›</a:t>
            </a:fld>
            <a:endParaRPr lang="en-GB"/>
          </a:p>
        </p:txBody>
      </p:sp>
    </p:spTree>
    <p:extLst>
      <p:ext uri="{BB962C8B-B14F-4D97-AF65-F5344CB8AC3E}">
        <p14:creationId xmlns:p14="http://schemas.microsoft.com/office/powerpoint/2010/main" val="86507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36435"/>
            <a:ext cx="9144000" cy="2014728"/>
          </a:xfrm>
        </p:spPr>
        <p:txBody>
          <a:bodyPr>
            <a:normAutofit fontScale="90000"/>
          </a:bodyPr>
          <a:lstStyle/>
          <a:p>
            <a:pPr>
              <a:spcBef>
                <a:spcPts val="1200"/>
              </a:spcBef>
            </a:pPr>
            <a:r>
              <a:rPr lang="en-GB" b="1" dirty="0"/>
              <a:t>Friends of Loxley Cemetery</a:t>
            </a:r>
            <a:br>
              <a:rPr lang="en-GB" b="1" dirty="0"/>
            </a:br>
            <a:r>
              <a:rPr lang="en-GB" b="1" dirty="0"/>
              <a:t>Chair’s Report, AGM</a:t>
            </a:r>
            <a:br>
              <a:rPr lang="en-GB" b="1" dirty="0"/>
            </a:br>
            <a:r>
              <a:rPr lang="en-GB" sz="3600" b="1" dirty="0"/>
              <a:t>October 2021- September 2022</a:t>
            </a:r>
          </a:p>
        </p:txBody>
      </p:sp>
      <p:sp>
        <p:nvSpPr>
          <p:cNvPr id="3" name="Subtitle 2"/>
          <p:cNvSpPr>
            <a:spLocks noGrp="1"/>
          </p:cNvSpPr>
          <p:nvPr>
            <p:ph type="subTitle" idx="1"/>
          </p:nvPr>
        </p:nvSpPr>
        <p:spPr>
          <a:xfrm>
            <a:off x="1524000" y="3429000"/>
            <a:ext cx="9144000" cy="1828800"/>
          </a:xfrm>
        </p:spPr>
        <p:txBody>
          <a:bodyPr/>
          <a:lstStyle/>
          <a:p>
            <a:pPr>
              <a:spcBef>
                <a:spcPts val="1200"/>
              </a:spcBef>
            </a:pPr>
            <a:r>
              <a:rPr lang="en-GB" sz="3200" b="1" dirty="0"/>
              <a:t>Mike Ford</a:t>
            </a:r>
          </a:p>
          <a:p>
            <a:pPr>
              <a:spcBef>
                <a:spcPts val="1200"/>
              </a:spcBef>
            </a:pPr>
            <a:r>
              <a:rPr lang="en-GB" b="1" dirty="0"/>
              <a:t>Chair, </a:t>
            </a:r>
            <a:r>
              <a:rPr lang="en-GB" sz="2400" b="1" dirty="0"/>
              <a:t>Friends of Loxley Cemetery</a:t>
            </a:r>
          </a:p>
          <a:p>
            <a:pPr>
              <a:spcBef>
                <a:spcPts val="1200"/>
              </a:spcBef>
            </a:pPr>
            <a:r>
              <a:rPr lang="en-GB" sz="2400" b="1" dirty="0"/>
              <a:t> </a:t>
            </a:r>
            <a:r>
              <a:rPr lang="en-GB" b="1" dirty="0"/>
              <a:t>Wednesday 26 October 2022</a:t>
            </a:r>
          </a:p>
          <a:p>
            <a:endParaRPr lang="en-GB" dirty="0"/>
          </a:p>
        </p:txBody>
      </p:sp>
      <p:pic>
        <p:nvPicPr>
          <p:cNvPr id="5" name="Picture 4" descr="A picture containing text&#10;&#10;Description automatically generated">
            <a:extLst>
              <a:ext uri="{FF2B5EF4-FFF2-40B4-BE49-F238E27FC236}">
                <a16:creationId xmlns:a16="http://schemas.microsoft.com/office/drawing/2014/main" id="{313B4AC8-B7D1-4FCF-910E-304D605080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458" y="3793918"/>
            <a:ext cx="2743205" cy="2743205"/>
          </a:xfrm>
          <a:prstGeom prst="rect">
            <a:avLst/>
          </a:prstGeom>
        </p:spPr>
      </p:pic>
    </p:spTree>
    <p:extLst>
      <p:ext uri="{BB962C8B-B14F-4D97-AF65-F5344CB8AC3E}">
        <p14:creationId xmlns:p14="http://schemas.microsoft.com/office/powerpoint/2010/main" val="3005815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30225"/>
          </a:xfrm>
        </p:spPr>
        <p:txBody>
          <a:bodyPr>
            <a:normAutofit fontScale="90000"/>
          </a:bodyPr>
          <a:lstStyle/>
          <a:p>
            <a:pPr algn="ctr"/>
            <a:r>
              <a:rPr lang="en-GB" b="1" dirty="0"/>
              <a:t>Clearance Works</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a:off x="5171465" y="858472"/>
            <a:ext cx="6172200" cy="4873625"/>
          </a:xfrm>
        </p:spPr>
      </p:pic>
      <p:sp>
        <p:nvSpPr>
          <p:cNvPr id="4" name="Text Placeholder 3"/>
          <p:cNvSpPr>
            <a:spLocks noGrp="1"/>
          </p:cNvSpPr>
          <p:nvPr>
            <p:ph type="body" sz="half" idx="2"/>
          </p:nvPr>
        </p:nvSpPr>
        <p:spPr>
          <a:xfrm>
            <a:off x="839788" y="1005010"/>
            <a:ext cx="3932237" cy="4856040"/>
          </a:xfrm>
        </p:spPr>
        <p:txBody>
          <a:bodyPr>
            <a:normAutofit fontScale="85000" lnSpcReduction="20000"/>
          </a:bodyPr>
          <a:lstStyle/>
          <a:p>
            <a:r>
              <a:rPr lang="en-GB" dirty="0"/>
              <a:t>I can’t finish this address without mentioning the work undertaken by our volunteers. I think we can all agree that the works carried out by them, in clearing the undergrowth after decades of neglect has been nothing short of miraculous. </a:t>
            </a:r>
          </a:p>
          <a:p>
            <a:r>
              <a:rPr lang="en-GB" dirty="0"/>
              <a:t>Commencing in the summer of 2021, initially on a Tuesday morning on a bi-weekly basis and later transferring to Saturday afternoons, each session has not been more than 3 hours at most. The lack of electricity and running water has not deterred our band of hardy souls who have turned out in all weathers.</a:t>
            </a:r>
          </a:p>
          <a:p>
            <a:r>
              <a:rPr lang="en-GB" dirty="0"/>
              <a:t>The results are staggering.  The Long Lane section (see photo) was an area of willow herb, brambles &amp; long grass, with ‘weed trees’ popping up everywhere.  The scene now is a transformation with willow herb &amp; brambles mostly eradicated, grasses cut back to a manageable height &amp; weed trees removed back to their stumps.</a:t>
            </a:r>
          </a:p>
          <a:p>
            <a:r>
              <a:rPr lang="en-GB" dirty="0"/>
              <a:t>A separate group of volunteers have made serious inroads into the areas of older cemetery around the Chapel.  Here the work is even more labour intensive &amp; the results obtained are equally stunning.   </a:t>
            </a:r>
          </a:p>
          <a:p>
            <a:r>
              <a:rPr lang="en-GB" dirty="0"/>
              <a:t>This has all been achieved by a group which has never numbered more than 20 strong and is often less than half that.</a:t>
            </a:r>
          </a:p>
        </p:txBody>
      </p:sp>
      <p:sp>
        <p:nvSpPr>
          <p:cNvPr id="3" name="Slide Number Placeholder 2">
            <a:extLst>
              <a:ext uri="{FF2B5EF4-FFF2-40B4-BE49-F238E27FC236}">
                <a16:creationId xmlns:a16="http://schemas.microsoft.com/office/drawing/2014/main" id="{465DE67C-16AE-C816-C69B-FDB0427159B1}"/>
              </a:ext>
            </a:extLst>
          </p:cNvPr>
          <p:cNvSpPr>
            <a:spLocks noGrp="1"/>
          </p:cNvSpPr>
          <p:nvPr>
            <p:ph type="sldNum" sz="quarter" idx="12"/>
          </p:nvPr>
        </p:nvSpPr>
        <p:spPr/>
        <p:txBody>
          <a:bodyPr/>
          <a:lstStyle/>
          <a:p>
            <a:fld id="{DDCBD410-2BE2-44C5-86DF-6DD3667F5435}" type="slidenum">
              <a:rPr lang="en-GB" smtClean="0"/>
              <a:t>10</a:t>
            </a:fld>
            <a:endParaRPr lang="en-GB"/>
          </a:p>
        </p:txBody>
      </p:sp>
    </p:spTree>
    <p:extLst>
      <p:ext uri="{BB962C8B-B14F-4D97-AF65-F5344CB8AC3E}">
        <p14:creationId xmlns:p14="http://schemas.microsoft.com/office/powerpoint/2010/main" val="160154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6137"/>
          </a:xfrm>
        </p:spPr>
        <p:txBody>
          <a:bodyPr/>
          <a:lstStyle/>
          <a:p>
            <a:pPr algn="ctr"/>
            <a:r>
              <a:rPr lang="en-GB" b="1" dirty="0"/>
              <a:t>Clearance Works (Continued)</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7248" y="1825625"/>
            <a:ext cx="3263503"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3" name="Slide Number Placeholder 2">
            <a:extLst>
              <a:ext uri="{FF2B5EF4-FFF2-40B4-BE49-F238E27FC236}">
                <a16:creationId xmlns:a16="http://schemas.microsoft.com/office/drawing/2014/main" id="{EE31D7E7-4AEF-D182-6B94-42F3ED632F41}"/>
              </a:ext>
            </a:extLst>
          </p:cNvPr>
          <p:cNvSpPr>
            <a:spLocks noGrp="1"/>
          </p:cNvSpPr>
          <p:nvPr>
            <p:ph type="sldNum" sz="quarter" idx="12"/>
          </p:nvPr>
        </p:nvSpPr>
        <p:spPr/>
        <p:txBody>
          <a:bodyPr/>
          <a:lstStyle/>
          <a:p>
            <a:fld id="{DDCBD410-2BE2-44C5-86DF-6DD3667F5435}" type="slidenum">
              <a:rPr lang="en-GB" smtClean="0"/>
              <a:t>11</a:t>
            </a:fld>
            <a:endParaRPr lang="en-GB"/>
          </a:p>
        </p:txBody>
      </p:sp>
    </p:spTree>
    <p:extLst>
      <p:ext uri="{BB962C8B-B14F-4D97-AF65-F5344CB8AC3E}">
        <p14:creationId xmlns:p14="http://schemas.microsoft.com/office/powerpoint/2010/main" val="3771339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Notice Boards (courtesy of Bradfield Parish Council)</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3" name="Slide Number Placeholder 2">
            <a:extLst>
              <a:ext uri="{FF2B5EF4-FFF2-40B4-BE49-F238E27FC236}">
                <a16:creationId xmlns:a16="http://schemas.microsoft.com/office/drawing/2014/main" id="{4FB22A1D-3418-90BA-33DF-81999AD0B1D5}"/>
              </a:ext>
            </a:extLst>
          </p:cNvPr>
          <p:cNvSpPr>
            <a:spLocks noGrp="1"/>
          </p:cNvSpPr>
          <p:nvPr>
            <p:ph type="sldNum" sz="quarter" idx="12"/>
          </p:nvPr>
        </p:nvSpPr>
        <p:spPr/>
        <p:txBody>
          <a:bodyPr/>
          <a:lstStyle/>
          <a:p>
            <a:fld id="{DDCBD410-2BE2-44C5-86DF-6DD3667F5435}" type="slidenum">
              <a:rPr lang="en-GB" smtClean="0"/>
              <a:t>12</a:t>
            </a:fld>
            <a:endParaRPr lang="en-GB"/>
          </a:p>
        </p:txBody>
      </p:sp>
    </p:spTree>
    <p:extLst>
      <p:ext uri="{BB962C8B-B14F-4D97-AF65-F5344CB8AC3E}">
        <p14:creationId xmlns:p14="http://schemas.microsoft.com/office/powerpoint/2010/main" val="1504552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71306"/>
          </a:xfrm>
        </p:spPr>
        <p:txBody>
          <a:bodyPr>
            <a:normAutofit fontScale="90000"/>
          </a:bodyPr>
          <a:lstStyle/>
          <a:p>
            <a:pPr algn="ctr"/>
            <a:r>
              <a:rPr lang="en-GB" b="1" dirty="0"/>
              <a:t>Rustic Furniture (by the Pratts); the Chapel in 2017</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3" name="Slide Number Placeholder 2">
            <a:extLst>
              <a:ext uri="{FF2B5EF4-FFF2-40B4-BE49-F238E27FC236}">
                <a16:creationId xmlns:a16="http://schemas.microsoft.com/office/drawing/2014/main" id="{989E908A-DF96-ECA1-B072-BDEE71C653D0}"/>
              </a:ext>
            </a:extLst>
          </p:cNvPr>
          <p:cNvSpPr>
            <a:spLocks noGrp="1"/>
          </p:cNvSpPr>
          <p:nvPr>
            <p:ph type="sldNum" sz="quarter" idx="12"/>
          </p:nvPr>
        </p:nvSpPr>
        <p:spPr/>
        <p:txBody>
          <a:bodyPr/>
          <a:lstStyle/>
          <a:p>
            <a:fld id="{DDCBD410-2BE2-44C5-86DF-6DD3667F5435}" type="slidenum">
              <a:rPr lang="en-GB" smtClean="0"/>
              <a:t>13</a:t>
            </a:fld>
            <a:endParaRPr lang="en-GB"/>
          </a:p>
        </p:txBody>
      </p:sp>
    </p:spTree>
    <p:extLst>
      <p:ext uri="{BB962C8B-B14F-4D97-AF65-F5344CB8AC3E}">
        <p14:creationId xmlns:p14="http://schemas.microsoft.com/office/powerpoint/2010/main" val="2000396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21323"/>
          </a:xfrm>
        </p:spPr>
        <p:txBody>
          <a:bodyPr/>
          <a:lstStyle/>
          <a:p>
            <a:pPr algn="ctr"/>
            <a:r>
              <a:rPr lang="en-GB" b="1" dirty="0"/>
              <a:t>Brief History</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p:pic>
      <p:sp>
        <p:nvSpPr>
          <p:cNvPr id="4" name="Text Placeholder 3"/>
          <p:cNvSpPr>
            <a:spLocks noGrp="1"/>
          </p:cNvSpPr>
          <p:nvPr>
            <p:ph type="body" sz="half" idx="2"/>
          </p:nvPr>
        </p:nvSpPr>
        <p:spPr>
          <a:xfrm>
            <a:off x="839788" y="1078523"/>
            <a:ext cx="3932237" cy="4790465"/>
          </a:xfrm>
        </p:spPr>
        <p:txBody>
          <a:bodyPr>
            <a:normAutofit fontScale="92500" lnSpcReduction="10000"/>
          </a:bodyPr>
          <a:lstStyle/>
          <a:p>
            <a:r>
              <a:rPr lang="en-GB" dirty="0"/>
              <a:t>The Friends of Loxley Cemetery Group (</a:t>
            </a:r>
            <a:r>
              <a:rPr lang="en-GB" dirty="0" err="1"/>
              <a:t>FoLC</a:t>
            </a:r>
            <a:r>
              <a:rPr lang="en-GB" dirty="0"/>
              <a:t>) was formed at a meeting, which was open to members of the public, at the </a:t>
            </a:r>
            <a:r>
              <a:rPr lang="en-GB" dirty="0" err="1"/>
              <a:t>Wisewood</a:t>
            </a:r>
            <a:r>
              <a:rPr lang="en-GB" dirty="0"/>
              <a:t> Inn, Loxley Road on the 18 September 2019.</a:t>
            </a:r>
          </a:p>
          <a:p>
            <a:r>
              <a:rPr lang="en-GB" dirty="0"/>
              <a:t>The </a:t>
            </a:r>
            <a:r>
              <a:rPr lang="en-GB" dirty="0" err="1"/>
              <a:t>FoLC</a:t>
            </a:r>
            <a:r>
              <a:rPr lang="en-GB" dirty="0"/>
              <a:t> Constitution was agreed and endorsed by members of the Management Committee (MC) on the 9 October 2019.  There are 8 MC members and 3 Officers (Chair, Secretary &amp; Treasurer).</a:t>
            </a:r>
          </a:p>
          <a:p>
            <a:r>
              <a:rPr lang="en-GB" dirty="0"/>
              <a:t>Initial MC meetings were held until the onset of the </a:t>
            </a:r>
            <a:r>
              <a:rPr lang="en-GB" dirty="0" err="1"/>
              <a:t>Covid</a:t>
            </a:r>
            <a:r>
              <a:rPr lang="en-GB" dirty="0"/>
              <a:t> pandemic in March 2020.  Plans to commence works on the clearance of the Cemetery in the spring of that year were put on hold. </a:t>
            </a:r>
          </a:p>
          <a:p>
            <a:r>
              <a:rPr lang="en-GB" dirty="0"/>
              <a:t>Notwithstanding, by the end of the first year we had 57 subscribing members.</a:t>
            </a:r>
          </a:p>
          <a:p>
            <a:r>
              <a:rPr lang="en-GB" dirty="0"/>
              <a:t>Works began in earnest in the summer of 2021.</a:t>
            </a:r>
          </a:p>
          <a:p>
            <a:r>
              <a:rPr lang="en-GB" dirty="0"/>
              <a:t>By the time of our first Annual General Meeting (AGM) on the 1 September 2021, membership stood at 63.      </a:t>
            </a:r>
          </a:p>
        </p:txBody>
      </p:sp>
      <p:sp>
        <p:nvSpPr>
          <p:cNvPr id="3" name="Slide Number Placeholder 2">
            <a:extLst>
              <a:ext uri="{FF2B5EF4-FFF2-40B4-BE49-F238E27FC236}">
                <a16:creationId xmlns:a16="http://schemas.microsoft.com/office/drawing/2014/main" id="{63AEAA95-2002-1EAE-1D0C-646CA4AD2A05}"/>
              </a:ext>
            </a:extLst>
          </p:cNvPr>
          <p:cNvSpPr>
            <a:spLocks noGrp="1"/>
          </p:cNvSpPr>
          <p:nvPr>
            <p:ph type="sldNum" sz="quarter" idx="12"/>
          </p:nvPr>
        </p:nvSpPr>
        <p:spPr/>
        <p:txBody>
          <a:bodyPr/>
          <a:lstStyle/>
          <a:p>
            <a:fld id="{DDCBD410-2BE2-44C5-86DF-6DD3667F5435}" type="slidenum">
              <a:rPr lang="en-GB" smtClean="0"/>
              <a:t>2</a:t>
            </a:fld>
            <a:endParaRPr lang="en-GB"/>
          </a:p>
        </p:txBody>
      </p:sp>
    </p:spTree>
    <p:extLst>
      <p:ext uri="{BB962C8B-B14F-4D97-AF65-F5344CB8AC3E}">
        <p14:creationId xmlns:p14="http://schemas.microsoft.com/office/powerpoint/2010/main" val="581586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21323"/>
          </a:xfrm>
        </p:spPr>
        <p:txBody>
          <a:bodyPr/>
          <a:lstStyle/>
          <a:p>
            <a:pPr algn="ctr"/>
            <a:r>
              <a:rPr lang="en-GB" b="1" dirty="0"/>
              <a:t>Remembrance Day</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p:pic>
      <p:sp>
        <p:nvSpPr>
          <p:cNvPr id="4" name="Text Placeholder 3"/>
          <p:cNvSpPr>
            <a:spLocks noGrp="1"/>
          </p:cNvSpPr>
          <p:nvPr>
            <p:ph type="body" sz="half" idx="2"/>
          </p:nvPr>
        </p:nvSpPr>
        <p:spPr>
          <a:xfrm>
            <a:off x="839788" y="1078523"/>
            <a:ext cx="3932237" cy="4790465"/>
          </a:xfrm>
        </p:spPr>
        <p:txBody>
          <a:bodyPr/>
          <a:lstStyle/>
          <a:p>
            <a:r>
              <a:rPr lang="en-GB" dirty="0"/>
              <a:t>On Thursday the 11 November 2021, we held a Remembrance Day event in the cemetery.  The event was attended by Year 5 pupils from Loxley Primary School, with their teacher, Dan Eaton, in attendance.  The party was also accompanied by the Reverend Dan Brown of </a:t>
            </a:r>
            <a:r>
              <a:rPr lang="en-GB" dirty="0" err="1"/>
              <a:t>Wadsley</a:t>
            </a:r>
            <a:r>
              <a:rPr lang="en-GB" dirty="0"/>
              <a:t> Church.  </a:t>
            </a:r>
          </a:p>
          <a:p>
            <a:r>
              <a:rPr lang="en-GB" dirty="0"/>
              <a:t>Under direction from their teacher, and with assistance provided by our Malcolm Nunn &amp; Ron Clayton, the pupils had undertaken research on all the War Graves visited on their tour.  They then provided a set of cardboard wreaths with a brief biography of the occupants of the graves (see pic).</a:t>
            </a:r>
          </a:p>
          <a:p>
            <a:r>
              <a:rPr lang="en-GB" dirty="0"/>
              <a:t>The event was graced with good weather and was reported in the Sheffield Star.</a:t>
            </a:r>
          </a:p>
          <a:p>
            <a:r>
              <a:rPr lang="en-GB" dirty="0"/>
              <a:t>We will be repeating the event, with a different set of pupils, this year.</a:t>
            </a:r>
          </a:p>
        </p:txBody>
      </p:sp>
      <p:sp>
        <p:nvSpPr>
          <p:cNvPr id="3" name="Slide Number Placeholder 2">
            <a:extLst>
              <a:ext uri="{FF2B5EF4-FFF2-40B4-BE49-F238E27FC236}">
                <a16:creationId xmlns:a16="http://schemas.microsoft.com/office/drawing/2014/main" id="{7747B462-D5C3-FCDF-9FB8-3EFAEE1C0B55}"/>
              </a:ext>
            </a:extLst>
          </p:cNvPr>
          <p:cNvSpPr>
            <a:spLocks noGrp="1"/>
          </p:cNvSpPr>
          <p:nvPr>
            <p:ph type="sldNum" sz="quarter" idx="12"/>
          </p:nvPr>
        </p:nvSpPr>
        <p:spPr/>
        <p:txBody>
          <a:bodyPr/>
          <a:lstStyle/>
          <a:p>
            <a:fld id="{DDCBD410-2BE2-44C5-86DF-6DD3667F5435}" type="slidenum">
              <a:rPr lang="en-GB" smtClean="0"/>
              <a:t>3</a:t>
            </a:fld>
            <a:endParaRPr lang="en-GB"/>
          </a:p>
        </p:txBody>
      </p:sp>
    </p:spTree>
    <p:extLst>
      <p:ext uri="{BB962C8B-B14F-4D97-AF65-F5344CB8AC3E}">
        <p14:creationId xmlns:p14="http://schemas.microsoft.com/office/powerpoint/2010/main" val="115982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19908"/>
          </a:xfrm>
        </p:spPr>
        <p:txBody>
          <a:bodyPr/>
          <a:lstStyle/>
          <a:p>
            <a:pPr algn="ctr"/>
            <a:r>
              <a:rPr lang="en-GB" b="1" dirty="0"/>
              <a:t>Heritage Fair</a:t>
            </a:r>
            <a:br>
              <a:rPr lang="en-GB" b="1" dirty="0"/>
            </a:br>
            <a:r>
              <a:rPr lang="en-GB" b="1" dirty="0"/>
              <a:t> 29-30 January 2022</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4" name="Text Placeholder 3"/>
          <p:cNvSpPr>
            <a:spLocks noGrp="1"/>
          </p:cNvSpPr>
          <p:nvPr>
            <p:ph type="body" sz="half" idx="2"/>
          </p:nvPr>
        </p:nvSpPr>
        <p:spPr>
          <a:xfrm>
            <a:off x="839788" y="1477108"/>
            <a:ext cx="3932237" cy="4391880"/>
          </a:xfrm>
        </p:spPr>
        <p:txBody>
          <a:bodyPr/>
          <a:lstStyle/>
          <a:p>
            <a:r>
              <a:rPr lang="en-GB" dirty="0"/>
              <a:t>Following a years absence, the Sheffield Heritage Fair returned to the Millennium Galleries on Arundel Gate at the end of January.</a:t>
            </a:r>
          </a:p>
          <a:p>
            <a:r>
              <a:rPr lang="en-GB" dirty="0" err="1"/>
              <a:t>FoLC</a:t>
            </a:r>
            <a:r>
              <a:rPr lang="en-GB" dirty="0"/>
              <a:t> had a stand which was manned by a rota of volunteers over the 2 day period (see pic).  I understand that almost 1500 people visited the Fair over the 2 day period.</a:t>
            </a:r>
          </a:p>
          <a:p>
            <a:r>
              <a:rPr lang="en-GB" dirty="0"/>
              <a:t>There was certainly a lot of interest in our stall and we gained new members as a result.</a:t>
            </a:r>
          </a:p>
          <a:p>
            <a:r>
              <a:rPr lang="en-GB" dirty="0"/>
              <a:t>We also signed-up with Joined-Up Sheffield, which is an ‘umbrella’ group for similar groups in the area &amp; also committed to the Heritage Open Days event which is a national programme held every September.   </a:t>
            </a:r>
          </a:p>
        </p:txBody>
      </p:sp>
      <p:sp>
        <p:nvSpPr>
          <p:cNvPr id="3" name="Slide Number Placeholder 2">
            <a:extLst>
              <a:ext uri="{FF2B5EF4-FFF2-40B4-BE49-F238E27FC236}">
                <a16:creationId xmlns:a16="http://schemas.microsoft.com/office/drawing/2014/main" id="{C57DBC49-8736-A37E-802D-9DCB997DDF7E}"/>
              </a:ext>
            </a:extLst>
          </p:cNvPr>
          <p:cNvSpPr>
            <a:spLocks noGrp="1"/>
          </p:cNvSpPr>
          <p:nvPr>
            <p:ph type="sldNum" sz="quarter" idx="12"/>
          </p:nvPr>
        </p:nvSpPr>
        <p:spPr/>
        <p:txBody>
          <a:bodyPr/>
          <a:lstStyle/>
          <a:p>
            <a:fld id="{DDCBD410-2BE2-44C5-86DF-6DD3667F5435}" type="slidenum">
              <a:rPr lang="en-GB" smtClean="0"/>
              <a:t>4</a:t>
            </a:fld>
            <a:endParaRPr lang="en-GB"/>
          </a:p>
        </p:txBody>
      </p:sp>
    </p:spTree>
    <p:extLst>
      <p:ext uri="{BB962C8B-B14F-4D97-AF65-F5344CB8AC3E}">
        <p14:creationId xmlns:p14="http://schemas.microsoft.com/office/powerpoint/2010/main" val="362682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08185"/>
          </a:xfrm>
        </p:spPr>
        <p:txBody>
          <a:bodyPr>
            <a:normAutofit/>
          </a:bodyPr>
          <a:lstStyle/>
          <a:p>
            <a:pPr algn="ctr"/>
            <a:r>
              <a:rPr lang="en-GB" b="1" dirty="0" err="1"/>
              <a:t>Dockroyd</a:t>
            </a:r>
            <a:r>
              <a:rPr lang="en-GB" b="1" dirty="0"/>
              <a:t> Graveyard Visit</a:t>
            </a:r>
          </a:p>
        </p:txBody>
      </p:sp>
      <p:sp>
        <p:nvSpPr>
          <p:cNvPr id="4" name="Text Placeholder 3"/>
          <p:cNvSpPr>
            <a:spLocks noGrp="1"/>
          </p:cNvSpPr>
          <p:nvPr>
            <p:ph type="body" sz="half" idx="2"/>
          </p:nvPr>
        </p:nvSpPr>
        <p:spPr>
          <a:xfrm>
            <a:off x="839788" y="1518442"/>
            <a:ext cx="3932237" cy="4612727"/>
          </a:xfrm>
        </p:spPr>
        <p:txBody>
          <a:bodyPr>
            <a:normAutofit/>
          </a:bodyPr>
          <a:lstStyle/>
          <a:p>
            <a:r>
              <a:rPr lang="en-GB" dirty="0"/>
              <a:t>On the 17 February 2022, following an invitation received from the Chairman of the </a:t>
            </a:r>
            <a:r>
              <a:rPr lang="en-GB" dirty="0" err="1"/>
              <a:t>Dockroyd</a:t>
            </a:r>
            <a:r>
              <a:rPr lang="en-GB" dirty="0"/>
              <a:t> Graveyard Trust, a group of Management Committee members visited this Wesleyan Methodist graveyard which is in the village of Oakworth, near Keighley in West Yorkshire.</a:t>
            </a:r>
          </a:p>
          <a:p>
            <a:r>
              <a:rPr lang="en-GB" dirty="0"/>
              <a:t>The graveyard has similarities with Loxley in that it was previously in private hands, was overgrown &amp; was mostly neglected before the Trust began its work in 2019.  Although much smaller than Loxley, the Trust have worked miracles in transforming the graveyard with only a small band of volunteers.  It was also interesting to learn of their formation of a Trust to safeguard the graveyard for the future. </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0390" b="20390"/>
          <a:stretch>
            <a:fillRect/>
          </a:stretch>
        </p:blipFill>
        <p:spPr>
          <a:xfrm>
            <a:off x="5183188" y="597877"/>
            <a:ext cx="6172200" cy="5533292"/>
          </a:xfrm>
        </p:spPr>
      </p:pic>
      <p:sp>
        <p:nvSpPr>
          <p:cNvPr id="3" name="Slide Number Placeholder 2">
            <a:extLst>
              <a:ext uri="{FF2B5EF4-FFF2-40B4-BE49-F238E27FC236}">
                <a16:creationId xmlns:a16="http://schemas.microsoft.com/office/drawing/2014/main" id="{802EFA59-5DE4-41D5-96F2-86017BB9F2B9}"/>
              </a:ext>
            </a:extLst>
          </p:cNvPr>
          <p:cNvSpPr>
            <a:spLocks noGrp="1"/>
          </p:cNvSpPr>
          <p:nvPr>
            <p:ph type="sldNum" sz="quarter" idx="12"/>
          </p:nvPr>
        </p:nvSpPr>
        <p:spPr/>
        <p:txBody>
          <a:bodyPr/>
          <a:lstStyle/>
          <a:p>
            <a:fld id="{DDCBD410-2BE2-44C5-86DF-6DD3667F5435}" type="slidenum">
              <a:rPr lang="en-GB" smtClean="0"/>
              <a:t>5</a:t>
            </a:fld>
            <a:endParaRPr lang="en-GB"/>
          </a:p>
        </p:txBody>
      </p:sp>
    </p:spTree>
    <p:extLst>
      <p:ext uri="{BB962C8B-B14F-4D97-AF65-F5344CB8AC3E}">
        <p14:creationId xmlns:p14="http://schemas.microsoft.com/office/powerpoint/2010/main" val="420710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30225"/>
          </a:xfrm>
        </p:spPr>
        <p:txBody>
          <a:bodyPr>
            <a:normAutofit fontScale="90000"/>
          </a:bodyPr>
          <a:lstStyle/>
          <a:p>
            <a:pPr algn="ctr"/>
            <a:r>
              <a:rPr lang="en-GB" b="1" dirty="0"/>
              <a:t>Open Day</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p:cNvSpPr>
            <a:spLocks noGrp="1"/>
          </p:cNvSpPr>
          <p:nvPr>
            <p:ph type="body" sz="half" idx="2"/>
          </p:nvPr>
        </p:nvSpPr>
        <p:spPr>
          <a:xfrm>
            <a:off x="839788" y="1107830"/>
            <a:ext cx="3932237" cy="4753219"/>
          </a:xfrm>
        </p:spPr>
        <p:txBody>
          <a:bodyPr>
            <a:normAutofit fontScale="92500" lnSpcReduction="10000"/>
          </a:bodyPr>
          <a:lstStyle/>
          <a:p>
            <a:r>
              <a:rPr lang="en-GB" dirty="0"/>
              <a:t>On 2 May 2022, we held our first ‘Open Day’ event.  It was a great success, with over 200 visitors attending.  Tours of our Flood &amp; War Graves were given by Verity </a:t>
            </a:r>
            <a:r>
              <a:rPr lang="en-GB" dirty="0" err="1"/>
              <a:t>Brack</a:t>
            </a:r>
            <a:r>
              <a:rPr lang="en-GB" dirty="0"/>
              <a:t> &amp; Malcolm Nunn.  We attracted over 20 new members at this event and it showed that there was a serious interest in the cemetery &amp; what we were trying to achieve as a group.</a:t>
            </a:r>
          </a:p>
          <a:p>
            <a:r>
              <a:rPr lang="en-GB" dirty="0"/>
              <a:t>During the event, we provided a free ‘Find A Grave’ service, which proved very popular.  During the same, it was apparent that providing locations of graves in the older parts of the cemetery (around the Chapel), was much easier than those located on the newer Long Lane section.  This was primarily due to the fact that an electronic database had been set-up by ‘Sheffield Indexers’ for the old part of the cemetery, whereas records for the newer part consisted of handwritten records containing details of over 5,000 interments.  We therefore set up a team to produce an electronic log and that process is ongoing on a weekly basis.  </a:t>
            </a:r>
          </a:p>
          <a:p>
            <a:r>
              <a:rPr lang="en-GB" dirty="0"/>
              <a:t>Again, we were fortunate to have the Sheffield Star produce an article on our Open Day event. </a:t>
            </a:r>
          </a:p>
        </p:txBody>
      </p:sp>
      <p:sp>
        <p:nvSpPr>
          <p:cNvPr id="3" name="Slide Number Placeholder 2">
            <a:extLst>
              <a:ext uri="{FF2B5EF4-FFF2-40B4-BE49-F238E27FC236}">
                <a16:creationId xmlns:a16="http://schemas.microsoft.com/office/drawing/2014/main" id="{504A1B47-A4B4-F333-9C63-C35F183711AA}"/>
              </a:ext>
            </a:extLst>
          </p:cNvPr>
          <p:cNvSpPr>
            <a:spLocks noGrp="1"/>
          </p:cNvSpPr>
          <p:nvPr>
            <p:ph type="sldNum" sz="quarter" idx="12"/>
          </p:nvPr>
        </p:nvSpPr>
        <p:spPr/>
        <p:txBody>
          <a:bodyPr/>
          <a:lstStyle/>
          <a:p>
            <a:fld id="{DDCBD410-2BE2-44C5-86DF-6DD3667F5435}" type="slidenum">
              <a:rPr lang="en-GB" smtClean="0"/>
              <a:t>6</a:t>
            </a:fld>
            <a:endParaRPr lang="en-GB"/>
          </a:p>
        </p:txBody>
      </p:sp>
    </p:spTree>
    <p:extLst>
      <p:ext uri="{BB962C8B-B14F-4D97-AF65-F5344CB8AC3E}">
        <p14:creationId xmlns:p14="http://schemas.microsoft.com/office/powerpoint/2010/main" val="61338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33046"/>
          </a:xfrm>
        </p:spPr>
        <p:txBody>
          <a:bodyPr/>
          <a:lstStyle/>
          <a:p>
            <a:pPr algn="ctr"/>
            <a:r>
              <a:rPr lang="en-GB" b="1" dirty="0"/>
              <a:t>Family History Fair</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p:cNvSpPr>
            <a:spLocks noGrp="1"/>
          </p:cNvSpPr>
          <p:nvPr>
            <p:ph type="body" sz="half" idx="2"/>
          </p:nvPr>
        </p:nvSpPr>
        <p:spPr>
          <a:xfrm>
            <a:off x="839788" y="1213338"/>
            <a:ext cx="3932237" cy="4647711"/>
          </a:xfrm>
        </p:spPr>
        <p:txBody>
          <a:bodyPr/>
          <a:lstStyle/>
          <a:p>
            <a:r>
              <a:rPr lang="en-GB" dirty="0"/>
              <a:t>Following an invitation from the Sheffield &amp; District Family History Society, </a:t>
            </a:r>
            <a:r>
              <a:rPr lang="en-GB" dirty="0" err="1"/>
              <a:t>FoLC</a:t>
            </a:r>
            <a:r>
              <a:rPr lang="en-GB" dirty="0"/>
              <a:t> took a stall at the annual Family History Fair, which was held at the Crowne Plaza Royal Victoria Hotel on the 14 May 2022.  </a:t>
            </a:r>
          </a:p>
          <a:p>
            <a:r>
              <a:rPr lang="en-GB" dirty="0"/>
              <a:t>The event was well attended and I was able to meet representatives from other cemetery groups and similar organisations in the genealogical world.  </a:t>
            </a:r>
          </a:p>
        </p:txBody>
      </p:sp>
      <p:sp>
        <p:nvSpPr>
          <p:cNvPr id="3" name="Slide Number Placeholder 2">
            <a:extLst>
              <a:ext uri="{FF2B5EF4-FFF2-40B4-BE49-F238E27FC236}">
                <a16:creationId xmlns:a16="http://schemas.microsoft.com/office/drawing/2014/main" id="{9D6C8DAF-201B-704C-1294-74C5C5BA9449}"/>
              </a:ext>
            </a:extLst>
          </p:cNvPr>
          <p:cNvSpPr>
            <a:spLocks noGrp="1"/>
          </p:cNvSpPr>
          <p:nvPr>
            <p:ph type="sldNum" sz="quarter" idx="12"/>
          </p:nvPr>
        </p:nvSpPr>
        <p:spPr/>
        <p:txBody>
          <a:bodyPr/>
          <a:lstStyle/>
          <a:p>
            <a:fld id="{DDCBD410-2BE2-44C5-86DF-6DD3667F5435}" type="slidenum">
              <a:rPr lang="en-GB" smtClean="0"/>
              <a:t>7</a:t>
            </a:fld>
            <a:endParaRPr lang="en-GB"/>
          </a:p>
        </p:txBody>
      </p:sp>
    </p:spTree>
    <p:extLst>
      <p:ext uri="{BB962C8B-B14F-4D97-AF65-F5344CB8AC3E}">
        <p14:creationId xmlns:p14="http://schemas.microsoft.com/office/powerpoint/2010/main" val="274155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30225"/>
          </a:xfrm>
        </p:spPr>
        <p:txBody>
          <a:bodyPr>
            <a:normAutofit fontScale="90000"/>
          </a:bodyPr>
          <a:lstStyle/>
          <a:p>
            <a:pPr algn="ctr"/>
            <a:r>
              <a:rPr lang="en-GB" b="1" dirty="0"/>
              <a:t>Heritage Open Days</a:t>
            </a:r>
          </a:p>
        </p:txBody>
      </p:sp>
      <p:sp>
        <p:nvSpPr>
          <p:cNvPr id="4" name="Text Placeholder 3"/>
          <p:cNvSpPr>
            <a:spLocks noGrp="1"/>
          </p:cNvSpPr>
          <p:nvPr>
            <p:ph type="body" sz="half" idx="2"/>
          </p:nvPr>
        </p:nvSpPr>
        <p:spPr>
          <a:xfrm>
            <a:off x="926123" y="987425"/>
            <a:ext cx="3845902" cy="4881563"/>
          </a:xfrm>
        </p:spPr>
        <p:txBody>
          <a:bodyPr>
            <a:normAutofit fontScale="92500" lnSpcReduction="10000"/>
          </a:bodyPr>
          <a:lstStyle/>
          <a:p>
            <a:r>
              <a:rPr lang="en-GB" dirty="0"/>
              <a:t>This brings us up to the present.  The Heritage Open Days were held on the 13</a:t>
            </a:r>
            <a:r>
              <a:rPr lang="en-GB" baseline="30000" dirty="0"/>
              <a:t>th</a:t>
            </a:r>
            <a:r>
              <a:rPr lang="en-GB" dirty="0"/>
              <a:t> &amp; 17</a:t>
            </a:r>
            <a:r>
              <a:rPr lang="en-GB" baseline="30000" dirty="0"/>
              <a:t>th</a:t>
            </a:r>
            <a:r>
              <a:rPr lang="en-GB" dirty="0"/>
              <a:t> September 2022, as part of the national campaign to open up heritage attractions across the country. The cemetery was one of 130 sites listed in the Sheffield area.</a:t>
            </a:r>
          </a:p>
          <a:p>
            <a:r>
              <a:rPr lang="en-GB" dirty="0"/>
              <a:t>Again, we were blessed with good weather on both days.  The Flood &amp; War Grave Tours were held on both days and attracted over 20 &amp; 10 attendees respectively on each day. </a:t>
            </a:r>
          </a:p>
          <a:p>
            <a:r>
              <a:rPr lang="en-GB" dirty="0"/>
              <a:t>Contact was made with delegates from the Commonwealth &amp; War Graves Commission (CWGC) &amp; our application for entrance signs from this organisation has been re-visited as a result.</a:t>
            </a:r>
          </a:p>
          <a:p>
            <a:r>
              <a:rPr lang="en-GB" dirty="0"/>
              <a:t>The free ‘Find A Grave’ service was re-introduced and, with the help of the partially complete electronic log for the Long Lane section of the cemetery, all enquiries were successfully sourced.</a:t>
            </a:r>
          </a:p>
          <a:p>
            <a:r>
              <a:rPr lang="en-GB" dirty="0"/>
              <a:t>Although late in the year, membership applications were distributed and a reasonable amount in donations received. </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p:pic>
      <p:sp>
        <p:nvSpPr>
          <p:cNvPr id="3" name="Slide Number Placeholder 2">
            <a:extLst>
              <a:ext uri="{FF2B5EF4-FFF2-40B4-BE49-F238E27FC236}">
                <a16:creationId xmlns:a16="http://schemas.microsoft.com/office/drawing/2014/main" id="{EEE4086F-E4BC-54B3-00CA-7C9BCDF03F1C}"/>
              </a:ext>
            </a:extLst>
          </p:cNvPr>
          <p:cNvSpPr>
            <a:spLocks noGrp="1"/>
          </p:cNvSpPr>
          <p:nvPr>
            <p:ph type="sldNum" sz="quarter" idx="12"/>
          </p:nvPr>
        </p:nvSpPr>
        <p:spPr/>
        <p:txBody>
          <a:bodyPr/>
          <a:lstStyle/>
          <a:p>
            <a:fld id="{DDCBD410-2BE2-44C5-86DF-6DD3667F5435}" type="slidenum">
              <a:rPr lang="en-GB" smtClean="0"/>
              <a:t>8</a:t>
            </a:fld>
            <a:endParaRPr lang="en-GB"/>
          </a:p>
        </p:txBody>
      </p:sp>
    </p:spTree>
    <p:extLst>
      <p:ext uri="{BB962C8B-B14F-4D97-AF65-F5344CB8AC3E}">
        <p14:creationId xmlns:p14="http://schemas.microsoft.com/office/powerpoint/2010/main" val="279038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514" y="457200"/>
            <a:ext cx="3932237" cy="530225"/>
          </a:xfrm>
        </p:spPr>
        <p:txBody>
          <a:bodyPr>
            <a:normAutofit fontScale="90000"/>
          </a:bodyPr>
          <a:lstStyle/>
          <a:p>
            <a:pPr algn="ctr"/>
            <a:r>
              <a:rPr lang="en-GB" b="1" dirty="0"/>
              <a:t>Wildlife</a:t>
            </a:r>
          </a:p>
        </p:txBody>
      </p:sp>
      <p:sp>
        <p:nvSpPr>
          <p:cNvPr id="4" name="Text Placeholder 3"/>
          <p:cNvSpPr>
            <a:spLocks noGrp="1"/>
          </p:cNvSpPr>
          <p:nvPr>
            <p:ph type="body" sz="half" idx="2"/>
          </p:nvPr>
        </p:nvSpPr>
        <p:spPr>
          <a:xfrm>
            <a:off x="839788" y="987425"/>
            <a:ext cx="3932237" cy="4881563"/>
          </a:xfrm>
        </p:spPr>
        <p:txBody>
          <a:bodyPr/>
          <a:lstStyle/>
          <a:p>
            <a:r>
              <a:rPr lang="en-GB" dirty="0"/>
              <a:t>The cemetery is full of wildlife.  As well as the normal mix of ‘garden’ birds, we have a brace of pheasants, a resident owl &amp; a curlew has been heard in the vicinity.  Sheffield Hallam University have also been carrying out monitoring of ‘night life’.  </a:t>
            </a:r>
          </a:p>
          <a:p>
            <a:r>
              <a:rPr lang="en-GB" dirty="0"/>
              <a:t>In the Spring, volunteers erected a couple of nest boxes (see pic), &amp; have installed bird feeders, as well as supplying wild bird food and water. </a:t>
            </a:r>
          </a:p>
        </p:txBody>
      </p:sp>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0390" b="20390"/>
          <a:stretch>
            <a:fillRect/>
          </a:stretch>
        </p:blipFill>
        <p:spPr>
          <a:xfrm>
            <a:off x="5171465" y="995363"/>
            <a:ext cx="6172200" cy="4873625"/>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966" y="3428206"/>
            <a:ext cx="3940785" cy="2987799"/>
          </a:xfrm>
          <a:prstGeom prst="rect">
            <a:avLst/>
          </a:prstGeom>
        </p:spPr>
      </p:pic>
      <p:sp>
        <p:nvSpPr>
          <p:cNvPr id="3" name="Slide Number Placeholder 2">
            <a:extLst>
              <a:ext uri="{FF2B5EF4-FFF2-40B4-BE49-F238E27FC236}">
                <a16:creationId xmlns:a16="http://schemas.microsoft.com/office/drawing/2014/main" id="{47EB77A2-FBD3-6D07-402E-96F94BF2DABF}"/>
              </a:ext>
            </a:extLst>
          </p:cNvPr>
          <p:cNvSpPr>
            <a:spLocks noGrp="1"/>
          </p:cNvSpPr>
          <p:nvPr>
            <p:ph type="sldNum" sz="quarter" idx="12"/>
          </p:nvPr>
        </p:nvSpPr>
        <p:spPr/>
        <p:txBody>
          <a:bodyPr/>
          <a:lstStyle/>
          <a:p>
            <a:fld id="{DDCBD410-2BE2-44C5-86DF-6DD3667F5435}" type="slidenum">
              <a:rPr lang="en-GB" smtClean="0"/>
              <a:t>9</a:t>
            </a:fld>
            <a:endParaRPr lang="en-GB"/>
          </a:p>
        </p:txBody>
      </p:sp>
    </p:spTree>
    <p:extLst>
      <p:ext uri="{BB962C8B-B14F-4D97-AF65-F5344CB8AC3E}">
        <p14:creationId xmlns:p14="http://schemas.microsoft.com/office/powerpoint/2010/main" val="1935618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1379</Words>
  <Application>Microsoft Office PowerPoint</Application>
  <PresentationFormat>Widescreen</PresentationFormat>
  <Paragraphs>61</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Friends of Loxley Cemetery Chair’s Report, AGM October 2021- September 2022</vt:lpstr>
      <vt:lpstr>Brief History</vt:lpstr>
      <vt:lpstr>Remembrance Day</vt:lpstr>
      <vt:lpstr>Heritage Fair  29-30 January 2022</vt:lpstr>
      <vt:lpstr>Dockroyd Graveyard Visit</vt:lpstr>
      <vt:lpstr>Open Day</vt:lpstr>
      <vt:lpstr>Family History Fair</vt:lpstr>
      <vt:lpstr>Heritage Open Days</vt:lpstr>
      <vt:lpstr>Wildlife</vt:lpstr>
      <vt:lpstr>Clearance Works</vt:lpstr>
      <vt:lpstr>Clearance Works (Continued)</vt:lpstr>
      <vt:lpstr>Notice Boards (courtesy of Bradfield Parish Council)</vt:lpstr>
      <vt:lpstr>Rustic Furniture (by the Pratts); the Chapel in 2017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of Loxley Cemetery Chair’s Report, AGM October 2021- September 2022</dc:title>
  <dc:creator>V Brack</dc:creator>
  <cp:lastModifiedBy>V Brack</cp:lastModifiedBy>
  <cp:revision>2</cp:revision>
  <dcterms:created xsi:type="dcterms:W3CDTF">2022-10-30T21:10:31Z</dcterms:created>
  <dcterms:modified xsi:type="dcterms:W3CDTF">2022-10-31T21:30:06Z</dcterms:modified>
</cp:coreProperties>
</file>