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36234-0F43-46E1-977B-E1C3F9D21DCB}" v="14" dt="2023-09-18T17:09:01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in White" userId="185f2d444639975c" providerId="LiveId" clId="{73036234-0F43-46E1-977B-E1C3F9D21DCB}"/>
    <pc:docChg chg="undo redo custSel addSld delSld modSld">
      <pc:chgData name="Colin White" userId="185f2d444639975c" providerId="LiveId" clId="{73036234-0F43-46E1-977B-E1C3F9D21DCB}" dt="2023-09-20T16:25:34.453" v="1074" actId="113"/>
      <pc:docMkLst>
        <pc:docMk/>
      </pc:docMkLst>
      <pc:sldChg chg="modSp mod">
        <pc:chgData name="Colin White" userId="185f2d444639975c" providerId="LiveId" clId="{73036234-0F43-46E1-977B-E1C3F9D21DCB}" dt="2023-09-18T16:04:28.927" v="443" actId="6549"/>
        <pc:sldMkLst>
          <pc:docMk/>
          <pc:sldMk cId="2034296559" sldId="256"/>
        </pc:sldMkLst>
        <pc:spChg chg="mod">
          <ac:chgData name="Colin White" userId="185f2d444639975c" providerId="LiveId" clId="{73036234-0F43-46E1-977B-E1C3F9D21DCB}" dt="2023-09-18T16:04:28.927" v="443" actId="6549"/>
          <ac:spMkLst>
            <pc:docMk/>
            <pc:sldMk cId="2034296559" sldId="256"/>
            <ac:spMk id="4" creationId="{23142CB3-D583-E1EB-68DA-3CDDD9B05F7F}"/>
          </ac:spMkLst>
        </pc:spChg>
      </pc:sldChg>
      <pc:sldChg chg="modSp add mod">
        <pc:chgData name="Colin White" userId="185f2d444639975c" providerId="LiveId" clId="{73036234-0F43-46E1-977B-E1C3F9D21DCB}" dt="2023-09-18T17:12:01.714" v="784" actId="20577"/>
        <pc:sldMkLst>
          <pc:docMk/>
          <pc:sldMk cId="1180135388" sldId="257"/>
        </pc:sldMkLst>
        <pc:spChg chg="mod">
          <ac:chgData name="Colin White" userId="185f2d444639975c" providerId="LiveId" clId="{73036234-0F43-46E1-977B-E1C3F9D21DCB}" dt="2023-09-18T17:12:01.714" v="784" actId="20577"/>
          <ac:spMkLst>
            <pc:docMk/>
            <pc:sldMk cId="1180135388" sldId="257"/>
            <ac:spMk id="4" creationId="{23142CB3-D583-E1EB-68DA-3CDDD9B05F7F}"/>
          </ac:spMkLst>
        </pc:spChg>
        <pc:graphicFrameChg chg="mod modGraphic">
          <ac:chgData name="Colin White" userId="185f2d444639975c" providerId="LiveId" clId="{73036234-0F43-46E1-977B-E1C3F9D21DCB}" dt="2023-09-18T17:09:25.854" v="701" actId="20577"/>
          <ac:graphicFrameMkLst>
            <pc:docMk/>
            <pc:sldMk cId="1180135388" sldId="257"/>
            <ac:graphicFrameMk id="5" creationId="{3C81BE36-4A46-6081-5573-958A9990F88E}"/>
          </ac:graphicFrameMkLst>
        </pc:graphicFrameChg>
      </pc:sldChg>
      <pc:sldChg chg="modSp new mod">
        <pc:chgData name="Colin White" userId="185f2d444639975c" providerId="LiveId" clId="{73036234-0F43-46E1-977B-E1C3F9D21DCB}" dt="2023-09-20T16:25:34.453" v="1074" actId="113"/>
        <pc:sldMkLst>
          <pc:docMk/>
          <pc:sldMk cId="3996484932" sldId="258"/>
        </pc:sldMkLst>
        <pc:spChg chg="mod">
          <ac:chgData name="Colin White" userId="185f2d444639975c" providerId="LiveId" clId="{73036234-0F43-46E1-977B-E1C3F9D21DCB}" dt="2023-09-20T16:25:34.453" v="1074" actId="113"/>
          <ac:spMkLst>
            <pc:docMk/>
            <pc:sldMk cId="3996484932" sldId="258"/>
            <ac:spMk id="2" creationId="{A3893248-3EEB-2165-D687-2CD3F903C0F2}"/>
          </ac:spMkLst>
        </pc:spChg>
        <pc:spChg chg="mod">
          <ac:chgData name="Colin White" userId="185f2d444639975c" providerId="LiveId" clId="{73036234-0F43-46E1-977B-E1C3F9D21DCB}" dt="2023-09-20T16:25:09.223" v="1073" actId="113"/>
          <ac:spMkLst>
            <pc:docMk/>
            <pc:sldMk cId="3996484932" sldId="258"/>
            <ac:spMk id="3" creationId="{61075E2A-F69D-94BF-9756-6CCABDDD5C46}"/>
          </ac:spMkLst>
        </pc:spChg>
      </pc:sldChg>
      <pc:sldChg chg="modSp add del mod">
        <pc:chgData name="Colin White" userId="185f2d444639975c" providerId="LiveId" clId="{73036234-0F43-46E1-977B-E1C3F9D21DCB}" dt="2023-09-18T17:17:26.753" v="788" actId="2696"/>
        <pc:sldMkLst>
          <pc:docMk/>
          <pc:sldMk cId="4167805691" sldId="258"/>
        </pc:sldMkLst>
        <pc:spChg chg="mod">
          <ac:chgData name="Colin White" userId="185f2d444639975c" providerId="LiveId" clId="{73036234-0F43-46E1-977B-E1C3F9D21DCB}" dt="2023-09-18T17:13:39.445" v="787" actId="20577"/>
          <ac:spMkLst>
            <pc:docMk/>
            <pc:sldMk cId="4167805691" sldId="258"/>
            <ac:spMk id="4" creationId="{23142CB3-D583-E1EB-68DA-3CDDD9B05F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9F05C-5E9C-0795-B979-847D1A307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3234D5-3CEA-982A-F713-E07A72665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E6349-BE69-6DC7-7624-91717EF43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A4F28-2FB5-1CBD-8FDF-B338AB27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F6DA5-CAEA-44BE-AAAF-D7C4B645D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30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BA326-4C12-DDF0-5354-DC28638E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68E10-DF15-2EEB-C7AA-D8C9BD6ED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BE903-DAC1-9A5E-B8C8-1377B231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79E30-03DC-E3E1-0B16-F4DA9AF89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5BB9B-3A4B-F5F3-5915-D60F5BA6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0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D7F29C-3155-670E-D58B-211B476491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C7C60-4A7B-0A68-4C3A-E691E78ED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8EE90-752E-0033-AF67-795D9C8B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BFC22-998D-95EC-B633-F5A1A30D7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60CAB-0CF4-11DA-AB7D-6A23A4A2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20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38E91-95CB-9E7A-1787-5417DA10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09527-B6DA-B844-FD67-DCF19B50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767CF-33FE-5612-3B27-1C85C680A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054CF-CA48-C08F-F3B0-03119042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F40EC-1892-4CF3-02C1-A37D5156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84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CDDF2-D7DF-35CB-ACBB-EAFE85A04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D71E1-C632-EFE2-32BD-1990F8423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22044-23A1-624F-BA59-60CB7826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214D5-27D3-4480-F03C-055C3D19B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DB6B4-BFCA-56B1-A03C-DAB0CA076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37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3FAB9-10A5-EC7F-4906-49E59DFA5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211E-C16C-B1BC-74AB-F2311EAF2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5EEFE-E25F-C4FC-7E27-CADF1E548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74858-A4B2-18C0-3C2A-92328632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2D287-BFFD-C74C-0912-0A36F88C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C46CA-01E6-725B-B125-E93B6FC6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23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855F-6B43-971F-CD3A-CF122F001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AAE4C-4F98-267A-01A9-ABE41556D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D36FE-0B2F-9646-91ED-CAE131B31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2E14C-F2E5-FE19-3A16-72573CE9D0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EAA0CD-2F9E-A301-1A81-074CB5E08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BA8617-90DA-BA3B-31D0-62036B54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0731D-A6CE-1A76-66B4-A22A8DAA7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02D87-2250-62AB-8175-86A1FD4A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949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9D40-FE87-DA54-44E0-518F3415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AF788B-A095-0B7A-6435-88556094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75663-9589-8300-C6BE-C0BC7999E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BAE31-2215-FD30-243B-863FE62DD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1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FC229-1F6A-5BC7-DE59-F66B4E52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B7E02A-A7E2-9CEB-F004-2F5BFD1F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318F9-4FC2-B09C-D29D-08D4D0E55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1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FD80-5AE6-8489-C840-4A99F3C0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931FF-31C7-B6EB-DB24-35470EF51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266EF-19A8-E37D-4B25-DD190C534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52290-6063-CB20-2C4E-1CBDD684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3A798-6FCA-E3AD-69E0-F74F85D0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6ECAE-7E94-9DB5-73A1-2392DE2F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1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ABFA6-8139-00B5-8B00-DB1B57C7F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D89C78-34D4-E952-1B56-02A2EE6BE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E8091-8BB3-1614-8C91-A72F6A365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BEE07-E989-C039-3135-D18637D8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BF3DD-52D8-81BD-7A07-79219F13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321F9-949B-2192-8497-D3F39DB25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11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238331-2972-DF0D-FFD5-CEFA14AAE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4FB22-5940-25B1-1E1B-22854AEB5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95A1C-AACA-AB74-FA93-45E1A1EAA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0BEA-B676-4136-A990-731E082AFCEC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3F2F8-12E6-83CC-5B2E-34B8FBD1A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8F1A5-F181-1FBD-79A3-78F5E5601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0F57-FF34-42EF-86E3-EECD3DF83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4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142CB3-D583-E1EB-68DA-3CDDD9B05F7F}"/>
              </a:ext>
            </a:extLst>
          </p:cNvPr>
          <p:cNvSpPr txBox="1"/>
          <p:nvPr/>
        </p:nvSpPr>
        <p:spPr>
          <a:xfrm>
            <a:off x="989120" y="172808"/>
            <a:ext cx="972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Friends of Friarwood Valley Gardens Treasurer’s report 27-05-22 – 21-09-23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C81BE36-4A46-6081-5573-958A9990F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641067"/>
              </p:ext>
            </p:extLst>
          </p:nvPr>
        </p:nvGraphicFramePr>
        <p:xfrm>
          <a:off x="1270247" y="579120"/>
          <a:ext cx="944880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684703516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705909277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876154029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915038006"/>
                    </a:ext>
                  </a:extLst>
                </a:gridCol>
              </a:tblGrid>
              <a:tr h="34040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(£)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(£)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92572"/>
                  </a:ext>
                </a:extLst>
              </a:tr>
              <a:tr h="133325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Events </a:t>
                      </a:r>
                    </a:p>
                    <a:p>
                      <a:pPr algn="ctr"/>
                      <a:r>
                        <a:rPr lang="en-GB" sz="1000" dirty="0"/>
                        <a:t>Liquorice/Yorkshire/Friarwood/Lantern Festivals</a:t>
                      </a:r>
                    </a:p>
                    <a:p>
                      <a:pPr algn="ctr"/>
                      <a:r>
                        <a:rPr lang="en-GB" sz="1000" dirty="0"/>
                        <a:t>Jubilee Picnic/Christmas Trail</a:t>
                      </a:r>
                    </a:p>
                    <a:p>
                      <a:pPr algn="ctr"/>
                      <a:r>
                        <a:rPr lang="en-GB" sz="1000" dirty="0" err="1"/>
                        <a:t>Eggstravaganza</a:t>
                      </a:r>
                      <a:r>
                        <a:rPr lang="en-GB" sz="1000" dirty="0"/>
                        <a:t>/Love where you live</a:t>
                      </a:r>
                    </a:p>
                    <a:p>
                      <a:pPr algn="ctr"/>
                      <a:r>
                        <a:rPr lang="en-GB" sz="1000" dirty="0"/>
                        <a:t>Crown Creation Bed/Raffle/Tombola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£8523.60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Events</a:t>
                      </a:r>
                    </a:p>
                    <a:p>
                      <a:pPr algn="ctr"/>
                      <a:r>
                        <a:rPr lang="en-GB" sz="1000" dirty="0"/>
                        <a:t>Security/First Aid/</a:t>
                      </a:r>
                      <a:r>
                        <a:rPr lang="en-GB" sz="1000" dirty="0" err="1"/>
                        <a:t>Portaloos</a:t>
                      </a:r>
                      <a:endParaRPr lang="en-GB" sz="1000" dirty="0"/>
                    </a:p>
                    <a:p>
                      <a:pPr algn="ctr"/>
                      <a:r>
                        <a:rPr lang="en-GB" sz="1000" dirty="0"/>
                        <a:t>Magician/Organ/Joker Entertainment</a:t>
                      </a:r>
                    </a:p>
                    <a:p>
                      <a:pPr algn="ctr"/>
                      <a:r>
                        <a:rPr lang="en-GB" sz="1000" dirty="0"/>
                        <a:t>Crown Metal Work. Edging and Signs</a:t>
                      </a:r>
                    </a:p>
                    <a:p>
                      <a:pPr algn="ctr"/>
                      <a:r>
                        <a:rPr lang="en-GB" sz="1000" dirty="0"/>
                        <a:t>Children’s Games/Coconut Shy and Prizes</a:t>
                      </a:r>
                    </a:p>
                    <a:p>
                      <a:pPr algn="ctr"/>
                      <a:r>
                        <a:rPr lang="en-GB" sz="1000" dirty="0"/>
                        <a:t>Banners/Craft Supplies/Security Tape</a:t>
                      </a:r>
                    </a:p>
                    <a:p>
                      <a:pPr algn="ctr"/>
                      <a:r>
                        <a:rPr lang="en-GB" sz="1000" dirty="0"/>
                        <a:t>Cadets/3 Tables/Sand and Paper Towels</a:t>
                      </a:r>
                    </a:p>
                    <a:p>
                      <a:pPr algn="ctr"/>
                      <a:r>
                        <a:rPr lang="en-GB" sz="1000" dirty="0"/>
                        <a:t>Poppy Wreaths/Plants and Bulbs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£5244.09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711331"/>
                  </a:ext>
                </a:extLst>
              </a:tr>
              <a:tr h="119141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Donations</a:t>
                      </a:r>
                    </a:p>
                    <a:p>
                      <a:pPr algn="ctr"/>
                      <a:r>
                        <a:rPr lang="en-GB" sz="1000" dirty="0"/>
                        <a:t>Individual</a:t>
                      </a:r>
                    </a:p>
                    <a:p>
                      <a:pPr algn="ctr"/>
                      <a:r>
                        <a:rPr lang="en-GB" sz="1000" dirty="0"/>
                        <a:t>Collections from Events</a:t>
                      </a:r>
                    </a:p>
                    <a:p>
                      <a:pPr algn="ctr"/>
                      <a:r>
                        <a:rPr lang="en-GB" sz="1000" dirty="0"/>
                        <a:t>Jubilee Fund/Just Giving/Civic Society</a:t>
                      </a:r>
                    </a:p>
                    <a:p>
                      <a:pPr algn="ctr"/>
                      <a:r>
                        <a:rPr lang="en-GB" sz="1000" dirty="0"/>
                        <a:t>National Citizen Service</a:t>
                      </a:r>
                    </a:p>
                    <a:p>
                      <a:pPr algn="ctr"/>
                      <a:r>
                        <a:rPr lang="en-GB" sz="1000" dirty="0"/>
                        <a:t>Selby Soroptimists/Taste of Italy</a:t>
                      </a:r>
                    </a:p>
                    <a:p>
                      <a:pPr algn="ctr"/>
                      <a:r>
                        <a:rPr lang="en-GB" sz="1000" dirty="0"/>
                        <a:t>Pease Park Activity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£4640.06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Gardening Supplies</a:t>
                      </a:r>
                    </a:p>
                    <a:p>
                      <a:pPr algn="ctr"/>
                      <a:r>
                        <a:rPr lang="en-GB" sz="1000" dirty="0"/>
                        <a:t>Hose/Rose Clear/Fertilizer/Lavender</a:t>
                      </a:r>
                    </a:p>
                    <a:p>
                      <a:pPr algn="ctr"/>
                      <a:r>
                        <a:rPr lang="en-GB" sz="1000" dirty="0"/>
                        <a:t>Rose Bushes/Soil and Delivery/Grass Seed</a:t>
                      </a:r>
                    </a:p>
                    <a:p>
                      <a:pPr algn="ctr"/>
                      <a:r>
                        <a:rPr lang="en-GB" sz="1000" dirty="0"/>
                        <a:t>Bedding Plants/Perennials/Ferns</a:t>
                      </a:r>
                    </a:p>
                    <a:p>
                      <a:pPr algn="ctr"/>
                      <a:r>
                        <a:rPr lang="en-GB" sz="1000" dirty="0"/>
                        <a:t>White Hawthorne Tree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£2543.37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493961"/>
                  </a:ext>
                </a:extLst>
              </a:tr>
              <a:tr h="104958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 Expenses</a:t>
                      </a:r>
                    </a:p>
                    <a:p>
                      <a:pPr algn="ctr"/>
                      <a:r>
                        <a:rPr lang="en-GB" sz="1000" dirty="0"/>
                        <a:t>Locks/Paint/Sleeper/Gloves/Stool/Hand Trowels/Edging Tools/Lectern/Prints/Banner/Plaque/</a:t>
                      </a:r>
                    </a:p>
                    <a:p>
                      <a:pPr algn="ctr"/>
                      <a:r>
                        <a:rPr lang="en-GB" sz="1000" dirty="0"/>
                        <a:t>Loppers/</a:t>
                      </a:r>
                    </a:p>
                    <a:p>
                      <a:pPr algn="ctr"/>
                      <a:r>
                        <a:rPr lang="en-GB" sz="1000" dirty="0"/>
                        <a:t>Wood Carving/PCS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£3207.70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206310"/>
                  </a:ext>
                </a:extLst>
              </a:tr>
              <a:tr h="62407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Grants</a:t>
                      </a:r>
                    </a:p>
                    <a:p>
                      <a:pPr algn="ctr"/>
                      <a:r>
                        <a:rPr lang="en-GB" sz="1000" dirty="0"/>
                        <a:t>Neighbourhood Improvement for Tree Carving and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Grants</a:t>
                      </a:r>
                    </a:p>
                    <a:p>
                      <a:pPr algn="ctr"/>
                      <a:r>
                        <a:rPr lang="en-GB" sz="1000" dirty="0"/>
                        <a:t>Wood Carving/Events Entertainment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991490"/>
                  </a:ext>
                </a:extLst>
              </a:tr>
              <a:tr h="62407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£70.21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Insurance</a:t>
                      </a:r>
                    </a:p>
                    <a:p>
                      <a:pPr algn="ctr"/>
                      <a:r>
                        <a:rPr lang="en-GB" sz="1000" dirty="0"/>
                        <a:t>Zurich Insurance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81109"/>
                  </a:ext>
                </a:extLst>
              </a:tr>
              <a:tr h="34040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£16373.87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 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£14235.16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867011"/>
                  </a:ext>
                </a:extLst>
              </a:tr>
              <a:tr h="34040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Balance B/F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£2408.86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Closing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£4547.57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984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29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142CB3-D583-E1EB-68DA-3CDDD9B05F7F}"/>
              </a:ext>
            </a:extLst>
          </p:cNvPr>
          <p:cNvSpPr txBox="1"/>
          <p:nvPr/>
        </p:nvSpPr>
        <p:spPr>
          <a:xfrm>
            <a:off x="989120" y="172808"/>
            <a:ext cx="972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Friarwood Festival summary account 2023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C81BE36-4A46-6081-5573-958A9990F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285527"/>
              </p:ext>
            </p:extLst>
          </p:nvPr>
        </p:nvGraphicFramePr>
        <p:xfrm>
          <a:off x="1270247" y="579120"/>
          <a:ext cx="9448800" cy="6812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684703516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705909277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876154029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915038006"/>
                    </a:ext>
                  </a:extLst>
                </a:gridCol>
              </a:tblGrid>
              <a:tr h="34040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(£)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(£)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92572"/>
                  </a:ext>
                </a:extLst>
              </a:tr>
              <a:tr h="13052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Ticket Sales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£12220.24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Festival Expenses</a:t>
                      </a:r>
                    </a:p>
                    <a:p>
                      <a:pPr algn="ctr"/>
                      <a:r>
                        <a:rPr lang="en-GB" sz="1600" dirty="0"/>
                        <a:t>Stage, sound, lighting, generator, security, first aid, entertainment, licence,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£8843.94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711331"/>
                  </a:ext>
                </a:extLst>
              </a:tr>
              <a:tr h="11914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Vendor donations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£2274.20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pPr algn="ctr"/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493961"/>
                  </a:ext>
                </a:extLst>
              </a:tr>
              <a:tr h="104958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Ticket management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£568.22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206310"/>
                  </a:ext>
                </a:extLst>
              </a:tr>
              <a:tr h="624075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Transfer to FFVG – Crown Bed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991490"/>
                  </a:ext>
                </a:extLst>
              </a:tr>
              <a:tr h="62407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Insurance</a:t>
                      </a:r>
                    </a:p>
                    <a:p>
                      <a:pPr algn="ctr"/>
                      <a:r>
                        <a:rPr lang="en-GB" sz="1000" dirty="0"/>
                        <a:t>Zurich Insurance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£509.54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81109"/>
                  </a:ext>
                </a:extLst>
              </a:tr>
              <a:tr h="3404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Income 2023</a:t>
                      </a:r>
                      <a:endParaRPr lang="en-GB" sz="1000" dirty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£14494.88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Expenditure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£12921.70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867011"/>
                  </a:ext>
                </a:extLst>
              </a:tr>
              <a:tr h="3404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Brought forward January 2023</a:t>
                      </a:r>
                      <a:endParaRPr lang="en-GB" sz="1000" dirty="0"/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£6983.24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Closing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£8556.42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984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135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3248-3EEB-2165-D687-2CD3F903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/>
              <a:t>Friarwood Festival contribution to FFVG 2022-23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5E2A-F69D-94BF-9756-6CCABDDD5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May 2022: 		thermoplastic Play Trail 			£2460</a:t>
            </a:r>
          </a:p>
          <a:p>
            <a:r>
              <a:rPr lang="en-GB" dirty="0"/>
              <a:t>September 2022: 	contribution to tree carvings 		£1500</a:t>
            </a:r>
          </a:p>
          <a:p>
            <a:r>
              <a:rPr lang="en-GB" dirty="0"/>
              <a:t>June 2023: 		commemorative flower bed 		£3000</a:t>
            </a:r>
          </a:p>
          <a:p>
            <a:r>
              <a:rPr lang="en-GB" b="1" dirty="0"/>
              <a:t>TOTAL 2022 – 2023</a:t>
            </a:r>
            <a:r>
              <a:rPr lang="en-GB" dirty="0"/>
              <a:t>							</a:t>
            </a:r>
            <a:r>
              <a:rPr lang="en-GB" b="1" dirty="0"/>
              <a:t>£6960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6484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365</Words>
  <Application>Microsoft Office PowerPoint</Application>
  <PresentationFormat>Widescreen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Friarwood Festival contribution to FFVG 2022-23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Denton</dc:creator>
  <cp:lastModifiedBy>Colin White</cp:lastModifiedBy>
  <cp:revision>5</cp:revision>
  <cp:lastPrinted>2023-09-18T08:50:31Z</cp:lastPrinted>
  <dcterms:created xsi:type="dcterms:W3CDTF">2023-09-17T12:13:21Z</dcterms:created>
  <dcterms:modified xsi:type="dcterms:W3CDTF">2023-09-20T16:25:43Z</dcterms:modified>
</cp:coreProperties>
</file>