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90" r:id="rId25"/>
    <p:sldId id="280" r:id="rId26"/>
    <p:sldId id="281" r:id="rId27"/>
    <p:sldId id="282" r:id="rId28"/>
    <p:sldId id="283" r:id="rId29"/>
    <p:sldId id="284" r:id="rId30"/>
    <p:sldId id="285" r:id="rId31"/>
    <p:sldId id="286" r:id="rId32"/>
    <p:sldId id="288" r:id="rId33"/>
    <p:sldId id="289" r:id="rId34"/>
    <p:sldId id="287" r:id="rId35"/>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1C84E5F-35F1-4430-975A-49F3A9939C45}" type="datetimeFigureOut">
              <a:rPr lang="en-GB" smtClean="0"/>
              <a:t>01/04/2025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A9EE77F8-DC67-4B56-A8C0-E3CD90DA9D74}" type="slidenum">
              <a:rPr lang="en-GB" smtClean="0"/>
              <a:t>‹#›</a:t>
            </a:fld>
            <a:endParaRPr lang="en-GB"/>
          </a:p>
        </p:txBody>
      </p:sp>
    </p:spTree>
    <p:extLst>
      <p:ext uri="{BB962C8B-B14F-4D97-AF65-F5344CB8AC3E}">
        <p14:creationId xmlns:p14="http://schemas.microsoft.com/office/powerpoint/2010/main" val="2694321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EE77F8-DC67-4B56-A8C0-E3CD90DA9D74}" type="slidenum">
              <a:rPr lang="en-GB" smtClean="0"/>
              <a:t>10</a:t>
            </a:fld>
            <a:endParaRPr lang="en-GB"/>
          </a:p>
        </p:txBody>
      </p:sp>
    </p:spTree>
    <p:extLst>
      <p:ext uri="{BB962C8B-B14F-4D97-AF65-F5344CB8AC3E}">
        <p14:creationId xmlns:p14="http://schemas.microsoft.com/office/powerpoint/2010/main" val="41208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EE77F8-DC67-4B56-A8C0-E3CD90DA9D74}" type="slidenum">
              <a:rPr lang="en-GB" smtClean="0"/>
              <a:t>23</a:t>
            </a:fld>
            <a:endParaRPr lang="en-GB"/>
          </a:p>
        </p:txBody>
      </p:sp>
    </p:spTree>
    <p:extLst>
      <p:ext uri="{BB962C8B-B14F-4D97-AF65-F5344CB8AC3E}">
        <p14:creationId xmlns:p14="http://schemas.microsoft.com/office/powerpoint/2010/main" val="150461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C47F9-D2C9-0275-689D-9BA917992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CE9EE-0014-D9D2-2153-DAE3592F2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00508-6F7C-B7BE-AB58-6825C9D5D2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9C6F59-1D20-2A9D-AD1D-A9B9ABBC16AE}"/>
              </a:ext>
            </a:extLst>
          </p:cNvPr>
          <p:cNvSpPr>
            <a:spLocks noGrp="1"/>
          </p:cNvSpPr>
          <p:nvPr>
            <p:ph type="sldNum" sz="quarter" idx="5"/>
          </p:nvPr>
        </p:nvSpPr>
        <p:spPr/>
        <p:txBody>
          <a:bodyPr/>
          <a:lstStyle/>
          <a:p>
            <a:fld id="{A9EE77F8-DC67-4B56-A8C0-E3CD90DA9D74}" type="slidenum">
              <a:rPr lang="en-GB" smtClean="0"/>
              <a:t>24</a:t>
            </a:fld>
            <a:endParaRPr lang="en-GB"/>
          </a:p>
        </p:txBody>
      </p:sp>
    </p:spTree>
    <p:extLst>
      <p:ext uri="{BB962C8B-B14F-4D97-AF65-F5344CB8AC3E}">
        <p14:creationId xmlns:p14="http://schemas.microsoft.com/office/powerpoint/2010/main" val="15415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5551-C482-505E-B240-BBD255F5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463EF-714D-1501-ABFA-C86F49CF31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FE141-EF84-00C7-D963-E373470C3F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ED1E5B-0EC8-2EA1-2ED5-CFACDA4CB6AE}"/>
              </a:ext>
            </a:extLst>
          </p:cNvPr>
          <p:cNvSpPr>
            <a:spLocks noGrp="1"/>
          </p:cNvSpPr>
          <p:nvPr>
            <p:ph type="sldNum" sz="quarter" idx="5"/>
          </p:nvPr>
        </p:nvSpPr>
        <p:spPr/>
        <p:txBody>
          <a:bodyPr/>
          <a:lstStyle/>
          <a:p>
            <a:fld id="{A9EE77F8-DC67-4B56-A8C0-E3CD90DA9D74}" type="slidenum">
              <a:rPr lang="en-GB" smtClean="0"/>
              <a:t>25</a:t>
            </a:fld>
            <a:endParaRPr lang="en-GB"/>
          </a:p>
        </p:txBody>
      </p:sp>
    </p:spTree>
    <p:extLst>
      <p:ext uri="{BB962C8B-B14F-4D97-AF65-F5344CB8AC3E}">
        <p14:creationId xmlns:p14="http://schemas.microsoft.com/office/powerpoint/2010/main" val="384093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391C9-871A-2956-44ED-C9B1728BC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1BE27-1E55-807A-64E0-DB56AED0F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B9301-D754-F914-D5FD-D069AF7AA9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8F922F2-7391-10C9-48D4-E425D3372367}"/>
              </a:ext>
            </a:extLst>
          </p:cNvPr>
          <p:cNvSpPr>
            <a:spLocks noGrp="1"/>
          </p:cNvSpPr>
          <p:nvPr>
            <p:ph type="sldNum" sz="quarter" idx="5"/>
          </p:nvPr>
        </p:nvSpPr>
        <p:spPr/>
        <p:txBody>
          <a:bodyPr/>
          <a:lstStyle/>
          <a:p>
            <a:fld id="{A9EE77F8-DC67-4B56-A8C0-E3CD90DA9D74}" type="slidenum">
              <a:rPr lang="en-GB" smtClean="0"/>
              <a:t>26</a:t>
            </a:fld>
            <a:endParaRPr lang="en-GB"/>
          </a:p>
        </p:txBody>
      </p:sp>
    </p:spTree>
    <p:extLst>
      <p:ext uri="{BB962C8B-B14F-4D97-AF65-F5344CB8AC3E}">
        <p14:creationId xmlns:p14="http://schemas.microsoft.com/office/powerpoint/2010/main" val="189258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8125-19AB-DB31-BCD7-58CF6E418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95917-C3F1-8E72-3B1B-C88FE78FD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0DBB5-2F14-1587-3467-BE4DE58F7E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AE06FD-D5BF-9F1B-A56D-72A4CA2D9E8E}"/>
              </a:ext>
            </a:extLst>
          </p:cNvPr>
          <p:cNvSpPr>
            <a:spLocks noGrp="1"/>
          </p:cNvSpPr>
          <p:nvPr>
            <p:ph type="sldNum" sz="quarter" idx="5"/>
          </p:nvPr>
        </p:nvSpPr>
        <p:spPr/>
        <p:txBody>
          <a:bodyPr/>
          <a:lstStyle/>
          <a:p>
            <a:fld id="{A9EE77F8-DC67-4B56-A8C0-E3CD90DA9D74}" type="slidenum">
              <a:rPr lang="en-GB" smtClean="0"/>
              <a:t>27</a:t>
            </a:fld>
            <a:endParaRPr lang="en-GB"/>
          </a:p>
        </p:txBody>
      </p:sp>
    </p:spTree>
    <p:extLst>
      <p:ext uri="{BB962C8B-B14F-4D97-AF65-F5344CB8AC3E}">
        <p14:creationId xmlns:p14="http://schemas.microsoft.com/office/powerpoint/2010/main" val="245502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EA445-659E-5211-DFAA-BD827437C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E0E98-E065-E623-A687-C2D1FFA03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4FD81-E518-5A3B-927A-230CAA0F27E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C4A2D8-0BB2-601B-B976-02136B33F233}"/>
              </a:ext>
            </a:extLst>
          </p:cNvPr>
          <p:cNvSpPr>
            <a:spLocks noGrp="1"/>
          </p:cNvSpPr>
          <p:nvPr>
            <p:ph type="sldNum" sz="quarter" idx="5"/>
          </p:nvPr>
        </p:nvSpPr>
        <p:spPr/>
        <p:txBody>
          <a:bodyPr/>
          <a:lstStyle/>
          <a:p>
            <a:fld id="{A9EE77F8-DC67-4B56-A8C0-E3CD90DA9D74}" type="slidenum">
              <a:rPr lang="en-GB" smtClean="0"/>
              <a:t>28</a:t>
            </a:fld>
            <a:endParaRPr lang="en-GB"/>
          </a:p>
        </p:txBody>
      </p:sp>
    </p:spTree>
    <p:extLst>
      <p:ext uri="{BB962C8B-B14F-4D97-AF65-F5344CB8AC3E}">
        <p14:creationId xmlns:p14="http://schemas.microsoft.com/office/powerpoint/2010/main" val="39343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609D-105B-366D-1134-116F1BB557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EE50586-D46D-63D2-C68F-8328EE49F7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1D0FB31-F72B-5313-CE4B-1BEC38A88C3D}"/>
              </a:ext>
            </a:extLst>
          </p:cNvPr>
          <p:cNvSpPr>
            <a:spLocks noGrp="1"/>
          </p:cNvSpPr>
          <p:nvPr>
            <p:ph type="dt" sz="half" idx="10"/>
          </p:nvPr>
        </p:nvSpPr>
        <p:spPr/>
        <p:txBody>
          <a:bodyPr/>
          <a:lstStyle/>
          <a:p>
            <a:fld id="{70BB8914-1336-427E-8D77-E0E9B0A75BD9}" type="datetime1">
              <a:rPr lang="en-GB" smtClean="0"/>
              <a:t>01/04/2025</a:t>
            </a:fld>
            <a:endParaRPr lang="en-GB"/>
          </a:p>
        </p:txBody>
      </p:sp>
      <p:sp>
        <p:nvSpPr>
          <p:cNvPr id="5" name="Footer Placeholder 4">
            <a:extLst>
              <a:ext uri="{FF2B5EF4-FFF2-40B4-BE49-F238E27FC236}">
                <a16:creationId xmlns:a16="http://schemas.microsoft.com/office/drawing/2014/main" id="{F3ABDF95-C643-1307-E556-E6241D429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3B5B28-E2F9-175B-442B-448234FA1B77}"/>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316251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EF3E-E978-B488-B490-53950AD4111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6E7A13C-0E30-C770-58A7-1338FF3E90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DB12F3C-A1BC-F3FF-1396-44EE7FD5CC49}"/>
              </a:ext>
            </a:extLst>
          </p:cNvPr>
          <p:cNvSpPr>
            <a:spLocks noGrp="1"/>
          </p:cNvSpPr>
          <p:nvPr>
            <p:ph type="dt" sz="half" idx="10"/>
          </p:nvPr>
        </p:nvSpPr>
        <p:spPr/>
        <p:txBody>
          <a:bodyPr/>
          <a:lstStyle/>
          <a:p>
            <a:fld id="{F7933A65-D35D-4D1D-9BCD-3981F206928E}" type="datetime1">
              <a:rPr lang="en-GB" smtClean="0"/>
              <a:t>01/04/2025</a:t>
            </a:fld>
            <a:endParaRPr lang="en-GB"/>
          </a:p>
        </p:txBody>
      </p:sp>
      <p:sp>
        <p:nvSpPr>
          <p:cNvPr id="5" name="Footer Placeholder 4">
            <a:extLst>
              <a:ext uri="{FF2B5EF4-FFF2-40B4-BE49-F238E27FC236}">
                <a16:creationId xmlns:a16="http://schemas.microsoft.com/office/drawing/2014/main" id="{FAF649E8-BEA3-B2E8-C4B5-C59156C0E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9E40F-1458-CD1B-DD35-F6F300306817}"/>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291576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D0EEB-5D64-2850-3027-AB8F0BF05B3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C5366B3-24BD-DCD2-5F06-D3405EB357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11853F3-89CC-2FBA-088E-1235D51D55F1}"/>
              </a:ext>
            </a:extLst>
          </p:cNvPr>
          <p:cNvSpPr>
            <a:spLocks noGrp="1"/>
          </p:cNvSpPr>
          <p:nvPr>
            <p:ph type="dt" sz="half" idx="10"/>
          </p:nvPr>
        </p:nvSpPr>
        <p:spPr/>
        <p:txBody>
          <a:bodyPr/>
          <a:lstStyle/>
          <a:p>
            <a:fld id="{5CD9DF48-F82F-4DBC-9F7C-7C7881C69834}" type="datetime1">
              <a:rPr lang="en-GB" smtClean="0"/>
              <a:t>01/04/2025</a:t>
            </a:fld>
            <a:endParaRPr lang="en-GB"/>
          </a:p>
        </p:txBody>
      </p:sp>
      <p:sp>
        <p:nvSpPr>
          <p:cNvPr id="5" name="Footer Placeholder 4">
            <a:extLst>
              <a:ext uri="{FF2B5EF4-FFF2-40B4-BE49-F238E27FC236}">
                <a16:creationId xmlns:a16="http://schemas.microsoft.com/office/drawing/2014/main" id="{D631BAA8-EA7F-D5F7-14E2-916EA7D144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77A85-1466-50E7-3730-1C2AC7F3586D}"/>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413702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7C43-F1D1-C1F8-FB0D-1AE82BE3341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C865E46-FD0F-B820-6737-7E4C275601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F14A3F-4A05-B8B8-6AFF-317D8E763429}"/>
              </a:ext>
            </a:extLst>
          </p:cNvPr>
          <p:cNvSpPr>
            <a:spLocks noGrp="1"/>
          </p:cNvSpPr>
          <p:nvPr>
            <p:ph type="dt" sz="half" idx="10"/>
          </p:nvPr>
        </p:nvSpPr>
        <p:spPr/>
        <p:txBody>
          <a:bodyPr/>
          <a:lstStyle/>
          <a:p>
            <a:fld id="{1749D6FB-50A3-445E-AE88-6194A7946877}" type="datetime1">
              <a:rPr lang="en-GB" smtClean="0"/>
              <a:t>01/04/2025</a:t>
            </a:fld>
            <a:endParaRPr lang="en-GB"/>
          </a:p>
        </p:txBody>
      </p:sp>
      <p:sp>
        <p:nvSpPr>
          <p:cNvPr id="5" name="Footer Placeholder 4">
            <a:extLst>
              <a:ext uri="{FF2B5EF4-FFF2-40B4-BE49-F238E27FC236}">
                <a16:creationId xmlns:a16="http://schemas.microsoft.com/office/drawing/2014/main" id="{E0F503CD-B503-5998-CA70-16988EF714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703291-3729-B459-435B-68E3085AC76D}"/>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162985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6512-4278-180F-A637-DAAEFF7A68F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A794F53-0D83-040A-54C0-A5C7E3F293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6421B7-C82E-8555-62AC-7DE55DDAC903}"/>
              </a:ext>
            </a:extLst>
          </p:cNvPr>
          <p:cNvSpPr>
            <a:spLocks noGrp="1"/>
          </p:cNvSpPr>
          <p:nvPr>
            <p:ph type="dt" sz="half" idx="10"/>
          </p:nvPr>
        </p:nvSpPr>
        <p:spPr/>
        <p:txBody>
          <a:bodyPr/>
          <a:lstStyle/>
          <a:p>
            <a:fld id="{77204227-61E2-424B-9945-7B7A76C6B47D}" type="datetime1">
              <a:rPr lang="en-GB" smtClean="0"/>
              <a:t>01/04/2025</a:t>
            </a:fld>
            <a:endParaRPr lang="en-GB"/>
          </a:p>
        </p:txBody>
      </p:sp>
      <p:sp>
        <p:nvSpPr>
          <p:cNvPr id="5" name="Footer Placeholder 4">
            <a:extLst>
              <a:ext uri="{FF2B5EF4-FFF2-40B4-BE49-F238E27FC236}">
                <a16:creationId xmlns:a16="http://schemas.microsoft.com/office/drawing/2014/main" id="{0B969A2F-9B79-FCC5-18A6-BBF40A397E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1BDCF6-8EBA-5A00-E483-EA5119D5B0CB}"/>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173774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AB7E-5D50-A4D0-F286-E6325ECF67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21744D8-FEF6-D532-6319-D56A248768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607519-4EA5-7AA0-7835-6308EA3CB6C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45BAE72-90B4-666B-FD77-F9B92E6D722C}"/>
              </a:ext>
            </a:extLst>
          </p:cNvPr>
          <p:cNvSpPr>
            <a:spLocks noGrp="1"/>
          </p:cNvSpPr>
          <p:nvPr>
            <p:ph type="dt" sz="half" idx="10"/>
          </p:nvPr>
        </p:nvSpPr>
        <p:spPr/>
        <p:txBody>
          <a:bodyPr/>
          <a:lstStyle/>
          <a:p>
            <a:fld id="{0D2D78B4-6631-4D85-A7B8-142E1C94CBE4}" type="datetime1">
              <a:rPr lang="en-GB" smtClean="0"/>
              <a:t>01/04/2025</a:t>
            </a:fld>
            <a:endParaRPr lang="en-GB"/>
          </a:p>
        </p:txBody>
      </p:sp>
      <p:sp>
        <p:nvSpPr>
          <p:cNvPr id="6" name="Footer Placeholder 5">
            <a:extLst>
              <a:ext uri="{FF2B5EF4-FFF2-40B4-BE49-F238E27FC236}">
                <a16:creationId xmlns:a16="http://schemas.microsoft.com/office/drawing/2014/main" id="{4550D80A-EA75-F058-8551-03A864A059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2F1311-186F-347C-1DC7-4E4EB464C1C8}"/>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312702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B808-8147-FB9B-B1B0-FC2FB65B08D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A81608A-4620-6A2C-48C5-815F88DCC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F667D4-42EF-AFA4-93F2-B454C62301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6249E85-E138-B1BB-76C2-A414D5B80A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0092E75-3F89-0BFA-1CD9-CAC7480349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79E2E67-27A1-CDBD-FADE-B90A409B6C62}"/>
              </a:ext>
            </a:extLst>
          </p:cNvPr>
          <p:cNvSpPr>
            <a:spLocks noGrp="1"/>
          </p:cNvSpPr>
          <p:nvPr>
            <p:ph type="dt" sz="half" idx="10"/>
          </p:nvPr>
        </p:nvSpPr>
        <p:spPr/>
        <p:txBody>
          <a:bodyPr/>
          <a:lstStyle/>
          <a:p>
            <a:fld id="{A6B3AAC5-19EE-4A92-8041-9BB027AF3A89}" type="datetime1">
              <a:rPr lang="en-GB" smtClean="0"/>
              <a:t>01/04/2025</a:t>
            </a:fld>
            <a:endParaRPr lang="en-GB"/>
          </a:p>
        </p:txBody>
      </p:sp>
      <p:sp>
        <p:nvSpPr>
          <p:cNvPr id="8" name="Footer Placeholder 7">
            <a:extLst>
              <a:ext uri="{FF2B5EF4-FFF2-40B4-BE49-F238E27FC236}">
                <a16:creationId xmlns:a16="http://schemas.microsoft.com/office/drawing/2014/main" id="{D86D3D75-04C5-79BF-C32B-27627BF49B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C88364-CA0F-518F-F218-B41586F9EFCF}"/>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97324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4CF1-FEBB-771C-1C3E-1585AD02DF5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7493901-4DEB-04BD-35B9-3C0D4F2DE395}"/>
              </a:ext>
            </a:extLst>
          </p:cNvPr>
          <p:cNvSpPr>
            <a:spLocks noGrp="1"/>
          </p:cNvSpPr>
          <p:nvPr>
            <p:ph type="dt" sz="half" idx="10"/>
          </p:nvPr>
        </p:nvSpPr>
        <p:spPr/>
        <p:txBody>
          <a:bodyPr/>
          <a:lstStyle/>
          <a:p>
            <a:fld id="{1AE71075-9754-4BAE-BAD7-3E5142B81090}" type="datetime1">
              <a:rPr lang="en-GB" smtClean="0"/>
              <a:t>01/04/2025</a:t>
            </a:fld>
            <a:endParaRPr lang="en-GB"/>
          </a:p>
        </p:txBody>
      </p:sp>
      <p:sp>
        <p:nvSpPr>
          <p:cNvPr id="4" name="Footer Placeholder 3">
            <a:extLst>
              <a:ext uri="{FF2B5EF4-FFF2-40B4-BE49-F238E27FC236}">
                <a16:creationId xmlns:a16="http://schemas.microsoft.com/office/drawing/2014/main" id="{205A095F-6654-C7DF-8B7F-D1C5A8BEDB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F467A2-D338-AF74-2515-5F4A4D32962E}"/>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105246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2E813-D161-8E19-E8DD-2308A0C47282}"/>
              </a:ext>
            </a:extLst>
          </p:cNvPr>
          <p:cNvSpPr>
            <a:spLocks noGrp="1"/>
          </p:cNvSpPr>
          <p:nvPr>
            <p:ph type="dt" sz="half" idx="10"/>
          </p:nvPr>
        </p:nvSpPr>
        <p:spPr/>
        <p:txBody>
          <a:bodyPr/>
          <a:lstStyle/>
          <a:p>
            <a:fld id="{4579C3D6-E285-43A5-8985-6E2B8100527C}" type="datetime1">
              <a:rPr lang="en-GB" smtClean="0"/>
              <a:t>01/04/2025</a:t>
            </a:fld>
            <a:endParaRPr lang="en-GB"/>
          </a:p>
        </p:txBody>
      </p:sp>
      <p:sp>
        <p:nvSpPr>
          <p:cNvPr id="3" name="Footer Placeholder 2">
            <a:extLst>
              <a:ext uri="{FF2B5EF4-FFF2-40B4-BE49-F238E27FC236}">
                <a16:creationId xmlns:a16="http://schemas.microsoft.com/office/drawing/2014/main" id="{B14AE3BC-14D9-46A7-417A-CC8D80FCD6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F853AF-F083-47D9-5B8A-C0B0EDD2DA23}"/>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307363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F22F-59FD-5B69-E5BF-6DB9E20392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994BCD3-6DE4-78E2-0F4F-3EA072D2F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36A58E0-2487-92E2-EBF4-D305EF436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F8045F-7695-8761-4F78-1CAE0F92C1AC}"/>
              </a:ext>
            </a:extLst>
          </p:cNvPr>
          <p:cNvSpPr>
            <a:spLocks noGrp="1"/>
          </p:cNvSpPr>
          <p:nvPr>
            <p:ph type="dt" sz="half" idx="10"/>
          </p:nvPr>
        </p:nvSpPr>
        <p:spPr/>
        <p:txBody>
          <a:bodyPr/>
          <a:lstStyle/>
          <a:p>
            <a:fld id="{917E26FA-BC81-48F4-9242-525386551D79}" type="datetime1">
              <a:rPr lang="en-GB" smtClean="0"/>
              <a:t>01/04/2025</a:t>
            </a:fld>
            <a:endParaRPr lang="en-GB"/>
          </a:p>
        </p:txBody>
      </p:sp>
      <p:sp>
        <p:nvSpPr>
          <p:cNvPr id="6" name="Footer Placeholder 5">
            <a:extLst>
              <a:ext uri="{FF2B5EF4-FFF2-40B4-BE49-F238E27FC236}">
                <a16:creationId xmlns:a16="http://schemas.microsoft.com/office/drawing/2014/main" id="{45EC8E08-5761-8D84-690F-A7501A48DF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C1444F-85F5-D72B-980C-30C67C9DC305}"/>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24294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1FF4-F352-7536-26A9-E4BCBE92F3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72B62C2-1321-1210-C0E3-70D958EA95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234EF3-16C9-44D6-C1AD-FEA621B13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FBC3E6-1997-2C4E-9788-FD67F5333B13}"/>
              </a:ext>
            </a:extLst>
          </p:cNvPr>
          <p:cNvSpPr>
            <a:spLocks noGrp="1"/>
          </p:cNvSpPr>
          <p:nvPr>
            <p:ph type="dt" sz="half" idx="10"/>
          </p:nvPr>
        </p:nvSpPr>
        <p:spPr/>
        <p:txBody>
          <a:bodyPr/>
          <a:lstStyle/>
          <a:p>
            <a:fld id="{6341E0C6-29C6-4A72-8F9D-69BC66CF707D}" type="datetime1">
              <a:rPr lang="en-GB" smtClean="0"/>
              <a:t>01/04/2025</a:t>
            </a:fld>
            <a:endParaRPr lang="en-GB"/>
          </a:p>
        </p:txBody>
      </p:sp>
      <p:sp>
        <p:nvSpPr>
          <p:cNvPr id="6" name="Footer Placeholder 5">
            <a:extLst>
              <a:ext uri="{FF2B5EF4-FFF2-40B4-BE49-F238E27FC236}">
                <a16:creationId xmlns:a16="http://schemas.microsoft.com/office/drawing/2014/main" id="{15FE79F2-849E-F496-6DEC-8F9AF6B839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5BCEEC-FC06-D41F-9351-C5412E2F69B4}"/>
              </a:ext>
            </a:extLst>
          </p:cNvPr>
          <p:cNvSpPr>
            <a:spLocks noGrp="1"/>
          </p:cNvSpPr>
          <p:nvPr>
            <p:ph type="sldNum" sz="quarter" idx="12"/>
          </p:nvPr>
        </p:nvSpPr>
        <p:spPr/>
        <p:txBody>
          <a:bodyPr/>
          <a:lstStyle/>
          <a:p>
            <a:fld id="{D832FD27-ED50-466F-8ADF-A3FCDB66DE94}" type="slidenum">
              <a:rPr lang="en-GB" smtClean="0"/>
              <a:t>‹#›</a:t>
            </a:fld>
            <a:endParaRPr lang="en-GB"/>
          </a:p>
        </p:txBody>
      </p:sp>
    </p:spTree>
    <p:extLst>
      <p:ext uri="{BB962C8B-B14F-4D97-AF65-F5344CB8AC3E}">
        <p14:creationId xmlns:p14="http://schemas.microsoft.com/office/powerpoint/2010/main" val="34237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D86E8-A13A-1094-67BF-03EE78EE1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FB50E3F-F464-016B-CE01-91E14AFCB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F13B4E-404B-9737-9051-FB2A52D16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0E157-AE05-4D33-8DFF-EA46001EFE10}" type="datetime1">
              <a:rPr lang="en-GB" smtClean="0"/>
              <a:t>01/04/2025</a:t>
            </a:fld>
            <a:endParaRPr lang="en-GB"/>
          </a:p>
        </p:txBody>
      </p:sp>
      <p:sp>
        <p:nvSpPr>
          <p:cNvPr id="5" name="Footer Placeholder 4">
            <a:extLst>
              <a:ext uri="{FF2B5EF4-FFF2-40B4-BE49-F238E27FC236}">
                <a16:creationId xmlns:a16="http://schemas.microsoft.com/office/drawing/2014/main" id="{4E4B8FF6-DBD2-7BC3-6FDE-691F24871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002736-1A9B-B999-729E-AA6278E33C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2FD27-ED50-466F-8ADF-A3FCDB66DE94}" type="slidenum">
              <a:rPr lang="en-GB" smtClean="0"/>
              <a:t>‹#›</a:t>
            </a:fld>
            <a:endParaRPr lang="en-GB"/>
          </a:p>
        </p:txBody>
      </p:sp>
    </p:spTree>
    <p:extLst>
      <p:ext uri="{BB962C8B-B14F-4D97-AF65-F5344CB8AC3E}">
        <p14:creationId xmlns:p14="http://schemas.microsoft.com/office/powerpoint/2010/main" val="35892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F3E156-AF34-BEEA-945F-A13F8F8C82C0}"/>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387C7A9C-FB4F-C5F6-9CE6-75483563462B}"/>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F47F9B67-3679-B63E-BB4A-52A90154C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67375"/>
            <a:ext cx="10528300" cy="6211245"/>
          </a:xfrm>
          <a:prstGeom prst="rect">
            <a:avLst/>
          </a:prstGeom>
        </p:spPr>
      </p:pic>
      <p:sp>
        <p:nvSpPr>
          <p:cNvPr id="8" name="TextBox 7">
            <a:extLst>
              <a:ext uri="{FF2B5EF4-FFF2-40B4-BE49-F238E27FC236}">
                <a16:creationId xmlns:a16="http://schemas.microsoft.com/office/drawing/2014/main" id="{1239D478-A744-3301-F0B2-516EB83634AE}"/>
              </a:ext>
            </a:extLst>
          </p:cNvPr>
          <p:cNvSpPr txBox="1"/>
          <p:nvPr/>
        </p:nvSpPr>
        <p:spPr>
          <a:xfrm>
            <a:off x="5097294" y="5223753"/>
            <a:ext cx="6391072" cy="1446550"/>
          </a:xfrm>
          <a:prstGeom prst="rect">
            <a:avLst/>
          </a:prstGeom>
          <a:noFill/>
        </p:spPr>
        <p:txBody>
          <a:bodyPr wrap="square" rtlCol="0">
            <a:spAutoFit/>
          </a:bodyPr>
          <a:lstStyle/>
          <a:p>
            <a:r>
              <a:rPr lang="en-GB" sz="4400" b="1" dirty="0"/>
              <a:t>Ford Local Place Plan and </a:t>
            </a:r>
          </a:p>
          <a:p>
            <a:r>
              <a:rPr lang="en-GB" sz="4400" b="1" dirty="0"/>
              <a:t>Community Action Plan</a:t>
            </a:r>
          </a:p>
        </p:txBody>
      </p:sp>
      <p:sp>
        <p:nvSpPr>
          <p:cNvPr id="9" name="TextBox 8">
            <a:extLst>
              <a:ext uri="{FF2B5EF4-FFF2-40B4-BE49-F238E27FC236}">
                <a16:creationId xmlns:a16="http://schemas.microsoft.com/office/drawing/2014/main" id="{AB01E534-440E-A490-51DA-D7087E1793A9}"/>
              </a:ext>
            </a:extLst>
          </p:cNvPr>
          <p:cNvSpPr txBox="1"/>
          <p:nvPr/>
        </p:nvSpPr>
        <p:spPr>
          <a:xfrm>
            <a:off x="240692" y="5846323"/>
            <a:ext cx="642026" cy="369332"/>
          </a:xfrm>
          <a:prstGeom prst="rect">
            <a:avLst/>
          </a:prstGeom>
          <a:noFill/>
        </p:spPr>
        <p:txBody>
          <a:bodyPr wrap="square" rtlCol="0">
            <a:spAutoFit/>
          </a:bodyPr>
          <a:lstStyle/>
          <a:p>
            <a:r>
              <a:rPr lang="en-GB" dirty="0"/>
              <a:t>V.1</a:t>
            </a:r>
          </a:p>
        </p:txBody>
      </p:sp>
      <p:sp>
        <p:nvSpPr>
          <p:cNvPr id="10" name="Slide Number Placeholder 9">
            <a:extLst>
              <a:ext uri="{FF2B5EF4-FFF2-40B4-BE49-F238E27FC236}">
                <a16:creationId xmlns:a16="http://schemas.microsoft.com/office/drawing/2014/main" id="{8CC0A7A9-C8E0-0575-26DB-8BE016BA965D}"/>
              </a:ext>
            </a:extLst>
          </p:cNvPr>
          <p:cNvSpPr>
            <a:spLocks noGrp="1"/>
          </p:cNvSpPr>
          <p:nvPr>
            <p:ph type="sldNum" sz="quarter" idx="12"/>
          </p:nvPr>
        </p:nvSpPr>
        <p:spPr/>
        <p:txBody>
          <a:bodyPr/>
          <a:lstStyle/>
          <a:p>
            <a:fld id="{D832FD27-ED50-466F-8ADF-A3FCDB66DE94}" type="slidenum">
              <a:rPr lang="en-GB" smtClean="0"/>
              <a:t>1</a:t>
            </a:fld>
            <a:endParaRPr lang="en-GB"/>
          </a:p>
        </p:txBody>
      </p:sp>
    </p:spTree>
    <p:extLst>
      <p:ext uri="{BB962C8B-B14F-4D97-AF65-F5344CB8AC3E}">
        <p14:creationId xmlns:p14="http://schemas.microsoft.com/office/powerpoint/2010/main" val="165925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31FC11-67FC-C778-DD85-025CDD1B6817}"/>
              </a:ext>
            </a:extLst>
          </p:cNvPr>
          <p:cNvSpPr txBox="1"/>
          <p:nvPr/>
        </p:nvSpPr>
        <p:spPr>
          <a:xfrm>
            <a:off x="335932" y="270542"/>
            <a:ext cx="10053207" cy="4832092"/>
          </a:xfrm>
          <a:prstGeom prst="rect">
            <a:avLst/>
          </a:prstGeom>
          <a:noFill/>
        </p:spPr>
        <p:txBody>
          <a:bodyPr wrap="square">
            <a:spAutoFit/>
          </a:bodyPr>
          <a:lstStyle/>
          <a:p>
            <a:r>
              <a:rPr lang="en-GB" sz="2000" b="1" dirty="0"/>
              <a:t>Planning Context </a:t>
            </a:r>
          </a:p>
          <a:p>
            <a:pPr algn="just"/>
            <a:r>
              <a:rPr lang="en-GB" dirty="0"/>
              <a:t>Argyll and Bute Council is currently developing the Local Development Plan (LDP3), due to be adopted from 2027 and in force for 10 years. We have actively consulted with the residents of Ford.  We are submitting the five proposals in this Local Place Plan to the planning authority for assessment and inclusion as statutory policies in LDP3.  We want to be fully involved in the developments planned for our community and support the economic health of our area. We would like Argyll and Bute Planning Service to support the proposals in this plan and include each proposal in the forthcoming Local Development Plan as policies with statutory weight in the planning system.   </a:t>
            </a:r>
          </a:p>
          <a:p>
            <a:pPr algn="just"/>
            <a:endParaRPr lang="en-GB" dirty="0"/>
          </a:p>
          <a:p>
            <a:pPr algn="just"/>
            <a:r>
              <a:rPr lang="en-GB" dirty="0"/>
              <a:t>The key stakeholders in making this Local Place Plan a reality are: </a:t>
            </a:r>
          </a:p>
          <a:p>
            <a:pPr marL="285750" indent="-285750">
              <a:buFont typeface="Arial" panose="020B0604020202020204" pitchFamily="34" charset="0"/>
              <a:buChar char="•"/>
            </a:pPr>
            <a:r>
              <a:rPr lang="en-GB" dirty="0"/>
              <a:t>Ford Village Hall Committee </a:t>
            </a:r>
          </a:p>
          <a:p>
            <a:pPr marL="285750" indent="-285750">
              <a:buFont typeface="Arial" panose="020B0604020202020204" pitchFamily="34" charset="0"/>
              <a:buChar char="•"/>
            </a:pPr>
            <a:r>
              <a:rPr lang="en-GB" dirty="0"/>
              <a:t>Dunadd Community Council </a:t>
            </a:r>
          </a:p>
          <a:p>
            <a:pPr marL="285750" indent="-285750">
              <a:buFont typeface="Arial" panose="020B0604020202020204" pitchFamily="34" charset="0"/>
              <a:buChar char="•"/>
            </a:pPr>
            <a:r>
              <a:rPr lang="en-GB" dirty="0"/>
              <a:t>Dunadd Community Enterprise</a:t>
            </a:r>
          </a:p>
          <a:p>
            <a:pPr marL="285750" indent="-285750">
              <a:buFont typeface="Arial" panose="020B0604020202020204" pitchFamily="34" charset="0"/>
              <a:buChar char="•"/>
            </a:pPr>
            <a:r>
              <a:rPr lang="en-GB" dirty="0"/>
              <a:t>Ford Community Wood Project</a:t>
            </a:r>
          </a:p>
          <a:p>
            <a:pPr marL="285750" indent="-285750">
              <a:buFont typeface="Arial" panose="020B0604020202020204" pitchFamily="34" charset="0"/>
              <a:buChar char="•"/>
            </a:pPr>
            <a:r>
              <a:rPr lang="en-GB" dirty="0"/>
              <a:t>Heart Of Argyll Wildlife Organisation</a:t>
            </a:r>
          </a:p>
          <a:p>
            <a:pPr marL="285750" indent="-285750">
              <a:buFont typeface="Arial" panose="020B0604020202020204" pitchFamily="34" charset="0"/>
              <a:buChar char="•"/>
            </a:pPr>
            <a:r>
              <a:rPr lang="en-GB" dirty="0"/>
              <a:t>Foundation Scotland</a:t>
            </a:r>
          </a:p>
          <a:p>
            <a:endParaRPr lang="en-GB" dirty="0"/>
          </a:p>
        </p:txBody>
      </p:sp>
      <p:pic>
        <p:nvPicPr>
          <p:cNvPr id="5" name="Picture 4">
            <a:extLst>
              <a:ext uri="{FF2B5EF4-FFF2-40B4-BE49-F238E27FC236}">
                <a16:creationId xmlns:a16="http://schemas.microsoft.com/office/drawing/2014/main" id="{F43D3F31-C27F-C618-B0D1-BDB433858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123" y="2976326"/>
            <a:ext cx="4994944" cy="3745149"/>
          </a:xfrm>
          <a:prstGeom prst="rect">
            <a:avLst/>
          </a:prstGeom>
        </p:spPr>
      </p:pic>
      <p:sp>
        <p:nvSpPr>
          <p:cNvPr id="6" name="Slide Number Placeholder 5">
            <a:extLst>
              <a:ext uri="{FF2B5EF4-FFF2-40B4-BE49-F238E27FC236}">
                <a16:creationId xmlns:a16="http://schemas.microsoft.com/office/drawing/2014/main" id="{09974EF1-B812-0E16-50DB-17D5F1FED0A4}"/>
              </a:ext>
            </a:extLst>
          </p:cNvPr>
          <p:cNvSpPr>
            <a:spLocks noGrp="1"/>
          </p:cNvSpPr>
          <p:nvPr>
            <p:ph type="sldNum" sz="quarter" idx="12"/>
          </p:nvPr>
        </p:nvSpPr>
        <p:spPr/>
        <p:txBody>
          <a:bodyPr/>
          <a:lstStyle/>
          <a:p>
            <a:fld id="{D832FD27-ED50-466F-8ADF-A3FCDB66DE94}" type="slidenum">
              <a:rPr lang="en-GB" smtClean="0"/>
              <a:t>10</a:t>
            </a:fld>
            <a:endParaRPr lang="en-GB"/>
          </a:p>
        </p:txBody>
      </p:sp>
    </p:spTree>
    <p:extLst>
      <p:ext uri="{BB962C8B-B14F-4D97-AF65-F5344CB8AC3E}">
        <p14:creationId xmlns:p14="http://schemas.microsoft.com/office/powerpoint/2010/main" val="380250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49BFD-7169-0721-ED63-8C64AE7EFE69}"/>
              </a:ext>
            </a:extLst>
          </p:cNvPr>
          <p:cNvSpPr txBox="1"/>
          <p:nvPr/>
        </p:nvSpPr>
        <p:spPr>
          <a:xfrm>
            <a:off x="94035" y="9728"/>
            <a:ext cx="7084978" cy="6494085"/>
          </a:xfrm>
          <a:prstGeom prst="rect">
            <a:avLst/>
          </a:prstGeom>
          <a:noFill/>
        </p:spPr>
        <p:txBody>
          <a:bodyPr wrap="square">
            <a:spAutoFit/>
          </a:bodyPr>
          <a:lstStyle/>
          <a:p>
            <a:r>
              <a:rPr lang="en-GB" sz="2000" b="1" dirty="0"/>
              <a:t>Our Approach </a:t>
            </a:r>
          </a:p>
          <a:p>
            <a:r>
              <a:rPr lang="en-GB" dirty="0"/>
              <a:t>CAP 2024-7 and LPP: How did we consult?</a:t>
            </a:r>
          </a:p>
          <a:p>
            <a:pPr marL="285750" indent="-285750">
              <a:buFont typeface="Arial" panose="020B0604020202020204" pitchFamily="34" charset="0"/>
              <a:buChar char="•"/>
            </a:pPr>
            <a:r>
              <a:rPr lang="en-GB" dirty="0"/>
              <a:t>A website was created for the village and its hall: https://e-voice.org.uk/fordvillageargyll/. Information about the CAP was placed on the site, including a link to an online survey. We had 60 online responses.</a:t>
            </a:r>
          </a:p>
          <a:p>
            <a:pPr marL="285750" indent="-285750">
              <a:buFont typeface="Arial" panose="020B0604020202020204" pitchFamily="34" charset="0"/>
              <a:buChar char="•"/>
            </a:pPr>
            <a:r>
              <a:rPr lang="en-GB" dirty="0"/>
              <a:t>Paper versions of this survey were hand-delivered to every household in the wider Ford locality. This included homes in Inverliever, Kilmichael Glen, and Ederline. We received 13 paper returns.</a:t>
            </a:r>
          </a:p>
          <a:p>
            <a:pPr marL="285750" indent="-285750">
              <a:buFont typeface="Arial" panose="020B0604020202020204" pitchFamily="34" charset="0"/>
              <a:buChar char="•"/>
            </a:pPr>
            <a:r>
              <a:rPr lang="en-GB" dirty="0"/>
              <a:t>The website also had a discussion area for locals to add their views on key questions.</a:t>
            </a:r>
          </a:p>
          <a:p>
            <a:pPr marL="285750" indent="-285750">
              <a:buFont typeface="Arial" panose="020B0604020202020204" pitchFamily="34" charset="0"/>
              <a:buChar char="•"/>
            </a:pPr>
            <a:r>
              <a:rPr lang="en-GB" dirty="0"/>
              <a:t>Three public meetings were held in the Hall during May 2024.</a:t>
            </a:r>
          </a:p>
          <a:p>
            <a:endParaRPr lang="en-GB" dirty="0"/>
          </a:p>
          <a:p>
            <a:pPr algn="just"/>
            <a:r>
              <a:rPr lang="en-GB" dirty="0"/>
              <a:t>During 2024, we continued to assess the evidence gathered, looking at the main areas of concern. One member of the Ford Village Hall Committee has engaged with Planning Aid Scotland, attending an online training session hosted by Paul Ede from “Place at the Table” to help develop this Local Place Plan. Having assessed the information gathered previously and sorted it into the main focus areas for the CAP and this report, we then consulted further with the local community regarding a proposed community wood in the winter and spring of 2024/5.  We aim to present the plan to the Council in April and for our Local Place Plan to be part of the Local Development Plan in due course.  </a:t>
            </a:r>
          </a:p>
        </p:txBody>
      </p:sp>
      <p:pic>
        <p:nvPicPr>
          <p:cNvPr id="5" name="Picture 4">
            <a:extLst>
              <a:ext uri="{FF2B5EF4-FFF2-40B4-BE49-F238E27FC236}">
                <a16:creationId xmlns:a16="http://schemas.microsoft.com/office/drawing/2014/main" id="{1C586EE4-EBB3-D004-2672-5B8A21759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745" y="1493195"/>
            <a:ext cx="4636850" cy="3871609"/>
          </a:xfrm>
          <a:prstGeom prst="rect">
            <a:avLst/>
          </a:prstGeom>
          <a:ln>
            <a:solidFill>
              <a:schemeClr val="tx1"/>
            </a:solidFill>
          </a:ln>
        </p:spPr>
      </p:pic>
      <p:sp>
        <p:nvSpPr>
          <p:cNvPr id="6" name="Slide Number Placeholder 5">
            <a:extLst>
              <a:ext uri="{FF2B5EF4-FFF2-40B4-BE49-F238E27FC236}">
                <a16:creationId xmlns:a16="http://schemas.microsoft.com/office/drawing/2014/main" id="{0508C01D-20DC-632D-0971-BC28763B8A4C}"/>
              </a:ext>
            </a:extLst>
          </p:cNvPr>
          <p:cNvSpPr>
            <a:spLocks noGrp="1"/>
          </p:cNvSpPr>
          <p:nvPr>
            <p:ph type="sldNum" sz="quarter" idx="12"/>
          </p:nvPr>
        </p:nvSpPr>
        <p:spPr/>
        <p:txBody>
          <a:bodyPr/>
          <a:lstStyle/>
          <a:p>
            <a:fld id="{D832FD27-ED50-466F-8ADF-A3FCDB66DE94}" type="slidenum">
              <a:rPr lang="en-GB" smtClean="0"/>
              <a:t>11</a:t>
            </a:fld>
            <a:endParaRPr lang="en-GB"/>
          </a:p>
        </p:txBody>
      </p:sp>
    </p:spTree>
    <p:extLst>
      <p:ext uri="{BB962C8B-B14F-4D97-AF65-F5344CB8AC3E}">
        <p14:creationId xmlns:p14="http://schemas.microsoft.com/office/powerpoint/2010/main" val="3960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0B07-DEF1-09AB-C4F0-4FFFF23AFB19}"/>
              </a:ext>
            </a:extLst>
          </p:cNvPr>
          <p:cNvSpPr txBox="1"/>
          <p:nvPr/>
        </p:nvSpPr>
        <p:spPr>
          <a:xfrm>
            <a:off x="138618" y="96321"/>
            <a:ext cx="11622121" cy="2092881"/>
          </a:xfrm>
          <a:prstGeom prst="rect">
            <a:avLst/>
          </a:prstGeom>
          <a:noFill/>
        </p:spPr>
        <p:txBody>
          <a:bodyPr wrap="square">
            <a:spAutoFit/>
          </a:bodyPr>
          <a:lstStyle/>
          <a:p>
            <a:r>
              <a:rPr lang="en-GB" sz="2000" b="1" dirty="0"/>
              <a:t>What was said by the community</a:t>
            </a:r>
          </a:p>
          <a:p>
            <a:r>
              <a:rPr lang="en-GB" dirty="0"/>
              <a:t>The community was asked to submit single words/phrases that summed up both the positive and negative about living in Ford village. These can be seen below. This work provided the foundation for the development of the Ford CAP and LPP.</a:t>
            </a:r>
          </a:p>
          <a:p>
            <a:endParaRPr lang="en-GB" dirty="0"/>
          </a:p>
          <a:p>
            <a:r>
              <a:rPr lang="en-GB" sz="2000" b="1" dirty="0"/>
              <a:t>How to get involved</a:t>
            </a:r>
          </a:p>
          <a:p>
            <a:r>
              <a:rPr lang="en-GB" dirty="0"/>
              <a:t>If you would like to know more about the content of this plan, how it was developed, or would like to find out how the proposals could be taken forward, please contact Ford Village Hall Committee at fordvillagehallargyll@gmail.com</a:t>
            </a:r>
          </a:p>
        </p:txBody>
      </p:sp>
      <p:pic>
        <p:nvPicPr>
          <p:cNvPr id="5" name="Picture 4">
            <a:extLst>
              <a:ext uri="{FF2B5EF4-FFF2-40B4-BE49-F238E27FC236}">
                <a16:creationId xmlns:a16="http://schemas.microsoft.com/office/drawing/2014/main" id="{DD047736-13DE-9A35-7ED0-547ABD8B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72" y="2577830"/>
            <a:ext cx="5893514" cy="3754398"/>
          </a:xfrm>
          <a:prstGeom prst="rect">
            <a:avLst/>
          </a:prstGeom>
        </p:spPr>
      </p:pic>
      <p:pic>
        <p:nvPicPr>
          <p:cNvPr id="7" name="Picture 6">
            <a:extLst>
              <a:ext uri="{FF2B5EF4-FFF2-40B4-BE49-F238E27FC236}">
                <a16:creationId xmlns:a16="http://schemas.microsoft.com/office/drawing/2014/main" id="{F01ACBF2-85E6-7926-1BDD-9990DFD5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86" y="2480553"/>
            <a:ext cx="5233480" cy="3560324"/>
          </a:xfrm>
          <a:prstGeom prst="rect">
            <a:avLst/>
          </a:prstGeom>
        </p:spPr>
      </p:pic>
      <p:sp>
        <p:nvSpPr>
          <p:cNvPr id="8" name="Slide Number Placeholder 7">
            <a:extLst>
              <a:ext uri="{FF2B5EF4-FFF2-40B4-BE49-F238E27FC236}">
                <a16:creationId xmlns:a16="http://schemas.microsoft.com/office/drawing/2014/main" id="{555FAB47-B57F-96B3-0CC4-1ADA59C74764}"/>
              </a:ext>
            </a:extLst>
          </p:cNvPr>
          <p:cNvSpPr>
            <a:spLocks noGrp="1"/>
          </p:cNvSpPr>
          <p:nvPr>
            <p:ph type="sldNum" sz="quarter" idx="12"/>
          </p:nvPr>
        </p:nvSpPr>
        <p:spPr/>
        <p:txBody>
          <a:bodyPr/>
          <a:lstStyle/>
          <a:p>
            <a:fld id="{D832FD27-ED50-466F-8ADF-A3FCDB66DE94}" type="slidenum">
              <a:rPr lang="en-GB" smtClean="0"/>
              <a:t>12</a:t>
            </a:fld>
            <a:endParaRPr lang="en-GB"/>
          </a:p>
        </p:txBody>
      </p:sp>
    </p:spTree>
    <p:extLst>
      <p:ext uri="{BB962C8B-B14F-4D97-AF65-F5344CB8AC3E}">
        <p14:creationId xmlns:p14="http://schemas.microsoft.com/office/powerpoint/2010/main" val="26870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F519B8-8EB3-C5CE-23BD-8B6E4F985271}"/>
              </a:ext>
            </a:extLst>
          </p:cNvPr>
          <p:cNvSpPr txBox="1"/>
          <p:nvPr/>
        </p:nvSpPr>
        <p:spPr>
          <a:xfrm>
            <a:off x="0" y="82051"/>
            <a:ext cx="12055813" cy="5109091"/>
          </a:xfrm>
          <a:prstGeom prst="rect">
            <a:avLst/>
          </a:prstGeom>
          <a:noFill/>
        </p:spPr>
        <p:txBody>
          <a:bodyPr wrap="square">
            <a:spAutoFit/>
          </a:bodyPr>
          <a:lstStyle/>
          <a:p>
            <a:r>
              <a:rPr lang="en-GB" sz="2000" b="1" dirty="0"/>
              <a:t>Next steps?</a:t>
            </a:r>
          </a:p>
          <a:p>
            <a:pPr algn="just"/>
            <a:r>
              <a:rPr lang="en-GB" dirty="0"/>
              <a:t>We are obliged to run a statutory consultation period for a minimum of 28 days. During this period, we must send copies of the draft plan to our local councillors and all surrounding community councils, inviting them to make representations about the plan. We will also go beyond the statutory requirements and consult with the wider community again through the use of social media. The Information Notice period will run from midnight on 7</a:t>
            </a:r>
            <a:r>
              <a:rPr lang="en-GB" baseline="30000" dirty="0"/>
              <a:t>th</a:t>
            </a:r>
            <a:r>
              <a:rPr lang="en-GB" dirty="0"/>
              <a:t> April to midnight on 5</a:t>
            </a:r>
            <a:r>
              <a:rPr lang="en-GB" baseline="30000" dirty="0"/>
              <a:t>th</a:t>
            </a:r>
            <a:r>
              <a:rPr lang="en-GB" dirty="0"/>
              <a:t> May 2025.</a:t>
            </a:r>
          </a:p>
          <a:p>
            <a:endParaRPr lang="en-GB" dirty="0"/>
          </a:p>
          <a:p>
            <a:r>
              <a:rPr lang="en-GB" sz="2000" b="1" dirty="0"/>
              <a:t>Representing everyone’s views – The Information Notice Period</a:t>
            </a:r>
          </a:p>
          <a:p>
            <a:pPr algn="just"/>
            <a:r>
              <a:rPr lang="en-GB" dirty="0"/>
              <a:t>The Information Notice period is a statutory requirement for a minimum 28-day period where local councillors and community councils adjacent to the boundary of the Local Place Plan have a chance to make representations about the draft LPP.</a:t>
            </a:r>
          </a:p>
          <a:p>
            <a:pPr algn="just"/>
            <a:endParaRPr lang="en-GB" dirty="0"/>
          </a:p>
          <a:p>
            <a:pPr algn="just"/>
            <a:r>
              <a:rPr lang="en-GB" dirty="0"/>
              <a:t>All comments submitted, whether as a councillor, citizen, or community group during this period, will be read and assessed by the FVHC. They will then decide how best to modify the draft proposals before final submission. Any comments received that disagree with or seek to amend the proposals in the Local Place Plan will be reviewed against previous feedback from members of the community and a decision taken on how best to proceed. We regret we are not able to take suggestions for new proposals at this time. Regardless of any changes FVHC makes to any draft proposals, all comments and responses submitted during the statutory Information Notice period (including any comments that disagree or object to the proposals) will be submitted alongside this plan. Following a further check-in with the planning authority, we will then aim to submit our completed LPP by June 2025.</a:t>
            </a:r>
          </a:p>
        </p:txBody>
      </p:sp>
      <p:sp>
        <p:nvSpPr>
          <p:cNvPr id="4" name="Slide Number Placeholder 3">
            <a:extLst>
              <a:ext uri="{FF2B5EF4-FFF2-40B4-BE49-F238E27FC236}">
                <a16:creationId xmlns:a16="http://schemas.microsoft.com/office/drawing/2014/main" id="{710AD6F6-3A3A-FEBA-A813-8893D1988AF3}"/>
              </a:ext>
            </a:extLst>
          </p:cNvPr>
          <p:cNvSpPr>
            <a:spLocks noGrp="1"/>
          </p:cNvSpPr>
          <p:nvPr>
            <p:ph type="sldNum" sz="quarter" idx="12"/>
          </p:nvPr>
        </p:nvSpPr>
        <p:spPr/>
        <p:txBody>
          <a:bodyPr/>
          <a:lstStyle/>
          <a:p>
            <a:fld id="{D832FD27-ED50-466F-8ADF-A3FCDB66DE94}" type="slidenum">
              <a:rPr lang="en-GB" smtClean="0"/>
              <a:t>13</a:t>
            </a:fld>
            <a:endParaRPr lang="en-GB"/>
          </a:p>
        </p:txBody>
      </p:sp>
    </p:spTree>
    <p:extLst>
      <p:ext uri="{BB962C8B-B14F-4D97-AF65-F5344CB8AC3E}">
        <p14:creationId xmlns:p14="http://schemas.microsoft.com/office/powerpoint/2010/main" val="228154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8F4C88-F275-50B9-036B-0B877FDB6627}"/>
              </a:ext>
            </a:extLst>
          </p:cNvPr>
          <p:cNvSpPr txBox="1">
            <a:spLocks/>
          </p:cNvSpPr>
          <p:nvPr/>
        </p:nvSpPr>
        <p:spPr>
          <a:xfrm>
            <a:off x="838200" y="365126"/>
            <a:ext cx="10515600" cy="685462"/>
          </a:xfrm>
          <a:prstGeom prst="rect">
            <a:avLst/>
          </a:prstGeom>
          <a:solidFill>
            <a:srgbClr val="92D050"/>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Chapter 2: Local Place Plan Proposals</a:t>
            </a:r>
          </a:p>
        </p:txBody>
      </p:sp>
      <p:graphicFrame>
        <p:nvGraphicFramePr>
          <p:cNvPr id="4" name="Table 3">
            <a:extLst>
              <a:ext uri="{FF2B5EF4-FFF2-40B4-BE49-F238E27FC236}">
                <a16:creationId xmlns:a16="http://schemas.microsoft.com/office/drawing/2014/main" id="{ED6D959E-3B66-2267-66B0-5C19E4A2788E}"/>
              </a:ext>
            </a:extLst>
          </p:cNvPr>
          <p:cNvGraphicFramePr>
            <a:graphicFrameLocks noGrp="1"/>
          </p:cNvGraphicFramePr>
          <p:nvPr>
            <p:extLst>
              <p:ext uri="{D42A27DB-BD31-4B8C-83A1-F6EECF244321}">
                <p14:modId xmlns:p14="http://schemas.microsoft.com/office/powerpoint/2010/main" val="658536105"/>
              </p:ext>
            </p:extLst>
          </p:nvPr>
        </p:nvGraphicFramePr>
        <p:xfrm>
          <a:off x="838200" y="1556245"/>
          <a:ext cx="10515600" cy="2763520"/>
        </p:xfrm>
        <a:graphic>
          <a:graphicData uri="http://schemas.openxmlformats.org/drawingml/2006/table">
            <a:tbl>
              <a:tblPr firstRow="1" bandRow="1">
                <a:tableStyleId>{93296810-A885-4BE3-A3E7-6D5BEEA58F35}</a:tableStyleId>
              </a:tblPr>
              <a:tblGrid>
                <a:gridCol w="1048966">
                  <a:extLst>
                    <a:ext uri="{9D8B030D-6E8A-4147-A177-3AD203B41FA5}">
                      <a16:colId xmlns:a16="http://schemas.microsoft.com/office/drawing/2014/main" val="3210370790"/>
                    </a:ext>
                  </a:extLst>
                </a:gridCol>
                <a:gridCol w="6770451">
                  <a:extLst>
                    <a:ext uri="{9D8B030D-6E8A-4147-A177-3AD203B41FA5}">
                      <a16:colId xmlns:a16="http://schemas.microsoft.com/office/drawing/2014/main" val="2461962940"/>
                    </a:ext>
                  </a:extLst>
                </a:gridCol>
                <a:gridCol w="2696183">
                  <a:extLst>
                    <a:ext uri="{9D8B030D-6E8A-4147-A177-3AD203B41FA5}">
                      <a16:colId xmlns:a16="http://schemas.microsoft.com/office/drawing/2014/main" val="2298125925"/>
                    </a:ext>
                  </a:extLst>
                </a:gridCol>
              </a:tblGrid>
              <a:tr h="370840">
                <a:tc>
                  <a:txBody>
                    <a:bodyPr/>
                    <a:lstStyle/>
                    <a:p>
                      <a:r>
                        <a:rPr lang="en-GB" dirty="0"/>
                        <a:t>LPP No:</a:t>
                      </a:r>
                    </a:p>
                  </a:txBody>
                  <a:tcPr/>
                </a:tc>
                <a:tc>
                  <a:txBody>
                    <a:bodyPr/>
                    <a:lstStyle/>
                    <a:p>
                      <a:r>
                        <a:rPr lang="en-GB" dirty="0"/>
                        <a:t>Proposal</a:t>
                      </a:r>
                    </a:p>
                  </a:txBody>
                  <a:tcPr/>
                </a:tc>
                <a:tc>
                  <a:txBody>
                    <a:bodyPr/>
                    <a:lstStyle/>
                    <a:p>
                      <a:r>
                        <a:rPr lang="en-GB" dirty="0"/>
                        <a:t>Linked CAP </a:t>
                      </a:r>
                    </a:p>
                  </a:txBody>
                  <a:tcPr/>
                </a:tc>
                <a:extLst>
                  <a:ext uri="{0D108BD9-81ED-4DB2-BD59-A6C34878D82A}">
                    <a16:rowId xmlns:a16="http://schemas.microsoft.com/office/drawing/2014/main" val="3528554685"/>
                  </a:ext>
                </a:extLst>
              </a:tr>
              <a:tr h="370840">
                <a:tc>
                  <a:txBody>
                    <a:bodyPr/>
                    <a:lstStyle/>
                    <a:p>
                      <a:r>
                        <a:rPr lang="en-GB" dirty="0"/>
                        <a:t>1</a:t>
                      </a:r>
                    </a:p>
                  </a:txBody>
                  <a:tcPr/>
                </a:tc>
                <a:tc>
                  <a:txBody>
                    <a:bodyPr/>
                    <a:lstStyle/>
                    <a:p>
                      <a:r>
                        <a:rPr lang="en-GB" dirty="0"/>
                        <a:t>Ford Community Wood</a:t>
                      </a:r>
                    </a:p>
                  </a:txBody>
                  <a:tcPr/>
                </a:tc>
                <a:tc>
                  <a:txBody>
                    <a:bodyPr/>
                    <a:lstStyle/>
                    <a:p>
                      <a:r>
                        <a:rPr lang="en-GB" dirty="0"/>
                        <a:t>Theme 3, iii; Theme 3, </a:t>
                      </a:r>
                      <a:r>
                        <a:rPr lang="en-GB" dirty="0" err="1"/>
                        <a:t>i</a:t>
                      </a:r>
                      <a:r>
                        <a:rPr lang="en-GB" dirty="0"/>
                        <a:t> and ii; Theme 4, ii;</a:t>
                      </a:r>
                    </a:p>
                  </a:txBody>
                  <a:tcPr/>
                </a:tc>
                <a:extLst>
                  <a:ext uri="{0D108BD9-81ED-4DB2-BD59-A6C34878D82A}">
                    <a16:rowId xmlns:a16="http://schemas.microsoft.com/office/drawing/2014/main" val="180547399"/>
                  </a:ext>
                </a:extLst>
              </a:tr>
              <a:tr h="370840">
                <a:tc>
                  <a:txBody>
                    <a:bodyPr/>
                    <a:lstStyle/>
                    <a:p>
                      <a:r>
                        <a:rPr lang="en-GB" dirty="0"/>
                        <a:t>2</a:t>
                      </a:r>
                    </a:p>
                  </a:txBody>
                  <a:tcPr/>
                </a:tc>
                <a:tc>
                  <a:txBody>
                    <a:bodyPr/>
                    <a:lstStyle/>
                    <a:p>
                      <a:r>
                        <a:rPr lang="en-GB" dirty="0"/>
                        <a:t>Ford Play Park</a:t>
                      </a:r>
                    </a:p>
                  </a:txBody>
                  <a:tcPr/>
                </a:tc>
                <a:tc>
                  <a:txBody>
                    <a:bodyPr/>
                    <a:lstStyle/>
                    <a:p>
                      <a:r>
                        <a:rPr lang="en-GB" dirty="0"/>
                        <a:t>Theme 2, ii;</a:t>
                      </a:r>
                    </a:p>
                  </a:txBody>
                  <a:tcPr/>
                </a:tc>
                <a:extLst>
                  <a:ext uri="{0D108BD9-81ED-4DB2-BD59-A6C34878D82A}">
                    <a16:rowId xmlns:a16="http://schemas.microsoft.com/office/drawing/2014/main" val="67693240"/>
                  </a:ext>
                </a:extLst>
              </a:tr>
              <a:tr h="370840">
                <a:tc>
                  <a:txBody>
                    <a:bodyPr/>
                    <a:lstStyle/>
                    <a:p>
                      <a:r>
                        <a:rPr lang="en-GB" dirty="0"/>
                        <a:t>3</a:t>
                      </a:r>
                    </a:p>
                  </a:txBody>
                  <a:tcPr/>
                </a:tc>
                <a:tc>
                  <a:txBody>
                    <a:bodyPr/>
                    <a:lstStyle/>
                    <a:p>
                      <a:r>
                        <a:rPr lang="en-GB" dirty="0"/>
                        <a:t>Honesty Shop on the grounds of Ford Hall</a:t>
                      </a:r>
                    </a:p>
                  </a:txBody>
                  <a:tcPr/>
                </a:tc>
                <a:tc>
                  <a:txBody>
                    <a:bodyPr/>
                    <a:lstStyle/>
                    <a:p>
                      <a:r>
                        <a:rPr lang="en-GB" dirty="0"/>
                        <a:t>Theme 4, </a:t>
                      </a:r>
                      <a:r>
                        <a:rPr lang="en-GB" dirty="0" err="1"/>
                        <a:t>i</a:t>
                      </a:r>
                      <a:r>
                        <a:rPr lang="en-GB" dirty="0"/>
                        <a:t>; Theme 1, ii, iv;</a:t>
                      </a:r>
                    </a:p>
                  </a:txBody>
                  <a:tcPr/>
                </a:tc>
                <a:extLst>
                  <a:ext uri="{0D108BD9-81ED-4DB2-BD59-A6C34878D82A}">
                    <a16:rowId xmlns:a16="http://schemas.microsoft.com/office/drawing/2014/main" val="1362983509"/>
                  </a:ext>
                </a:extLst>
              </a:tr>
              <a:tr h="370840">
                <a:tc>
                  <a:txBody>
                    <a:bodyPr/>
                    <a:lstStyle/>
                    <a:p>
                      <a:r>
                        <a:rPr lang="en-GB" dirty="0"/>
                        <a:t>4</a:t>
                      </a:r>
                    </a:p>
                  </a:txBody>
                  <a:tcPr/>
                </a:tc>
                <a:tc>
                  <a:txBody>
                    <a:bodyPr/>
                    <a:lstStyle/>
                    <a:p>
                      <a:r>
                        <a:rPr lang="en-GB" dirty="0"/>
                        <a:t>Ford Historic Information Notice Boards</a:t>
                      </a:r>
                    </a:p>
                  </a:txBody>
                  <a:tcPr/>
                </a:tc>
                <a:tc>
                  <a:txBody>
                    <a:bodyPr/>
                    <a:lstStyle/>
                    <a:p>
                      <a:r>
                        <a:rPr lang="en-GB" dirty="0"/>
                        <a:t>Theme 1, iv; Theme 2, ii; Theme 4, ii;</a:t>
                      </a:r>
                    </a:p>
                  </a:txBody>
                  <a:tcPr/>
                </a:tc>
                <a:extLst>
                  <a:ext uri="{0D108BD9-81ED-4DB2-BD59-A6C34878D82A}">
                    <a16:rowId xmlns:a16="http://schemas.microsoft.com/office/drawing/2014/main" val="3289664432"/>
                  </a:ext>
                </a:extLst>
              </a:tr>
              <a:tr h="370840">
                <a:tc>
                  <a:txBody>
                    <a:bodyPr/>
                    <a:lstStyle/>
                    <a:p>
                      <a:r>
                        <a:rPr lang="en-GB" dirty="0"/>
                        <a:t>5</a:t>
                      </a:r>
                    </a:p>
                  </a:txBody>
                  <a:tcPr/>
                </a:tc>
                <a:tc>
                  <a:txBody>
                    <a:bodyPr/>
                    <a:lstStyle/>
                    <a:p>
                      <a:r>
                        <a:rPr lang="en-GB" dirty="0"/>
                        <a:t>New Community Hall for Ford Village</a:t>
                      </a:r>
                    </a:p>
                  </a:txBody>
                  <a:tcPr/>
                </a:tc>
                <a:tc>
                  <a:txBody>
                    <a:bodyPr/>
                    <a:lstStyle/>
                    <a:p>
                      <a:r>
                        <a:rPr lang="en-GB" dirty="0"/>
                        <a:t>To be developed</a:t>
                      </a:r>
                    </a:p>
                  </a:txBody>
                  <a:tcPr/>
                </a:tc>
                <a:extLst>
                  <a:ext uri="{0D108BD9-81ED-4DB2-BD59-A6C34878D82A}">
                    <a16:rowId xmlns:a16="http://schemas.microsoft.com/office/drawing/2014/main" val="2956798597"/>
                  </a:ext>
                </a:extLst>
              </a:tr>
            </a:tbl>
          </a:graphicData>
        </a:graphic>
      </p:graphicFrame>
      <p:graphicFrame>
        <p:nvGraphicFramePr>
          <p:cNvPr id="5" name="Table 4">
            <a:extLst>
              <a:ext uri="{FF2B5EF4-FFF2-40B4-BE49-F238E27FC236}">
                <a16:creationId xmlns:a16="http://schemas.microsoft.com/office/drawing/2014/main" id="{D183A5CF-5060-CBC5-6F51-B7F244E0BC80}"/>
              </a:ext>
            </a:extLst>
          </p:cNvPr>
          <p:cNvGraphicFramePr>
            <a:graphicFrameLocks noGrp="1"/>
          </p:cNvGraphicFramePr>
          <p:nvPr>
            <p:extLst>
              <p:ext uri="{D42A27DB-BD31-4B8C-83A1-F6EECF244321}">
                <p14:modId xmlns:p14="http://schemas.microsoft.com/office/powerpoint/2010/main" val="660787681"/>
              </p:ext>
            </p:extLst>
          </p:nvPr>
        </p:nvGraphicFramePr>
        <p:xfrm>
          <a:off x="838200" y="4525955"/>
          <a:ext cx="8128000" cy="212344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1847886232"/>
                    </a:ext>
                  </a:extLst>
                </a:gridCol>
                <a:gridCol w="4064000">
                  <a:extLst>
                    <a:ext uri="{9D8B030D-6E8A-4147-A177-3AD203B41FA5}">
                      <a16:colId xmlns:a16="http://schemas.microsoft.com/office/drawing/2014/main" val="973857931"/>
                    </a:ext>
                  </a:extLst>
                </a:gridCol>
              </a:tblGrid>
              <a:tr h="370840">
                <a:tc>
                  <a:txBody>
                    <a:bodyPr/>
                    <a:lstStyle/>
                    <a:p>
                      <a:r>
                        <a:rPr lang="en-GB" dirty="0"/>
                        <a:t>Status of the development proposal</a:t>
                      </a:r>
                    </a:p>
                  </a:txBody>
                  <a:tcPr/>
                </a:tc>
                <a:tc>
                  <a:txBody>
                    <a:bodyPr/>
                    <a:lstStyle/>
                    <a:p>
                      <a:r>
                        <a:rPr lang="en-GB" dirty="0"/>
                        <a:t>Description</a:t>
                      </a:r>
                    </a:p>
                  </a:txBody>
                  <a:tcPr/>
                </a:tc>
                <a:extLst>
                  <a:ext uri="{0D108BD9-81ED-4DB2-BD59-A6C34878D82A}">
                    <a16:rowId xmlns:a16="http://schemas.microsoft.com/office/drawing/2014/main" val="2060880483"/>
                  </a:ext>
                </a:extLst>
              </a:tr>
              <a:tr h="370840">
                <a:tc>
                  <a:txBody>
                    <a:bodyPr/>
                    <a:lstStyle/>
                    <a:p>
                      <a:r>
                        <a:rPr lang="en-GB" dirty="0"/>
                        <a:t>Concept</a:t>
                      </a:r>
                    </a:p>
                  </a:txBody>
                  <a:tcPr/>
                </a:tc>
                <a:tc>
                  <a:txBody>
                    <a:bodyPr/>
                    <a:lstStyle/>
                    <a:p>
                      <a:r>
                        <a:rPr lang="en-GB" dirty="0"/>
                        <a:t>This development remains at the discussion stage.</a:t>
                      </a:r>
                    </a:p>
                  </a:txBody>
                  <a:tcPr/>
                </a:tc>
                <a:extLst>
                  <a:ext uri="{0D108BD9-81ED-4DB2-BD59-A6C34878D82A}">
                    <a16:rowId xmlns:a16="http://schemas.microsoft.com/office/drawing/2014/main" val="3380185352"/>
                  </a:ext>
                </a:extLst>
              </a:tr>
              <a:tr h="370840">
                <a:tc>
                  <a:txBody>
                    <a:bodyPr/>
                    <a:lstStyle/>
                    <a:p>
                      <a:r>
                        <a:rPr lang="en-GB" dirty="0"/>
                        <a:t>Initial discussions</a:t>
                      </a:r>
                    </a:p>
                  </a:txBody>
                  <a:tcPr/>
                </a:tc>
                <a:tc>
                  <a:txBody>
                    <a:bodyPr/>
                    <a:lstStyle/>
                    <a:p>
                      <a:r>
                        <a:rPr lang="en-GB" dirty="0"/>
                        <a:t>Initial discussions are taking place.</a:t>
                      </a:r>
                    </a:p>
                  </a:txBody>
                  <a:tcPr/>
                </a:tc>
                <a:extLst>
                  <a:ext uri="{0D108BD9-81ED-4DB2-BD59-A6C34878D82A}">
                    <a16:rowId xmlns:a16="http://schemas.microsoft.com/office/drawing/2014/main" val="584215475"/>
                  </a:ext>
                </a:extLst>
              </a:tr>
              <a:tr h="370840">
                <a:tc>
                  <a:txBody>
                    <a:bodyPr/>
                    <a:lstStyle/>
                    <a:p>
                      <a:r>
                        <a:rPr lang="en-GB" dirty="0"/>
                        <a:t>Planned</a:t>
                      </a:r>
                    </a:p>
                  </a:txBody>
                  <a:tcPr/>
                </a:tc>
                <a:tc>
                  <a:txBody>
                    <a:bodyPr/>
                    <a:lstStyle/>
                    <a:p>
                      <a:r>
                        <a:rPr lang="en-GB" dirty="0"/>
                        <a:t>This development is in its planning stage.</a:t>
                      </a:r>
                    </a:p>
                  </a:txBody>
                  <a:tcPr/>
                </a:tc>
                <a:extLst>
                  <a:ext uri="{0D108BD9-81ED-4DB2-BD59-A6C34878D82A}">
                    <a16:rowId xmlns:a16="http://schemas.microsoft.com/office/drawing/2014/main" val="2297109423"/>
                  </a:ext>
                </a:extLst>
              </a:tr>
              <a:tr h="370840">
                <a:tc>
                  <a:txBody>
                    <a:bodyPr/>
                    <a:lstStyle/>
                    <a:p>
                      <a:r>
                        <a:rPr lang="en-GB" dirty="0"/>
                        <a:t>In process</a:t>
                      </a:r>
                    </a:p>
                  </a:txBody>
                  <a:tcPr/>
                </a:tc>
                <a:tc>
                  <a:txBody>
                    <a:bodyPr/>
                    <a:lstStyle/>
                    <a:p>
                      <a:r>
                        <a:rPr lang="en-GB" dirty="0"/>
                        <a:t>This development has already started,</a:t>
                      </a:r>
                    </a:p>
                  </a:txBody>
                  <a:tcPr/>
                </a:tc>
                <a:extLst>
                  <a:ext uri="{0D108BD9-81ED-4DB2-BD59-A6C34878D82A}">
                    <a16:rowId xmlns:a16="http://schemas.microsoft.com/office/drawing/2014/main" val="1728213975"/>
                  </a:ext>
                </a:extLst>
              </a:tr>
            </a:tbl>
          </a:graphicData>
        </a:graphic>
      </p:graphicFrame>
      <p:sp>
        <p:nvSpPr>
          <p:cNvPr id="6" name="Slide Number Placeholder 5">
            <a:extLst>
              <a:ext uri="{FF2B5EF4-FFF2-40B4-BE49-F238E27FC236}">
                <a16:creationId xmlns:a16="http://schemas.microsoft.com/office/drawing/2014/main" id="{6F0423F3-3153-B91E-8866-34FA888DCF55}"/>
              </a:ext>
            </a:extLst>
          </p:cNvPr>
          <p:cNvSpPr>
            <a:spLocks noGrp="1"/>
          </p:cNvSpPr>
          <p:nvPr>
            <p:ph type="sldNum" sz="quarter" idx="12"/>
          </p:nvPr>
        </p:nvSpPr>
        <p:spPr/>
        <p:txBody>
          <a:bodyPr/>
          <a:lstStyle/>
          <a:p>
            <a:fld id="{D832FD27-ED50-466F-8ADF-A3FCDB66DE94}" type="slidenum">
              <a:rPr lang="en-GB" smtClean="0"/>
              <a:t>14</a:t>
            </a:fld>
            <a:endParaRPr lang="en-GB"/>
          </a:p>
        </p:txBody>
      </p:sp>
    </p:spTree>
    <p:extLst>
      <p:ext uri="{BB962C8B-B14F-4D97-AF65-F5344CB8AC3E}">
        <p14:creationId xmlns:p14="http://schemas.microsoft.com/office/powerpoint/2010/main" val="2354133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08751-4C19-A20A-4BCF-E746EE7B0293}"/>
              </a:ext>
            </a:extLst>
          </p:cNvPr>
          <p:cNvSpPr txBox="1"/>
          <p:nvPr/>
        </p:nvSpPr>
        <p:spPr>
          <a:xfrm>
            <a:off x="0" y="0"/>
            <a:ext cx="11673191" cy="6340197"/>
          </a:xfrm>
          <a:prstGeom prst="rect">
            <a:avLst/>
          </a:prstGeom>
          <a:noFill/>
        </p:spPr>
        <p:txBody>
          <a:bodyPr wrap="square">
            <a:spAutoFit/>
          </a:bodyPr>
          <a:lstStyle/>
          <a:p>
            <a:pPr algn="just"/>
            <a:r>
              <a:rPr lang="en-GB" sz="2000" b="1" dirty="0"/>
              <a:t>Introduction</a:t>
            </a:r>
          </a:p>
          <a:p>
            <a:pPr algn="just"/>
            <a:r>
              <a:rPr lang="en-GB" sz="1600" dirty="0"/>
              <a:t>This section of the report lays out a series of Local Place Plan (LPP) proposals for Ford Village for the next 10 years. An LPP is a community-led plan for the future of a place. It establishes our spatial vision for our area for the next season. The plan contains ideas for land use, buildings, and development and feeds into the council’s next Local Development Plan (LDP3). It is a new way for communities to influence development in their area. The plan has been prepared by local people to lay out a vision for Ford Village, shaped by input from the whole community. The plan articulates a community position seeking to shape how development happens in the area, and how the use of land and buildings should be enabled or regulated. The goal is to offer workable solutions to make the Ford Village area function well, improve the well-being of its populace, and make it an even more enjoyable place to live. The plan was developed between July 2024 and April 2025. At the heart of this document are 5 proposals for the Ford Village area within the Dunadd Community Ward. These are presented for assessment by Argyll and Bute Council Planning Authority for inclusion in Local Development Plan 3.</a:t>
            </a:r>
          </a:p>
          <a:p>
            <a:pPr algn="just"/>
            <a:r>
              <a:rPr lang="en-GB" sz="2000" b="1" dirty="0"/>
              <a:t>Reasoning and Justification for each proposal</a:t>
            </a:r>
          </a:p>
          <a:p>
            <a:pPr algn="just"/>
            <a:r>
              <a:rPr lang="en-GB" sz="1600" dirty="0"/>
              <a:t>In the following chapter, we have also provided policy reasoning for each proposal. This is designed to comply with the validation requirement to provide statements justifying proposals against the existing Local Development Plan (2018) and National Planning Framework 4 (NPF4). For readers from the community, going through this appendix is optional. </a:t>
            </a:r>
          </a:p>
          <a:p>
            <a:pPr algn="just"/>
            <a:r>
              <a:rPr lang="en-GB" sz="2000" b="1" dirty="0"/>
              <a:t>Corporate ownership</a:t>
            </a:r>
          </a:p>
          <a:p>
            <a:pPr algn="just"/>
            <a:r>
              <a:rPr lang="en-GB" sz="1600" dirty="0"/>
              <a:t>In addition to being assessed for inclusion in the next Local Development Plan, these proposals may also require action or ownership by departments other than Argyll and Bute Planning Authority. As part of a holistic spatial vision for our area, we consider such elements to form a critical and integrated part of delivering benefit for the wellbeing of our community. We would therefore invite the Planning Authority to ensure that proposals which also require action from other council departments are communicated at the corporate level (as appropriate). This will enable these proposals to be integrated into inter-departmental planning for our area. </a:t>
            </a:r>
          </a:p>
          <a:p>
            <a:pPr algn="just"/>
            <a:r>
              <a:rPr lang="en-GB" sz="2000" b="1" dirty="0"/>
              <a:t>Feedback justifying inclusion/exclusion of our proposals in the LDP Proposal Plan </a:t>
            </a:r>
          </a:p>
          <a:p>
            <a:pPr algn="just"/>
            <a:r>
              <a:rPr lang="en-GB" sz="1600" dirty="0"/>
              <a:t>We look forward to receiving written feedback, explanation, and justification from Argyll and Bute Planning Authority at the appropriate point in the Development Plan Scheme.  We will be keen at that point to understand why these proposals and/or priorities have or haven’t been accepted as proposals integrated into the Proposed Plan for LDP3.</a:t>
            </a:r>
          </a:p>
        </p:txBody>
      </p:sp>
      <p:sp>
        <p:nvSpPr>
          <p:cNvPr id="4" name="Slide Number Placeholder 3">
            <a:extLst>
              <a:ext uri="{FF2B5EF4-FFF2-40B4-BE49-F238E27FC236}">
                <a16:creationId xmlns:a16="http://schemas.microsoft.com/office/drawing/2014/main" id="{A44287A9-9AFE-D3C7-627D-CC02B4FA13CB}"/>
              </a:ext>
            </a:extLst>
          </p:cNvPr>
          <p:cNvSpPr>
            <a:spLocks noGrp="1"/>
          </p:cNvSpPr>
          <p:nvPr>
            <p:ph type="sldNum" sz="quarter" idx="12"/>
          </p:nvPr>
        </p:nvSpPr>
        <p:spPr/>
        <p:txBody>
          <a:bodyPr/>
          <a:lstStyle/>
          <a:p>
            <a:fld id="{D832FD27-ED50-466F-8ADF-A3FCDB66DE94}" type="slidenum">
              <a:rPr lang="en-GB" smtClean="0"/>
              <a:t>15</a:t>
            </a:fld>
            <a:endParaRPr lang="en-GB"/>
          </a:p>
        </p:txBody>
      </p:sp>
    </p:spTree>
    <p:extLst>
      <p:ext uri="{BB962C8B-B14F-4D97-AF65-F5344CB8AC3E}">
        <p14:creationId xmlns:p14="http://schemas.microsoft.com/office/powerpoint/2010/main" val="122589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657B1-B203-F9D5-3CBE-E2B9714AE99A}"/>
              </a:ext>
            </a:extLst>
          </p:cNvPr>
          <p:cNvSpPr txBox="1"/>
          <p:nvPr/>
        </p:nvSpPr>
        <p:spPr>
          <a:xfrm>
            <a:off x="107004" y="311285"/>
            <a:ext cx="11634281" cy="400110"/>
          </a:xfrm>
          <a:prstGeom prst="rect">
            <a:avLst/>
          </a:prstGeom>
          <a:noFill/>
        </p:spPr>
        <p:txBody>
          <a:bodyPr wrap="square" rtlCol="0">
            <a:spAutoFit/>
          </a:bodyPr>
          <a:lstStyle/>
          <a:p>
            <a:r>
              <a:rPr lang="en-GB" sz="2000" b="1" dirty="0"/>
              <a:t>Overview Maps for LPP Proposals </a:t>
            </a:r>
          </a:p>
        </p:txBody>
      </p:sp>
      <p:sp>
        <p:nvSpPr>
          <p:cNvPr id="3" name="Slide Number Placeholder 2">
            <a:extLst>
              <a:ext uri="{FF2B5EF4-FFF2-40B4-BE49-F238E27FC236}">
                <a16:creationId xmlns:a16="http://schemas.microsoft.com/office/drawing/2014/main" id="{C8994A78-66BD-FAB7-8A92-10DB14D8DB68}"/>
              </a:ext>
            </a:extLst>
          </p:cNvPr>
          <p:cNvSpPr>
            <a:spLocks noGrp="1"/>
          </p:cNvSpPr>
          <p:nvPr>
            <p:ph type="sldNum" sz="quarter" idx="12"/>
          </p:nvPr>
        </p:nvSpPr>
        <p:spPr/>
        <p:txBody>
          <a:bodyPr/>
          <a:lstStyle/>
          <a:p>
            <a:fld id="{D832FD27-ED50-466F-8ADF-A3FCDB66DE94}" type="slidenum">
              <a:rPr lang="en-GB" smtClean="0"/>
              <a:t>16</a:t>
            </a:fld>
            <a:endParaRPr lang="en-GB"/>
          </a:p>
        </p:txBody>
      </p:sp>
      <p:pic>
        <p:nvPicPr>
          <p:cNvPr id="13" name="Picture 12">
            <a:extLst>
              <a:ext uri="{FF2B5EF4-FFF2-40B4-BE49-F238E27FC236}">
                <a16:creationId xmlns:a16="http://schemas.microsoft.com/office/drawing/2014/main" id="{25A7152D-FA48-BF3D-E8EC-F15E97D2CA69}"/>
              </a:ext>
            </a:extLst>
          </p:cNvPr>
          <p:cNvPicPr>
            <a:picLocks noChangeAspect="1"/>
          </p:cNvPicPr>
          <p:nvPr/>
        </p:nvPicPr>
        <p:blipFill>
          <a:blip r:embed="rId2"/>
          <a:srcRect l="22979" t="20329" r="11596" b="8579"/>
          <a:stretch/>
        </p:blipFill>
        <p:spPr>
          <a:xfrm>
            <a:off x="389106" y="787940"/>
            <a:ext cx="11206264" cy="5718369"/>
          </a:xfrm>
          <a:prstGeom prst="rect">
            <a:avLst/>
          </a:prstGeom>
        </p:spPr>
      </p:pic>
    </p:spTree>
    <p:extLst>
      <p:ext uri="{BB962C8B-B14F-4D97-AF65-F5344CB8AC3E}">
        <p14:creationId xmlns:p14="http://schemas.microsoft.com/office/powerpoint/2010/main" val="396123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8A1CE1-1E2C-CFB7-0F65-FD6C900C5945}"/>
              </a:ext>
            </a:extLst>
          </p:cNvPr>
          <p:cNvGraphicFramePr>
            <a:graphicFrameLocks noGrp="1"/>
          </p:cNvGraphicFramePr>
          <p:nvPr>
            <p:extLst>
              <p:ext uri="{D42A27DB-BD31-4B8C-83A1-F6EECF244321}">
                <p14:modId xmlns:p14="http://schemas.microsoft.com/office/powerpoint/2010/main" val="2703417700"/>
              </p:ext>
            </p:extLst>
          </p:nvPr>
        </p:nvGraphicFramePr>
        <p:xfrm>
          <a:off x="5233481" y="1230144"/>
          <a:ext cx="6151123" cy="5539137"/>
        </p:xfrm>
        <a:graphic>
          <a:graphicData uri="http://schemas.openxmlformats.org/drawingml/2006/table">
            <a:tbl>
              <a:tblPr firstRow="1" bandRow="1">
                <a:tableStyleId>{93296810-A885-4BE3-A3E7-6D5BEEA58F35}</a:tableStyleId>
              </a:tblPr>
              <a:tblGrid>
                <a:gridCol w="1714378">
                  <a:extLst>
                    <a:ext uri="{9D8B030D-6E8A-4147-A177-3AD203B41FA5}">
                      <a16:colId xmlns:a16="http://schemas.microsoft.com/office/drawing/2014/main" val="48426852"/>
                    </a:ext>
                  </a:extLst>
                </a:gridCol>
                <a:gridCol w="4436745">
                  <a:extLst>
                    <a:ext uri="{9D8B030D-6E8A-4147-A177-3AD203B41FA5}">
                      <a16:colId xmlns:a16="http://schemas.microsoft.com/office/drawing/2014/main" val="1961896400"/>
                    </a:ext>
                  </a:extLst>
                </a:gridCol>
              </a:tblGrid>
              <a:tr h="357537">
                <a:tc>
                  <a:txBody>
                    <a:bodyPr/>
                    <a:lstStyle/>
                    <a:p>
                      <a:r>
                        <a:rPr lang="en-GB" sz="1400" dirty="0"/>
                        <a:t>Proposal</a:t>
                      </a:r>
                    </a:p>
                  </a:txBody>
                  <a:tcPr/>
                </a:tc>
                <a:tc>
                  <a:txBody>
                    <a:bodyPr/>
                    <a:lstStyle/>
                    <a:p>
                      <a:pPr algn="just"/>
                      <a:r>
                        <a:rPr lang="en-GB" sz="1400" dirty="0"/>
                        <a:t>To purchase land from Torran Fishing Hostel that is currently up for sale (March 2025) to create a community-owned asset. This asset would be a community wood.</a:t>
                      </a:r>
                    </a:p>
                  </a:txBody>
                  <a:tcPr/>
                </a:tc>
                <a:extLst>
                  <a:ext uri="{0D108BD9-81ED-4DB2-BD59-A6C34878D82A}">
                    <a16:rowId xmlns:a16="http://schemas.microsoft.com/office/drawing/2014/main" val="222480601"/>
                  </a:ext>
                </a:extLst>
              </a:tr>
              <a:tr h="357537">
                <a:tc>
                  <a:txBody>
                    <a:bodyPr/>
                    <a:lstStyle/>
                    <a:p>
                      <a:r>
                        <a:rPr lang="en-GB" sz="1400" b="1" dirty="0"/>
                        <a:t>Vision for the proposal</a:t>
                      </a:r>
                    </a:p>
                  </a:txBody>
                  <a:tcPr/>
                </a:tc>
                <a:tc>
                  <a:txBody>
                    <a:bodyPr/>
                    <a:lstStyle/>
                    <a:p>
                      <a:pPr algn="just"/>
                      <a:r>
                        <a:rPr lang="en-GB" sz="1400" dirty="0"/>
                        <a:t>The community would like to purchase a 58-acre area of amenity land on the shores of Loch Awe.  This project could provide local waterside amenities, together with managed space for nature and income-generating activities. It therefore has the potential to increase community access to the shores of Loch Awe, so increasing local people’s wellbeing and sustainably delivering environmental benefits.</a:t>
                      </a:r>
                    </a:p>
                  </a:txBody>
                  <a:tcPr/>
                </a:tc>
                <a:extLst>
                  <a:ext uri="{0D108BD9-81ED-4DB2-BD59-A6C34878D82A}">
                    <a16:rowId xmlns:a16="http://schemas.microsoft.com/office/drawing/2014/main" val="2057553964"/>
                  </a:ext>
                </a:extLst>
              </a:tr>
              <a:tr h="357537">
                <a:tc>
                  <a:txBody>
                    <a:bodyPr/>
                    <a:lstStyle/>
                    <a:p>
                      <a:r>
                        <a:rPr lang="en-GB" sz="1400" b="1" dirty="0"/>
                        <a:t>Detail</a:t>
                      </a:r>
                    </a:p>
                  </a:txBody>
                  <a:tcPr/>
                </a:tc>
                <a:tc>
                  <a:txBody>
                    <a:bodyPr/>
                    <a:lstStyle/>
                    <a:p>
                      <a:pPr algn="just"/>
                      <a:r>
                        <a:rPr lang="en-GB" sz="1400" dirty="0"/>
                        <a:t>The community would like to use the site to improve local access to the loch and native woodland, whilst increasing biodiversity and enhancing the natural environment. There is currently very little in place regarding pathways, access to the shore, and parking facilities. They envisage creating walking paths, including accessible paths, a picnic and swimming area on the shore of the Loch, access and storage for small boats and paddle craft, and a wildlife hide. Natural habitats would be improved by replanting the rare temperate rainforest woodland, and providing floating bird nesting platforms and nesting boxes. </a:t>
                      </a:r>
                    </a:p>
                  </a:txBody>
                  <a:tcPr/>
                </a:tc>
                <a:extLst>
                  <a:ext uri="{0D108BD9-81ED-4DB2-BD59-A6C34878D82A}">
                    <a16:rowId xmlns:a16="http://schemas.microsoft.com/office/drawing/2014/main" val="2496728520"/>
                  </a:ext>
                </a:extLst>
              </a:tr>
              <a:tr h="357537">
                <a:tc>
                  <a:txBody>
                    <a:bodyPr/>
                    <a:lstStyle/>
                    <a:p>
                      <a:r>
                        <a:rPr lang="en-GB" sz="1400" b="1" dirty="0"/>
                        <a:t>Status</a:t>
                      </a:r>
                    </a:p>
                  </a:txBody>
                  <a:tcPr/>
                </a:tc>
                <a:tc>
                  <a:txBody>
                    <a:bodyPr/>
                    <a:lstStyle/>
                    <a:p>
                      <a:pPr algn="just"/>
                      <a:r>
                        <a:rPr lang="en-GB" sz="1400" dirty="0"/>
                        <a:t>Stage 2 application to the Scottish Land Fund</a:t>
                      </a:r>
                    </a:p>
                  </a:txBody>
                  <a:tcPr/>
                </a:tc>
                <a:extLst>
                  <a:ext uri="{0D108BD9-81ED-4DB2-BD59-A6C34878D82A}">
                    <a16:rowId xmlns:a16="http://schemas.microsoft.com/office/drawing/2014/main" val="3056347632"/>
                  </a:ext>
                </a:extLst>
              </a:tr>
            </a:tbl>
          </a:graphicData>
        </a:graphic>
      </p:graphicFrame>
      <p:pic>
        <p:nvPicPr>
          <p:cNvPr id="5" name="Picture 4">
            <a:extLst>
              <a:ext uri="{FF2B5EF4-FFF2-40B4-BE49-F238E27FC236}">
                <a16:creationId xmlns:a16="http://schemas.microsoft.com/office/drawing/2014/main" id="{417802CF-481C-66EF-512D-E1F7C12734A3}"/>
              </a:ext>
            </a:extLst>
          </p:cNvPr>
          <p:cNvPicPr>
            <a:picLocks noChangeAspect="1"/>
          </p:cNvPicPr>
          <p:nvPr/>
        </p:nvPicPr>
        <p:blipFill>
          <a:blip r:embed="rId2"/>
          <a:stretch>
            <a:fillRect/>
          </a:stretch>
        </p:blipFill>
        <p:spPr>
          <a:xfrm>
            <a:off x="223195" y="1847348"/>
            <a:ext cx="4858933" cy="3548180"/>
          </a:xfrm>
          <a:prstGeom prst="rect">
            <a:avLst/>
          </a:prstGeom>
        </p:spPr>
      </p:pic>
      <p:sp>
        <p:nvSpPr>
          <p:cNvPr id="6" name="TextBox 5">
            <a:extLst>
              <a:ext uri="{FF2B5EF4-FFF2-40B4-BE49-F238E27FC236}">
                <a16:creationId xmlns:a16="http://schemas.microsoft.com/office/drawing/2014/main" id="{3732068F-D272-4D80-1A74-DFA10DC30DBA}"/>
              </a:ext>
            </a:extLst>
          </p:cNvPr>
          <p:cNvSpPr txBox="1"/>
          <p:nvPr/>
        </p:nvSpPr>
        <p:spPr>
          <a:xfrm>
            <a:off x="223195" y="535022"/>
            <a:ext cx="11161409" cy="584775"/>
          </a:xfrm>
          <a:prstGeom prst="rect">
            <a:avLst/>
          </a:prstGeom>
          <a:solidFill>
            <a:srgbClr val="92D050"/>
          </a:solidFill>
        </p:spPr>
        <p:txBody>
          <a:bodyPr wrap="square" rtlCol="0">
            <a:spAutoFit/>
          </a:bodyPr>
          <a:lstStyle/>
          <a:p>
            <a:r>
              <a:rPr lang="en-GB" sz="3200" b="1" dirty="0"/>
              <a:t>1: Ford Community Wood </a:t>
            </a:r>
          </a:p>
        </p:txBody>
      </p:sp>
      <p:sp>
        <p:nvSpPr>
          <p:cNvPr id="7" name="Slide Number Placeholder 6">
            <a:extLst>
              <a:ext uri="{FF2B5EF4-FFF2-40B4-BE49-F238E27FC236}">
                <a16:creationId xmlns:a16="http://schemas.microsoft.com/office/drawing/2014/main" id="{9E389505-FF19-3653-6964-7BB266418D51}"/>
              </a:ext>
            </a:extLst>
          </p:cNvPr>
          <p:cNvSpPr>
            <a:spLocks noGrp="1"/>
          </p:cNvSpPr>
          <p:nvPr>
            <p:ph type="sldNum" sz="quarter" idx="12"/>
          </p:nvPr>
        </p:nvSpPr>
        <p:spPr/>
        <p:txBody>
          <a:bodyPr/>
          <a:lstStyle/>
          <a:p>
            <a:fld id="{D832FD27-ED50-466F-8ADF-A3FCDB66DE94}" type="slidenum">
              <a:rPr lang="en-GB" smtClean="0"/>
              <a:t>17</a:t>
            </a:fld>
            <a:endParaRPr lang="en-GB"/>
          </a:p>
        </p:txBody>
      </p:sp>
    </p:spTree>
    <p:extLst>
      <p:ext uri="{BB962C8B-B14F-4D97-AF65-F5344CB8AC3E}">
        <p14:creationId xmlns:p14="http://schemas.microsoft.com/office/powerpoint/2010/main" val="252352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B8EE8-DFCB-5463-1C49-1C5FC33F590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D28E92D-887F-828A-2B90-25751C91B280}"/>
              </a:ext>
            </a:extLst>
          </p:cNvPr>
          <p:cNvSpPr txBox="1"/>
          <p:nvPr/>
        </p:nvSpPr>
        <p:spPr>
          <a:xfrm>
            <a:off x="223195" y="535022"/>
            <a:ext cx="11161409" cy="584775"/>
          </a:xfrm>
          <a:prstGeom prst="rect">
            <a:avLst/>
          </a:prstGeom>
          <a:solidFill>
            <a:srgbClr val="92D050"/>
          </a:solidFill>
        </p:spPr>
        <p:txBody>
          <a:bodyPr wrap="square" rtlCol="0">
            <a:spAutoFit/>
          </a:bodyPr>
          <a:lstStyle/>
          <a:p>
            <a:r>
              <a:rPr lang="en-GB" sz="3200" b="1" dirty="0"/>
              <a:t>2: Ford Play Park</a:t>
            </a:r>
          </a:p>
        </p:txBody>
      </p:sp>
      <p:sp>
        <p:nvSpPr>
          <p:cNvPr id="3" name="Slide Number Placeholder 2">
            <a:extLst>
              <a:ext uri="{FF2B5EF4-FFF2-40B4-BE49-F238E27FC236}">
                <a16:creationId xmlns:a16="http://schemas.microsoft.com/office/drawing/2014/main" id="{280E761B-5312-2281-AB80-DFB701A06C9C}"/>
              </a:ext>
            </a:extLst>
          </p:cNvPr>
          <p:cNvSpPr>
            <a:spLocks noGrp="1"/>
          </p:cNvSpPr>
          <p:nvPr>
            <p:ph type="sldNum" sz="quarter" idx="12"/>
          </p:nvPr>
        </p:nvSpPr>
        <p:spPr/>
        <p:txBody>
          <a:bodyPr/>
          <a:lstStyle/>
          <a:p>
            <a:fld id="{D832FD27-ED50-466F-8ADF-A3FCDB66DE94}" type="slidenum">
              <a:rPr lang="en-GB" smtClean="0"/>
              <a:t>18</a:t>
            </a:fld>
            <a:endParaRPr lang="en-GB"/>
          </a:p>
        </p:txBody>
      </p:sp>
      <p:pic>
        <p:nvPicPr>
          <p:cNvPr id="4" name="Picture 3">
            <a:extLst>
              <a:ext uri="{FF2B5EF4-FFF2-40B4-BE49-F238E27FC236}">
                <a16:creationId xmlns:a16="http://schemas.microsoft.com/office/drawing/2014/main" id="{2A417895-95E0-F4D4-0CB5-F3184280ADA8}"/>
              </a:ext>
            </a:extLst>
          </p:cNvPr>
          <p:cNvPicPr>
            <a:picLocks noChangeAspect="1"/>
          </p:cNvPicPr>
          <p:nvPr/>
        </p:nvPicPr>
        <p:blipFill>
          <a:blip r:embed="rId2"/>
          <a:srcRect l="23058" t="17503" b="3867"/>
          <a:stretch/>
        </p:blipFill>
        <p:spPr>
          <a:xfrm>
            <a:off x="297121" y="2199097"/>
            <a:ext cx="5798879" cy="3179144"/>
          </a:xfrm>
          <a:prstGeom prst="rect">
            <a:avLst/>
          </a:prstGeom>
        </p:spPr>
      </p:pic>
      <p:graphicFrame>
        <p:nvGraphicFramePr>
          <p:cNvPr id="2" name="Table 1">
            <a:extLst>
              <a:ext uri="{FF2B5EF4-FFF2-40B4-BE49-F238E27FC236}">
                <a16:creationId xmlns:a16="http://schemas.microsoft.com/office/drawing/2014/main" id="{1741684A-E3CE-40BA-02B8-16A9037EF78C}"/>
              </a:ext>
            </a:extLst>
          </p:cNvPr>
          <p:cNvGraphicFramePr>
            <a:graphicFrameLocks noGrp="1"/>
          </p:cNvGraphicFramePr>
          <p:nvPr>
            <p:extLst>
              <p:ext uri="{D42A27DB-BD31-4B8C-83A1-F6EECF244321}">
                <p14:modId xmlns:p14="http://schemas.microsoft.com/office/powerpoint/2010/main" val="1542452521"/>
              </p:ext>
            </p:extLst>
          </p:nvPr>
        </p:nvGraphicFramePr>
        <p:xfrm>
          <a:off x="6624536" y="1230144"/>
          <a:ext cx="4760068" cy="4148097"/>
        </p:xfrm>
        <a:graphic>
          <a:graphicData uri="http://schemas.openxmlformats.org/drawingml/2006/table">
            <a:tbl>
              <a:tblPr firstRow="1" bandRow="1">
                <a:tableStyleId>{93296810-A885-4BE3-A3E7-6D5BEEA58F35}</a:tableStyleId>
              </a:tblPr>
              <a:tblGrid>
                <a:gridCol w="1326677">
                  <a:extLst>
                    <a:ext uri="{9D8B030D-6E8A-4147-A177-3AD203B41FA5}">
                      <a16:colId xmlns:a16="http://schemas.microsoft.com/office/drawing/2014/main" val="48426852"/>
                    </a:ext>
                  </a:extLst>
                </a:gridCol>
                <a:gridCol w="3433391">
                  <a:extLst>
                    <a:ext uri="{9D8B030D-6E8A-4147-A177-3AD203B41FA5}">
                      <a16:colId xmlns:a16="http://schemas.microsoft.com/office/drawing/2014/main" val="1961896400"/>
                    </a:ext>
                  </a:extLst>
                </a:gridCol>
              </a:tblGrid>
              <a:tr h="668777">
                <a:tc>
                  <a:txBody>
                    <a:bodyPr/>
                    <a:lstStyle/>
                    <a:p>
                      <a:r>
                        <a:rPr lang="en-GB" sz="1400" dirty="0"/>
                        <a:t>Proposal</a:t>
                      </a:r>
                    </a:p>
                  </a:txBody>
                  <a:tcPr/>
                </a:tc>
                <a:tc>
                  <a:txBody>
                    <a:bodyPr/>
                    <a:lstStyle/>
                    <a:p>
                      <a:pPr algn="just"/>
                      <a:r>
                        <a:rPr lang="en-GB" sz="1400" dirty="0"/>
                        <a:t>To purchase play equipment and create a children’s play area within the village.</a:t>
                      </a:r>
                    </a:p>
                  </a:txBody>
                  <a:tcPr/>
                </a:tc>
                <a:extLst>
                  <a:ext uri="{0D108BD9-81ED-4DB2-BD59-A6C34878D82A}">
                    <a16:rowId xmlns:a16="http://schemas.microsoft.com/office/drawing/2014/main" val="222480601"/>
                  </a:ext>
                </a:extLst>
              </a:tr>
              <a:tr h="1219535">
                <a:tc>
                  <a:txBody>
                    <a:bodyPr/>
                    <a:lstStyle/>
                    <a:p>
                      <a:r>
                        <a:rPr lang="en-GB" sz="1400" b="1" dirty="0"/>
                        <a:t>Vision for the proposal</a:t>
                      </a:r>
                    </a:p>
                  </a:txBody>
                  <a:tcPr/>
                </a:tc>
                <a:tc>
                  <a:txBody>
                    <a:bodyPr/>
                    <a:lstStyle/>
                    <a:p>
                      <a:r>
                        <a:rPr lang="en-GB" sz="1400" dirty="0"/>
                        <a:t>The village would like to seek funds to build a playground for children on land in the centre of the village, which is currently owned by the Ford Village Hall.</a:t>
                      </a:r>
                    </a:p>
                  </a:txBody>
                  <a:tcPr/>
                </a:tc>
                <a:extLst>
                  <a:ext uri="{0D108BD9-81ED-4DB2-BD59-A6C34878D82A}">
                    <a16:rowId xmlns:a16="http://schemas.microsoft.com/office/drawing/2014/main" val="2057553964"/>
                  </a:ext>
                </a:extLst>
              </a:tr>
              <a:tr h="1770292">
                <a:tc>
                  <a:txBody>
                    <a:bodyPr/>
                    <a:lstStyle/>
                    <a:p>
                      <a:r>
                        <a:rPr lang="en-GB" sz="1400" b="1" dirty="0"/>
                        <a:t>Detail</a:t>
                      </a:r>
                    </a:p>
                  </a:txBody>
                  <a:tcPr/>
                </a:tc>
                <a:tc>
                  <a:txBody>
                    <a:bodyPr/>
                    <a:lstStyle/>
                    <a:p>
                      <a:pPr algn="just"/>
                      <a:r>
                        <a:rPr lang="en-GB" sz="1400" dirty="0"/>
                        <a:t>The demographics of the village have changed rapidly in the last 3-5 years. There are now more families in the village and 20 children of primary school age living within the boundaries of Ford Village. The nearest playground for the children of Ford Village is a car journey away in Dalavich, Bridgend, or Lochgilphead. </a:t>
                      </a:r>
                    </a:p>
                  </a:txBody>
                  <a:tcPr/>
                </a:tc>
                <a:extLst>
                  <a:ext uri="{0D108BD9-81ED-4DB2-BD59-A6C34878D82A}">
                    <a16:rowId xmlns:a16="http://schemas.microsoft.com/office/drawing/2014/main" val="2496728520"/>
                  </a:ext>
                </a:extLst>
              </a:tr>
              <a:tr h="461465">
                <a:tc>
                  <a:txBody>
                    <a:bodyPr/>
                    <a:lstStyle/>
                    <a:p>
                      <a:r>
                        <a:rPr lang="en-GB" sz="1400" b="1" dirty="0"/>
                        <a:t>Status</a:t>
                      </a:r>
                    </a:p>
                  </a:txBody>
                  <a:tcPr/>
                </a:tc>
                <a:tc>
                  <a:txBody>
                    <a:bodyPr/>
                    <a:lstStyle/>
                    <a:p>
                      <a:pPr algn="just"/>
                      <a:r>
                        <a:rPr lang="en-GB" sz="1400" dirty="0"/>
                        <a:t>Initial discussions.</a:t>
                      </a:r>
                    </a:p>
                  </a:txBody>
                  <a:tcPr/>
                </a:tc>
                <a:extLst>
                  <a:ext uri="{0D108BD9-81ED-4DB2-BD59-A6C34878D82A}">
                    <a16:rowId xmlns:a16="http://schemas.microsoft.com/office/drawing/2014/main" val="3056347632"/>
                  </a:ext>
                </a:extLst>
              </a:tr>
            </a:tbl>
          </a:graphicData>
        </a:graphic>
      </p:graphicFrame>
    </p:spTree>
    <p:extLst>
      <p:ext uri="{BB962C8B-B14F-4D97-AF65-F5344CB8AC3E}">
        <p14:creationId xmlns:p14="http://schemas.microsoft.com/office/powerpoint/2010/main" val="138241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A4C4-D2D0-738D-83BA-B6C88E7391A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AA5CB6-89E9-16D2-F0E0-AD2F041CBF98}"/>
              </a:ext>
            </a:extLst>
          </p:cNvPr>
          <p:cNvGraphicFramePr>
            <a:graphicFrameLocks noGrp="1"/>
          </p:cNvGraphicFramePr>
          <p:nvPr>
            <p:extLst>
              <p:ext uri="{D42A27DB-BD31-4B8C-83A1-F6EECF244321}">
                <p14:modId xmlns:p14="http://schemas.microsoft.com/office/powerpoint/2010/main" val="1970418680"/>
              </p:ext>
            </p:extLst>
          </p:nvPr>
        </p:nvGraphicFramePr>
        <p:xfrm>
          <a:off x="6741268" y="1230144"/>
          <a:ext cx="5119991" cy="5491331"/>
        </p:xfrm>
        <a:graphic>
          <a:graphicData uri="http://schemas.openxmlformats.org/drawingml/2006/table">
            <a:tbl>
              <a:tblPr firstRow="1" bandRow="1">
                <a:tableStyleId>{93296810-A885-4BE3-A3E7-6D5BEEA58F35}</a:tableStyleId>
              </a:tblPr>
              <a:tblGrid>
                <a:gridCol w="1426991">
                  <a:extLst>
                    <a:ext uri="{9D8B030D-6E8A-4147-A177-3AD203B41FA5}">
                      <a16:colId xmlns:a16="http://schemas.microsoft.com/office/drawing/2014/main" val="48426852"/>
                    </a:ext>
                  </a:extLst>
                </a:gridCol>
                <a:gridCol w="3693000">
                  <a:extLst>
                    <a:ext uri="{9D8B030D-6E8A-4147-A177-3AD203B41FA5}">
                      <a16:colId xmlns:a16="http://schemas.microsoft.com/office/drawing/2014/main" val="1961896400"/>
                    </a:ext>
                  </a:extLst>
                </a:gridCol>
              </a:tblGrid>
              <a:tr h="580803">
                <a:tc>
                  <a:txBody>
                    <a:bodyPr/>
                    <a:lstStyle/>
                    <a:p>
                      <a:r>
                        <a:rPr lang="en-GB" sz="1400" dirty="0"/>
                        <a:t>Proposal</a:t>
                      </a:r>
                    </a:p>
                  </a:txBody>
                  <a:tcPr/>
                </a:tc>
                <a:tc>
                  <a:txBody>
                    <a:bodyPr/>
                    <a:lstStyle/>
                    <a:p>
                      <a:pPr algn="just"/>
                      <a:r>
                        <a:rPr lang="en-GB" sz="1400" dirty="0"/>
                        <a:t>To create an honesty shop on the grounds of Ford Village Hall.</a:t>
                      </a:r>
                    </a:p>
                  </a:txBody>
                  <a:tcPr/>
                </a:tc>
                <a:extLst>
                  <a:ext uri="{0D108BD9-81ED-4DB2-BD59-A6C34878D82A}">
                    <a16:rowId xmlns:a16="http://schemas.microsoft.com/office/drawing/2014/main" val="222480601"/>
                  </a:ext>
                </a:extLst>
              </a:tr>
              <a:tr h="1298266">
                <a:tc>
                  <a:txBody>
                    <a:bodyPr/>
                    <a:lstStyle/>
                    <a:p>
                      <a:r>
                        <a:rPr lang="en-GB" sz="1400" b="1" dirty="0"/>
                        <a:t>Vision for the proposal</a:t>
                      </a:r>
                    </a:p>
                  </a:txBody>
                  <a:tcPr/>
                </a:tc>
                <a:tc>
                  <a:txBody>
                    <a:bodyPr/>
                    <a:lstStyle/>
                    <a:p>
                      <a:r>
                        <a:rPr lang="en-GB" sz="1400" dirty="0"/>
                        <a:t>The village hall committee would like to build an honesty shop on their grounds. The shop would sell basic nonperishable goods through an honesty system supported by volunteers managed by the FVHC.</a:t>
                      </a:r>
                    </a:p>
                  </a:txBody>
                  <a:tcPr/>
                </a:tc>
                <a:extLst>
                  <a:ext uri="{0D108BD9-81ED-4DB2-BD59-A6C34878D82A}">
                    <a16:rowId xmlns:a16="http://schemas.microsoft.com/office/drawing/2014/main" val="2057553964"/>
                  </a:ext>
                </a:extLst>
              </a:tr>
              <a:tr h="3211500">
                <a:tc>
                  <a:txBody>
                    <a:bodyPr/>
                    <a:lstStyle/>
                    <a:p>
                      <a:r>
                        <a:rPr lang="en-GB" sz="1400" b="1" dirty="0"/>
                        <a:t>Detail</a:t>
                      </a:r>
                    </a:p>
                  </a:txBody>
                  <a:tcPr/>
                </a:tc>
                <a:tc>
                  <a:txBody>
                    <a:bodyPr/>
                    <a:lstStyle/>
                    <a:p>
                      <a:pPr algn="just"/>
                      <a:r>
                        <a:rPr lang="en-GB" sz="1400" dirty="0"/>
                        <a:t>Ford Village has a population of 100+ and is visited by many tourists during the summer season. The nearest shop is in Dalavich, 10 miles away, or Lochgilphead. This creates unnecessary hardship and car journeys for local people and visitors to shop for basic produce. The FVHC would like to place a “shipping crate” style shop on the land adjacent to the hall to provide basic groceries, tinned goods, and refrigerated produce. This would be an honesty shop and not routinely staffed. However, the shop could be expanded into a summer coffee shop for visitors and an outdoor storage area for the Hall.</a:t>
                      </a:r>
                    </a:p>
                  </a:txBody>
                  <a:tcPr/>
                </a:tc>
                <a:extLst>
                  <a:ext uri="{0D108BD9-81ED-4DB2-BD59-A6C34878D82A}">
                    <a16:rowId xmlns:a16="http://schemas.microsoft.com/office/drawing/2014/main" val="2496728520"/>
                  </a:ext>
                </a:extLst>
              </a:tr>
              <a:tr h="400762">
                <a:tc>
                  <a:txBody>
                    <a:bodyPr/>
                    <a:lstStyle/>
                    <a:p>
                      <a:r>
                        <a:rPr lang="en-GB" sz="1400" b="1" dirty="0"/>
                        <a:t>Status</a:t>
                      </a:r>
                    </a:p>
                  </a:txBody>
                  <a:tcPr/>
                </a:tc>
                <a:tc>
                  <a:txBody>
                    <a:bodyPr/>
                    <a:lstStyle/>
                    <a:p>
                      <a:pPr algn="just"/>
                      <a:r>
                        <a:rPr lang="en-GB" sz="1400" dirty="0"/>
                        <a:t>Initial discussions.</a:t>
                      </a:r>
                    </a:p>
                  </a:txBody>
                  <a:tcPr/>
                </a:tc>
                <a:extLst>
                  <a:ext uri="{0D108BD9-81ED-4DB2-BD59-A6C34878D82A}">
                    <a16:rowId xmlns:a16="http://schemas.microsoft.com/office/drawing/2014/main" val="3056347632"/>
                  </a:ext>
                </a:extLst>
              </a:tr>
            </a:tbl>
          </a:graphicData>
        </a:graphic>
      </p:graphicFrame>
      <p:sp>
        <p:nvSpPr>
          <p:cNvPr id="6" name="TextBox 5">
            <a:extLst>
              <a:ext uri="{FF2B5EF4-FFF2-40B4-BE49-F238E27FC236}">
                <a16:creationId xmlns:a16="http://schemas.microsoft.com/office/drawing/2014/main" id="{424C9CD8-854D-DEA9-65BE-E14AD6673E25}"/>
              </a:ext>
            </a:extLst>
          </p:cNvPr>
          <p:cNvSpPr txBox="1"/>
          <p:nvPr/>
        </p:nvSpPr>
        <p:spPr>
          <a:xfrm>
            <a:off x="486383" y="535022"/>
            <a:ext cx="11374875" cy="584775"/>
          </a:xfrm>
          <a:prstGeom prst="rect">
            <a:avLst/>
          </a:prstGeom>
          <a:solidFill>
            <a:srgbClr val="92D050"/>
          </a:solidFill>
        </p:spPr>
        <p:txBody>
          <a:bodyPr wrap="square" rtlCol="0">
            <a:spAutoFit/>
          </a:bodyPr>
          <a:lstStyle/>
          <a:p>
            <a:r>
              <a:rPr lang="en-GB" sz="3200" b="1" dirty="0"/>
              <a:t>3: Honesty Shop at Ford Village Hall</a:t>
            </a:r>
          </a:p>
        </p:txBody>
      </p:sp>
      <p:pic>
        <p:nvPicPr>
          <p:cNvPr id="3" name="Picture 2">
            <a:extLst>
              <a:ext uri="{FF2B5EF4-FFF2-40B4-BE49-F238E27FC236}">
                <a16:creationId xmlns:a16="http://schemas.microsoft.com/office/drawing/2014/main" id="{080E6711-D6D0-42EA-BA01-BC98A212E696}"/>
              </a:ext>
            </a:extLst>
          </p:cNvPr>
          <p:cNvPicPr>
            <a:picLocks noChangeAspect="1"/>
          </p:cNvPicPr>
          <p:nvPr/>
        </p:nvPicPr>
        <p:blipFill>
          <a:blip r:embed="rId2"/>
          <a:stretch>
            <a:fillRect/>
          </a:stretch>
        </p:blipFill>
        <p:spPr>
          <a:xfrm>
            <a:off x="3607338" y="4988869"/>
            <a:ext cx="2598909" cy="1732606"/>
          </a:xfrm>
          <a:prstGeom prst="rect">
            <a:avLst/>
          </a:prstGeom>
        </p:spPr>
      </p:pic>
      <p:sp>
        <p:nvSpPr>
          <p:cNvPr id="4" name="Slide Number Placeholder 3">
            <a:extLst>
              <a:ext uri="{FF2B5EF4-FFF2-40B4-BE49-F238E27FC236}">
                <a16:creationId xmlns:a16="http://schemas.microsoft.com/office/drawing/2014/main" id="{F3024DC1-0301-BDEE-2770-D43854BAB5C3}"/>
              </a:ext>
            </a:extLst>
          </p:cNvPr>
          <p:cNvSpPr>
            <a:spLocks noGrp="1"/>
          </p:cNvSpPr>
          <p:nvPr>
            <p:ph type="sldNum" sz="quarter" idx="12"/>
          </p:nvPr>
        </p:nvSpPr>
        <p:spPr/>
        <p:txBody>
          <a:bodyPr/>
          <a:lstStyle/>
          <a:p>
            <a:fld id="{D832FD27-ED50-466F-8ADF-A3FCDB66DE94}" type="slidenum">
              <a:rPr lang="en-GB" smtClean="0"/>
              <a:t>19</a:t>
            </a:fld>
            <a:endParaRPr lang="en-GB"/>
          </a:p>
        </p:txBody>
      </p:sp>
      <p:pic>
        <p:nvPicPr>
          <p:cNvPr id="8" name="Picture 7">
            <a:extLst>
              <a:ext uri="{FF2B5EF4-FFF2-40B4-BE49-F238E27FC236}">
                <a16:creationId xmlns:a16="http://schemas.microsoft.com/office/drawing/2014/main" id="{B312EA3B-FF86-B996-5E1A-BCBEB5F52951}"/>
              </a:ext>
            </a:extLst>
          </p:cNvPr>
          <p:cNvPicPr>
            <a:picLocks noChangeAspect="1"/>
          </p:cNvPicPr>
          <p:nvPr/>
        </p:nvPicPr>
        <p:blipFill>
          <a:blip r:embed="rId3"/>
          <a:srcRect l="22979" t="17651" r="13591" b="3522"/>
          <a:stretch/>
        </p:blipFill>
        <p:spPr>
          <a:xfrm>
            <a:off x="486383" y="1230144"/>
            <a:ext cx="5719864" cy="3813243"/>
          </a:xfrm>
          <a:prstGeom prst="rect">
            <a:avLst/>
          </a:prstGeom>
        </p:spPr>
      </p:pic>
    </p:spTree>
    <p:extLst>
      <p:ext uri="{BB962C8B-B14F-4D97-AF65-F5344CB8AC3E}">
        <p14:creationId xmlns:p14="http://schemas.microsoft.com/office/powerpoint/2010/main" val="422130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19AE072-60A8-DCD5-46D9-E4BF0ABB55A3}"/>
              </a:ext>
            </a:extLst>
          </p:cNvPr>
          <p:cNvGraphicFramePr>
            <a:graphicFrameLocks noGrp="1"/>
          </p:cNvGraphicFramePr>
          <p:nvPr>
            <p:extLst>
              <p:ext uri="{D42A27DB-BD31-4B8C-83A1-F6EECF244321}">
                <p14:modId xmlns:p14="http://schemas.microsoft.com/office/powerpoint/2010/main" val="3676973714"/>
              </p:ext>
            </p:extLst>
          </p:nvPr>
        </p:nvGraphicFramePr>
        <p:xfrm>
          <a:off x="349115" y="1468695"/>
          <a:ext cx="6917447" cy="2494280"/>
        </p:xfrm>
        <a:graphic>
          <a:graphicData uri="http://schemas.openxmlformats.org/drawingml/2006/table">
            <a:tbl>
              <a:tblPr firstRow="1" bandRow="1">
                <a:tableStyleId>{93296810-A885-4BE3-A3E7-6D5BEEA58F35}</a:tableStyleId>
              </a:tblPr>
              <a:tblGrid>
                <a:gridCol w="1217038">
                  <a:extLst>
                    <a:ext uri="{9D8B030D-6E8A-4147-A177-3AD203B41FA5}">
                      <a16:colId xmlns:a16="http://schemas.microsoft.com/office/drawing/2014/main" val="3908670225"/>
                    </a:ext>
                  </a:extLst>
                </a:gridCol>
                <a:gridCol w="4201628">
                  <a:extLst>
                    <a:ext uri="{9D8B030D-6E8A-4147-A177-3AD203B41FA5}">
                      <a16:colId xmlns:a16="http://schemas.microsoft.com/office/drawing/2014/main" val="2080499749"/>
                    </a:ext>
                  </a:extLst>
                </a:gridCol>
                <a:gridCol w="1498781">
                  <a:extLst>
                    <a:ext uri="{9D8B030D-6E8A-4147-A177-3AD203B41FA5}">
                      <a16:colId xmlns:a16="http://schemas.microsoft.com/office/drawing/2014/main" val="233622668"/>
                    </a:ext>
                  </a:extLst>
                </a:gridCol>
              </a:tblGrid>
              <a:tr h="370840">
                <a:tc>
                  <a:txBody>
                    <a:bodyPr/>
                    <a:lstStyle/>
                    <a:p>
                      <a:r>
                        <a:rPr lang="en-GB" dirty="0"/>
                        <a:t>Chapter</a:t>
                      </a:r>
                    </a:p>
                  </a:txBody>
                  <a:tcPr/>
                </a:tc>
                <a:tc>
                  <a:txBody>
                    <a:bodyPr/>
                    <a:lstStyle/>
                    <a:p>
                      <a:r>
                        <a:rPr lang="en-GB" dirty="0"/>
                        <a:t>Contents</a:t>
                      </a:r>
                    </a:p>
                  </a:txBody>
                  <a:tcPr/>
                </a:tc>
                <a:tc>
                  <a:txBody>
                    <a:bodyPr/>
                    <a:lstStyle/>
                    <a:p>
                      <a:r>
                        <a:rPr lang="en-GB" dirty="0"/>
                        <a:t>Page Number</a:t>
                      </a:r>
                    </a:p>
                  </a:txBody>
                  <a:tcPr/>
                </a:tc>
                <a:extLst>
                  <a:ext uri="{0D108BD9-81ED-4DB2-BD59-A6C34878D82A}">
                    <a16:rowId xmlns:a16="http://schemas.microsoft.com/office/drawing/2014/main" val="1654306433"/>
                  </a:ext>
                </a:extLst>
              </a:tr>
              <a:tr h="370840">
                <a:tc>
                  <a:txBody>
                    <a:bodyPr/>
                    <a:lstStyle/>
                    <a:p>
                      <a:r>
                        <a:rPr lang="en-GB" dirty="0"/>
                        <a:t>1</a:t>
                      </a:r>
                    </a:p>
                  </a:txBody>
                  <a:tcPr/>
                </a:tc>
                <a:tc>
                  <a:txBody>
                    <a:bodyPr/>
                    <a:lstStyle/>
                    <a:p>
                      <a:r>
                        <a:rPr lang="en-GB" dirty="0"/>
                        <a:t>Introduction and Context</a:t>
                      </a:r>
                    </a:p>
                  </a:txBody>
                  <a:tcPr/>
                </a:tc>
                <a:tc>
                  <a:txBody>
                    <a:bodyPr/>
                    <a:lstStyle/>
                    <a:p>
                      <a:endParaRPr lang="en-GB" dirty="0"/>
                    </a:p>
                  </a:txBody>
                  <a:tcPr/>
                </a:tc>
                <a:extLst>
                  <a:ext uri="{0D108BD9-81ED-4DB2-BD59-A6C34878D82A}">
                    <a16:rowId xmlns:a16="http://schemas.microsoft.com/office/drawing/2014/main" val="3591069691"/>
                  </a:ext>
                </a:extLst>
              </a:tr>
              <a:tr h="370840">
                <a:tc>
                  <a:txBody>
                    <a:bodyPr/>
                    <a:lstStyle/>
                    <a:p>
                      <a:r>
                        <a:rPr lang="en-GB" dirty="0"/>
                        <a:t>2</a:t>
                      </a:r>
                    </a:p>
                  </a:txBody>
                  <a:tcPr/>
                </a:tc>
                <a:tc>
                  <a:txBody>
                    <a:bodyPr/>
                    <a:lstStyle/>
                    <a:p>
                      <a:r>
                        <a:rPr lang="en-GB" dirty="0"/>
                        <a:t>Local Place Plan Proposals</a:t>
                      </a:r>
                    </a:p>
                  </a:txBody>
                  <a:tcPr/>
                </a:tc>
                <a:tc>
                  <a:txBody>
                    <a:bodyPr/>
                    <a:lstStyle/>
                    <a:p>
                      <a:endParaRPr lang="en-GB"/>
                    </a:p>
                  </a:txBody>
                  <a:tcPr/>
                </a:tc>
                <a:extLst>
                  <a:ext uri="{0D108BD9-81ED-4DB2-BD59-A6C34878D82A}">
                    <a16:rowId xmlns:a16="http://schemas.microsoft.com/office/drawing/2014/main" val="3227460723"/>
                  </a:ext>
                </a:extLst>
              </a:tr>
              <a:tr h="370840">
                <a:tc>
                  <a:txBody>
                    <a:bodyPr/>
                    <a:lstStyle/>
                    <a:p>
                      <a:r>
                        <a:rPr lang="en-GB" dirty="0"/>
                        <a:t>3</a:t>
                      </a:r>
                    </a:p>
                  </a:txBody>
                  <a:tcPr/>
                </a:tc>
                <a:tc>
                  <a:txBody>
                    <a:bodyPr/>
                    <a:lstStyle/>
                    <a:p>
                      <a:r>
                        <a:rPr lang="en-GB" dirty="0"/>
                        <a:t>Statements</a:t>
                      </a:r>
                    </a:p>
                  </a:txBody>
                  <a:tcPr/>
                </a:tc>
                <a:tc>
                  <a:txBody>
                    <a:bodyPr/>
                    <a:lstStyle/>
                    <a:p>
                      <a:endParaRPr lang="en-GB"/>
                    </a:p>
                  </a:txBody>
                  <a:tcPr/>
                </a:tc>
                <a:extLst>
                  <a:ext uri="{0D108BD9-81ED-4DB2-BD59-A6C34878D82A}">
                    <a16:rowId xmlns:a16="http://schemas.microsoft.com/office/drawing/2014/main" val="189684580"/>
                  </a:ext>
                </a:extLst>
              </a:tr>
              <a:tr h="370840">
                <a:tc>
                  <a:txBody>
                    <a:bodyPr/>
                    <a:lstStyle/>
                    <a:p>
                      <a:r>
                        <a:rPr lang="en-GB" dirty="0"/>
                        <a:t>4</a:t>
                      </a:r>
                    </a:p>
                  </a:txBody>
                  <a:tcPr/>
                </a:tc>
                <a:tc>
                  <a:txBody>
                    <a:bodyPr/>
                    <a:lstStyle/>
                    <a:p>
                      <a:r>
                        <a:rPr lang="en-GB" dirty="0"/>
                        <a:t>Community Action Plan Initiatives and Proposals</a:t>
                      </a:r>
                    </a:p>
                  </a:txBody>
                  <a:tcPr/>
                </a:tc>
                <a:tc>
                  <a:txBody>
                    <a:bodyPr/>
                    <a:lstStyle/>
                    <a:p>
                      <a:endParaRPr lang="en-GB"/>
                    </a:p>
                  </a:txBody>
                  <a:tcPr/>
                </a:tc>
                <a:extLst>
                  <a:ext uri="{0D108BD9-81ED-4DB2-BD59-A6C34878D82A}">
                    <a16:rowId xmlns:a16="http://schemas.microsoft.com/office/drawing/2014/main" val="516170458"/>
                  </a:ext>
                </a:extLst>
              </a:tr>
              <a:tr h="370840">
                <a:tc>
                  <a:txBody>
                    <a:bodyPr/>
                    <a:lstStyle/>
                    <a:p>
                      <a:r>
                        <a:rPr lang="en-GB" dirty="0"/>
                        <a:t>5</a:t>
                      </a:r>
                    </a:p>
                  </a:txBody>
                  <a:tcPr/>
                </a:tc>
                <a:tc>
                  <a:txBody>
                    <a:bodyPr/>
                    <a:lstStyle/>
                    <a:p>
                      <a:r>
                        <a:rPr lang="en-GB" dirty="0"/>
                        <a:t>Appendices</a:t>
                      </a:r>
                    </a:p>
                  </a:txBody>
                  <a:tcPr/>
                </a:tc>
                <a:tc>
                  <a:txBody>
                    <a:bodyPr/>
                    <a:lstStyle/>
                    <a:p>
                      <a:endParaRPr lang="en-GB" dirty="0"/>
                    </a:p>
                  </a:txBody>
                  <a:tcPr/>
                </a:tc>
                <a:extLst>
                  <a:ext uri="{0D108BD9-81ED-4DB2-BD59-A6C34878D82A}">
                    <a16:rowId xmlns:a16="http://schemas.microsoft.com/office/drawing/2014/main" val="3184682928"/>
                  </a:ext>
                </a:extLst>
              </a:tr>
            </a:tbl>
          </a:graphicData>
        </a:graphic>
      </p:graphicFrame>
      <p:sp>
        <p:nvSpPr>
          <p:cNvPr id="11" name="Content Placeholder 10">
            <a:extLst>
              <a:ext uri="{FF2B5EF4-FFF2-40B4-BE49-F238E27FC236}">
                <a16:creationId xmlns:a16="http://schemas.microsoft.com/office/drawing/2014/main" id="{5F6E56EF-F1FA-E020-9E53-E028456258F9}"/>
              </a:ext>
            </a:extLst>
          </p:cNvPr>
          <p:cNvSpPr>
            <a:spLocks noGrp="1"/>
          </p:cNvSpPr>
          <p:nvPr>
            <p:ph idx="4294967295"/>
          </p:nvPr>
        </p:nvSpPr>
        <p:spPr>
          <a:xfrm>
            <a:off x="0" y="405387"/>
            <a:ext cx="10515600" cy="4351338"/>
          </a:xfrm>
        </p:spPr>
        <p:txBody>
          <a:bodyPr/>
          <a:lstStyle/>
          <a:p>
            <a:pPr marL="0" indent="0">
              <a:buNone/>
            </a:pPr>
            <a:r>
              <a:rPr lang="en-GB" dirty="0"/>
              <a:t>	Contents</a:t>
            </a:r>
          </a:p>
        </p:txBody>
      </p:sp>
      <p:sp>
        <p:nvSpPr>
          <p:cNvPr id="12" name="Slide Number Placeholder 11">
            <a:extLst>
              <a:ext uri="{FF2B5EF4-FFF2-40B4-BE49-F238E27FC236}">
                <a16:creationId xmlns:a16="http://schemas.microsoft.com/office/drawing/2014/main" id="{0C1F0F90-921B-2A39-3201-17D164403CA8}"/>
              </a:ext>
            </a:extLst>
          </p:cNvPr>
          <p:cNvSpPr>
            <a:spLocks noGrp="1"/>
          </p:cNvSpPr>
          <p:nvPr>
            <p:ph type="sldNum" sz="quarter" idx="12"/>
          </p:nvPr>
        </p:nvSpPr>
        <p:spPr/>
        <p:txBody>
          <a:bodyPr/>
          <a:lstStyle/>
          <a:p>
            <a:fld id="{D832FD27-ED50-466F-8ADF-A3FCDB66DE94}" type="slidenum">
              <a:rPr lang="en-GB" smtClean="0"/>
              <a:t>2</a:t>
            </a:fld>
            <a:endParaRPr lang="en-GB"/>
          </a:p>
        </p:txBody>
      </p:sp>
    </p:spTree>
    <p:extLst>
      <p:ext uri="{BB962C8B-B14F-4D97-AF65-F5344CB8AC3E}">
        <p14:creationId xmlns:p14="http://schemas.microsoft.com/office/powerpoint/2010/main" val="1249097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8A22-4BBE-499E-0353-78D32EB52A5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1A86BF-C9A0-9C75-8C0F-57A791E4AA9F}"/>
              </a:ext>
            </a:extLst>
          </p:cNvPr>
          <p:cNvGraphicFramePr>
            <a:graphicFrameLocks noGrp="1"/>
          </p:cNvGraphicFramePr>
          <p:nvPr>
            <p:extLst>
              <p:ext uri="{D42A27DB-BD31-4B8C-83A1-F6EECF244321}">
                <p14:modId xmlns:p14="http://schemas.microsoft.com/office/powerpoint/2010/main" val="2927350649"/>
              </p:ext>
            </p:extLst>
          </p:nvPr>
        </p:nvGraphicFramePr>
        <p:xfrm>
          <a:off x="6984460" y="1256213"/>
          <a:ext cx="5038927" cy="5282699"/>
        </p:xfrm>
        <a:graphic>
          <a:graphicData uri="http://schemas.openxmlformats.org/drawingml/2006/table">
            <a:tbl>
              <a:tblPr firstRow="1" bandRow="1">
                <a:tableStyleId>{93296810-A885-4BE3-A3E7-6D5BEEA58F35}</a:tableStyleId>
              </a:tblPr>
              <a:tblGrid>
                <a:gridCol w="1404399">
                  <a:extLst>
                    <a:ext uri="{9D8B030D-6E8A-4147-A177-3AD203B41FA5}">
                      <a16:colId xmlns:a16="http://schemas.microsoft.com/office/drawing/2014/main" val="48426852"/>
                    </a:ext>
                  </a:extLst>
                </a:gridCol>
                <a:gridCol w="3634528">
                  <a:extLst>
                    <a:ext uri="{9D8B030D-6E8A-4147-A177-3AD203B41FA5}">
                      <a16:colId xmlns:a16="http://schemas.microsoft.com/office/drawing/2014/main" val="1961896400"/>
                    </a:ext>
                  </a:extLst>
                </a:gridCol>
              </a:tblGrid>
              <a:tr h="882952">
                <a:tc>
                  <a:txBody>
                    <a:bodyPr/>
                    <a:lstStyle/>
                    <a:p>
                      <a:r>
                        <a:rPr lang="en-GB" sz="1400" dirty="0"/>
                        <a:t>Proposal</a:t>
                      </a:r>
                    </a:p>
                  </a:txBody>
                  <a:tcPr/>
                </a:tc>
                <a:tc>
                  <a:txBody>
                    <a:bodyPr/>
                    <a:lstStyle/>
                    <a:p>
                      <a:pPr algn="just"/>
                      <a:r>
                        <a:rPr lang="en-GB" sz="1400" dirty="0"/>
                        <a:t>To create a historical walking trail around Ford. To purchase and install historic information boards within the boundaries of the village.</a:t>
                      </a:r>
                    </a:p>
                  </a:txBody>
                  <a:tcPr/>
                </a:tc>
                <a:extLst>
                  <a:ext uri="{0D108BD9-81ED-4DB2-BD59-A6C34878D82A}">
                    <a16:rowId xmlns:a16="http://schemas.microsoft.com/office/drawing/2014/main" val="222480601"/>
                  </a:ext>
                </a:extLst>
              </a:tr>
              <a:tr h="1082328">
                <a:tc>
                  <a:txBody>
                    <a:bodyPr/>
                    <a:lstStyle/>
                    <a:p>
                      <a:r>
                        <a:rPr lang="en-GB" sz="1400" b="1" dirty="0"/>
                        <a:t>Vision for the proposal</a:t>
                      </a:r>
                    </a:p>
                  </a:txBody>
                  <a:tcPr/>
                </a:tc>
                <a:tc>
                  <a:txBody>
                    <a:bodyPr/>
                    <a:lstStyle/>
                    <a:p>
                      <a:r>
                        <a:rPr lang="en-GB" sz="1400" dirty="0"/>
                        <a:t>The village would like to seek funds to install historical information boards, which will highlight the wealth of history in Ford, stretching back to the Bronze Age. These boards will be linked along a walking trail.</a:t>
                      </a:r>
                    </a:p>
                  </a:txBody>
                  <a:tcPr/>
                </a:tc>
                <a:extLst>
                  <a:ext uri="{0D108BD9-81ED-4DB2-BD59-A6C34878D82A}">
                    <a16:rowId xmlns:a16="http://schemas.microsoft.com/office/drawing/2014/main" val="2057553964"/>
                  </a:ext>
                </a:extLst>
              </a:tr>
              <a:tr h="2876714">
                <a:tc>
                  <a:txBody>
                    <a:bodyPr/>
                    <a:lstStyle/>
                    <a:p>
                      <a:r>
                        <a:rPr lang="en-GB" sz="1400" b="1" dirty="0"/>
                        <a:t>Detail</a:t>
                      </a:r>
                    </a:p>
                  </a:txBody>
                  <a:tcPr/>
                </a:tc>
                <a:tc>
                  <a:txBody>
                    <a:bodyPr/>
                    <a:lstStyle/>
                    <a:p>
                      <a:pPr algn="just"/>
                      <a:r>
                        <a:rPr lang="en-GB" sz="1400" dirty="0"/>
                        <a:t>Ford Village and its environment have a large number of prehistoric and modern sites of historical interest. These include many standing stones, Bronze Age burial cists, the site of a Bronze Age hoard, several crannogs, and the remains of almost forgotten settlements. The Ford Historical and Heritage group, aided by the FVHC, would like to create a walking trail within the village and its surroundings which links these historically important sites together and is illustrated by historical information boards. The trail would be signposted and supported by a physical and online guide. </a:t>
                      </a:r>
                    </a:p>
                  </a:txBody>
                  <a:tcPr/>
                </a:tc>
                <a:extLst>
                  <a:ext uri="{0D108BD9-81ED-4DB2-BD59-A6C34878D82A}">
                    <a16:rowId xmlns:a16="http://schemas.microsoft.com/office/drawing/2014/main" val="2496728520"/>
                  </a:ext>
                </a:extLst>
              </a:tr>
              <a:tr h="364793">
                <a:tc>
                  <a:txBody>
                    <a:bodyPr/>
                    <a:lstStyle/>
                    <a:p>
                      <a:r>
                        <a:rPr lang="en-GB" sz="1400" b="1" dirty="0"/>
                        <a:t>Status</a:t>
                      </a:r>
                    </a:p>
                  </a:txBody>
                  <a:tcPr/>
                </a:tc>
                <a:tc>
                  <a:txBody>
                    <a:bodyPr/>
                    <a:lstStyle/>
                    <a:p>
                      <a:pPr algn="just"/>
                      <a:r>
                        <a:rPr lang="en-GB" sz="1400" dirty="0"/>
                        <a:t>Initial discussions.</a:t>
                      </a:r>
                    </a:p>
                  </a:txBody>
                  <a:tcPr/>
                </a:tc>
                <a:extLst>
                  <a:ext uri="{0D108BD9-81ED-4DB2-BD59-A6C34878D82A}">
                    <a16:rowId xmlns:a16="http://schemas.microsoft.com/office/drawing/2014/main" val="3056347632"/>
                  </a:ext>
                </a:extLst>
              </a:tr>
            </a:tbl>
          </a:graphicData>
        </a:graphic>
      </p:graphicFrame>
      <p:sp>
        <p:nvSpPr>
          <p:cNvPr id="6" name="TextBox 5">
            <a:extLst>
              <a:ext uri="{FF2B5EF4-FFF2-40B4-BE49-F238E27FC236}">
                <a16:creationId xmlns:a16="http://schemas.microsoft.com/office/drawing/2014/main" id="{870359EF-9A0D-7A00-1F4C-E9A36CA63CB3}"/>
              </a:ext>
            </a:extLst>
          </p:cNvPr>
          <p:cNvSpPr txBox="1"/>
          <p:nvPr/>
        </p:nvSpPr>
        <p:spPr>
          <a:xfrm>
            <a:off x="525293" y="535022"/>
            <a:ext cx="11498093" cy="584775"/>
          </a:xfrm>
          <a:prstGeom prst="rect">
            <a:avLst/>
          </a:prstGeom>
          <a:solidFill>
            <a:srgbClr val="92D050"/>
          </a:solidFill>
        </p:spPr>
        <p:txBody>
          <a:bodyPr wrap="square" rtlCol="0">
            <a:spAutoFit/>
          </a:bodyPr>
          <a:lstStyle/>
          <a:p>
            <a:r>
              <a:rPr lang="en-GB" sz="3200" b="1" dirty="0"/>
              <a:t>4: Ford History and Heritage Trail</a:t>
            </a:r>
          </a:p>
        </p:txBody>
      </p:sp>
      <p:sp>
        <p:nvSpPr>
          <p:cNvPr id="3" name="Slide Number Placeholder 2">
            <a:extLst>
              <a:ext uri="{FF2B5EF4-FFF2-40B4-BE49-F238E27FC236}">
                <a16:creationId xmlns:a16="http://schemas.microsoft.com/office/drawing/2014/main" id="{106A0400-7F32-A099-4BB9-56CC5EC46129}"/>
              </a:ext>
            </a:extLst>
          </p:cNvPr>
          <p:cNvSpPr>
            <a:spLocks noGrp="1"/>
          </p:cNvSpPr>
          <p:nvPr>
            <p:ph type="sldNum" sz="quarter" idx="12"/>
          </p:nvPr>
        </p:nvSpPr>
        <p:spPr/>
        <p:txBody>
          <a:bodyPr/>
          <a:lstStyle/>
          <a:p>
            <a:fld id="{D832FD27-ED50-466F-8ADF-A3FCDB66DE94}" type="slidenum">
              <a:rPr lang="en-GB" smtClean="0"/>
              <a:t>20</a:t>
            </a:fld>
            <a:endParaRPr lang="en-GB"/>
          </a:p>
        </p:txBody>
      </p:sp>
      <p:pic>
        <p:nvPicPr>
          <p:cNvPr id="5" name="Picture 4">
            <a:extLst>
              <a:ext uri="{FF2B5EF4-FFF2-40B4-BE49-F238E27FC236}">
                <a16:creationId xmlns:a16="http://schemas.microsoft.com/office/drawing/2014/main" id="{D5CF4804-8F51-CDB1-71F4-764F5A3D7357}"/>
              </a:ext>
            </a:extLst>
          </p:cNvPr>
          <p:cNvPicPr>
            <a:picLocks noChangeAspect="1"/>
          </p:cNvPicPr>
          <p:nvPr/>
        </p:nvPicPr>
        <p:blipFill>
          <a:blip r:embed="rId2"/>
          <a:srcRect l="45702" t="21813" r="11406" b="11860"/>
          <a:stretch/>
        </p:blipFill>
        <p:spPr>
          <a:xfrm>
            <a:off x="933855" y="1857982"/>
            <a:ext cx="5535039" cy="4591801"/>
          </a:xfrm>
          <a:prstGeom prst="rect">
            <a:avLst/>
          </a:prstGeom>
        </p:spPr>
      </p:pic>
    </p:spTree>
    <p:extLst>
      <p:ext uri="{BB962C8B-B14F-4D97-AF65-F5344CB8AC3E}">
        <p14:creationId xmlns:p14="http://schemas.microsoft.com/office/powerpoint/2010/main" val="3913689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9185-1E70-6EDB-DD0B-515175F753C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18F519-0B01-D67C-FA6A-2DB9DB0AD71F}"/>
              </a:ext>
            </a:extLst>
          </p:cNvPr>
          <p:cNvGraphicFramePr>
            <a:graphicFrameLocks noGrp="1"/>
          </p:cNvGraphicFramePr>
          <p:nvPr>
            <p:extLst>
              <p:ext uri="{D42A27DB-BD31-4B8C-83A1-F6EECF244321}">
                <p14:modId xmlns:p14="http://schemas.microsoft.com/office/powerpoint/2010/main" val="818450446"/>
              </p:ext>
            </p:extLst>
          </p:nvPr>
        </p:nvGraphicFramePr>
        <p:xfrm>
          <a:off x="7383293" y="1299511"/>
          <a:ext cx="4571729" cy="5325777"/>
        </p:xfrm>
        <a:graphic>
          <a:graphicData uri="http://schemas.openxmlformats.org/drawingml/2006/table">
            <a:tbl>
              <a:tblPr firstRow="1" bandRow="1">
                <a:tableStyleId>{93296810-A885-4BE3-A3E7-6D5BEEA58F35}</a:tableStyleId>
              </a:tblPr>
              <a:tblGrid>
                <a:gridCol w="1274185">
                  <a:extLst>
                    <a:ext uri="{9D8B030D-6E8A-4147-A177-3AD203B41FA5}">
                      <a16:colId xmlns:a16="http://schemas.microsoft.com/office/drawing/2014/main" val="48426852"/>
                    </a:ext>
                  </a:extLst>
                </a:gridCol>
                <a:gridCol w="3297544">
                  <a:extLst>
                    <a:ext uri="{9D8B030D-6E8A-4147-A177-3AD203B41FA5}">
                      <a16:colId xmlns:a16="http://schemas.microsoft.com/office/drawing/2014/main" val="1961896400"/>
                    </a:ext>
                  </a:extLst>
                </a:gridCol>
              </a:tblGrid>
              <a:tr h="357537">
                <a:tc>
                  <a:txBody>
                    <a:bodyPr/>
                    <a:lstStyle/>
                    <a:p>
                      <a:r>
                        <a:rPr lang="en-GB" sz="1400" dirty="0"/>
                        <a:t>Proposal</a:t>
                      </a:r>
                    </a:p>
                  </a:txBody>
                  <a:tcPr/>
                </a:tc>
                <a:tc>
                  <a:txBody>
                    <a:bodyPr/>
                    <a:lstStyle/>
                    <a:p>
                      <a:pPr algn="just"/>
                      <a:r>
                        <a:rPr lang="en-GB" sz="1400" dirty="0"/>
                        <a:t>To build a new community hall for Ford Village on land owned by the current village hall committee.</a:t>
                      </a:r>
                    </a:p>
                  </a:txBody>
                  <a:tcPr/>
                </a:tc>
                <a:extLst>
                  <a:ext uri="{0D108BD9-81ED-4DB2-BD59-A6C34878D82A}">
                    <a16:rowId xmlns:a16="http://schemas.microsoft.com/office/drawing/2014/main" val="222480601"/>
                  </a:ext>
                </a:extLst>
              </a:tr>
              <a:tr h="357537">
                <a:tc>
                  <a:txBody>
                    <a:bodyPr/>
                    <a:lstStyle/>
                    <a:p>
                      <a:r>
                        <a:rPr lang="en-GB" sz="1400" b="1" dirty="0"/>
                        <a:t>Vision for the proposal</a:t>
                      </a:r>
                    </a:p>
                  </a:txBody>
                  <a:tcPr/>
                </a:tc>
                <a:tc>
                  <a:txBody>
                    <a:bodyPr/>
                    <a:lstStyle/>
                    <a:p>
                      <a:r>
                        <a:rPr lang="en-GB" sz="1400" dirty="0"/>
                        <a:t>The FVHC would like to build a new hall on land purchased by the FVHC through funding from the SLF for that purpose.</a:t>
                      </a:r>
                    </a:p>
                  </a:txBody>
                  <a:tcPr/>
                </a:tc>
                <a:extLst>
                  <a:ext uri="{0D108BD9-81ED-4DB2-BD59-A6C34878D82A}">
                    <a16:rowId xmlns:a16="http://schemas.microsoft.com/office/drawing/2014/main" val="2057553964"/>
                  </a:ext>
                </a:extLst>
              </a:tr>
              <a:tr h="357537">
                <a:tc>
                  <a:txBody>
                    <a:bodyPr/>
                    <a:lstStyle/>
                    <a:p>
                      <a:r>
                        <a:rPr lang="en-GB" sz="1400" b="1" dirty="0"/>
                        <a:t>Detail</a:t>
                      </a:r>
                    </a:p>
                  </a:txBody>
                  <a:tcPr/>
                </a:tc>
                <a:tc>
                  <a:txBody>
                    <a:bodyPr/>
                    <a:lstStyle/>
                    <a:p>
                      <a:pPr algn="just"/>
                      <a:r>
                        <a:rPr lang="en-GB" sz="1400" dirty="0"/>
                        <a:t>The current village hall at Ford was built in the 1960s. It is currently undergoing a modernisation and decarbonisation project (subject to funding) to extend its current life span by a decade. However, there was a plan which had community backing and funding from the National Lottery several years ago, which stalled due to opposition from a local business. That business is now closing, and the FVHC would still like to seek funding in the long term to build a replacement hall for the village and wider Lochside area on the land originally purchased from Scottish Forestry for that purpose in the centre of the village.</a:t>
                      </a:r>
                    </a:p>
                  </a:txBody>
                  <a:tcPr/>
                </a:tc>
                <a:extLst>
                  <a:ext uri="{0D108BD9-81ED-4DB2-BD59-A6C34878D82A}">
                    <a16:rowId xmlns:a16="http://schemas.microsoft.com/office/drawing/2014/main" val="2496728520"/>
                  </a:ext>
                </a:extLst>
              </a:tr>
              <a:tr h="357537">
                <a:tc>
                  <a:txBody>
                    <a:bodyPr/>
                    <a:lstStyle/>
                    <a:p>
                      <a:r>
                        <a:rPr lang="en-GB" sz="1400" b="1" dirty="0"/>
                        <a:t>Status</a:t>
                      </a:r>
                    </a:p>
                  </a:txBody>
                  <a:tcPr/>
                </a:tc>
                <a:tc>
                  <a:txBody>
                    <a:bodyPr/>
                    <a:lstStyle/>
                    <a:p>
                      <a:pPr algn="just"/>
                      <a:r>
                        <a:rPr lang="en-GB" sz="1400" dirty="0"/>
                        <a:t>Concept.</a:t>
                      </a:r>
                    </a:p>
                  </a:txBody>
                  <a:tcPr/>
                </a:tc>
                <a:extLst>
                  <a:ext uri="{0D108BD9-81ED-4DB2-BD59-A6C34878D82A}">
                    <a16:rowId xmlns:a16="http://schemas.microsoft.com/office/drawing/2014/main" val="3056347632"/>
                  </a:ext>
                </a:extLst>
              </a:tr>
            </a:tbl>
          </a:graphicData>
        </a:graphic>
      </p:graphicFrame>
      <p:sp>
        <p:nvSpPr>
          <p:cNvPr id="6" name="TextBox 5">
            <a:extLst>
              <a:ext uri="{FF2B5EF4-FFF2-40B4-BE49-F238E27FC236}">
                <a16:creationId xmlns:a16="http://schemas.microsoft.com/office/drawing/2014/main" id="{8C8C708F-F498-7ABD-8D1E-5055A75D806D}"/>
              </a:ext>
            </a:extLst>
          </p:cNvPr>
          <p:cNvSpPr txBox="1"/>
          <p:nvPr/>
        </p:nvSpPr>
        <p:spPr>
          <a:xfrm>
            <a:off x="690664" y="515566"/>
            <a:ext cx="11161409" cy="584775"/>
          </a:xfrm>
          <a:prstGeom prst="rect">
            <a:avLst/>
          </a:prstGeom>
          <a:solidFill>
            <a:srgbClr val="92D050"/>
          </a:solidFill>
        </p:spPr>
        <p:txBody>
          <a:bodyPr wrap="square" rtlCol="0">
            <a:spAutoFit/>
          </a:bodyPr>
          <a:lstStyle/>
          <a:p>
            <a:r>
              <a:rPr lang="en-GB" sz="3200" b="1" dirty="0"/>
              <a:t>5: A New Community Hall for Ford Village</a:t>
            </a:r>
          </a:p>
        </p:txBody>
      </p:sp>
      <p:sp>
        <p:nvSpPr>
          <p:cNvPr id="3" name="Slide Number Placeholder 2">
            <a:extLst>
              <a:ext uri="{FF2B5EF4-FFF2-40B4-BE49-F238E27FC236}">
                <a16:creationId xmlns:a16="http://schemas.microsoft.com/office/drawing/2014/main" id="{A01B3372-B0CA-B03C-EE50-60F6955D3CEC}"/>
              </a:ext>
            </a:extLst>
          </p:cNvPr>
          <p:cNvSpPr>
            <a:spLocks noGrp="1"/>
          </p:cNvSpPr>
          <p:nvPr>
            <p:ph type="sldNum" sz="quarter" idx="12"/>
          </p:nvPr>
        </p:nvSpPr>
        <p:spPr/>
        <p:txBody>
          <a:bodyPr/>
          <a:lstStyle/>
          <a:p>
            <a:fld id="{D832FD27-ED50-466F-8ADF-A3FCDB66DE94}" type="slidenum">
              <a:rPr lang="en-GB" smtClean="0"/>
              <a:t>21</a:t>
            </a:fld>
            <a:endParaRPr lang="en-GB"/>
          </a:p>
        </p:txBody>
      </p:sp>
      <p:pic>
        <p:nvPicPr>
          <p:cNvPr id="5" name="Picture 4">
            <a:extLst>
              <a:ext uri="{FF2B5EF4-FFF2-40B4-BE49-F238E27FC236}">
                <a16:creationId xmlns:a16="http://schemas.microsoft.com/office/drawing/2014/main" id="{0D5D9C8E-1287-C348-23B4-5B9D965B57BC}"/>
              </a:ext>
            </a:extLst>
          </p:cNvPr>
          <p:cNvPicPr>
            <a:picLocks noChangeAspect="1"/>
          </p:cNvPicPr>
          <p:nvPr/>
        </p:nvPicPr>
        <p:blipFill>
          <a:blip r:embed="rId2"/>
          <a:srcRect l="23457" t="18502" r="18697" b="3968"/>
          <a:stretch/>
        </p:blipFill>
        <p:spPr>
          <a:xfrm>
            <a:off x="690664" y="1299511"/>
            <a:ext cx="6352161" cy="5325777"/>
          </a:xfrm>
          <a:prstGeom prst="rect">
            <a:avLst/>
          </a:prstGeom>
        </p:spPr>
      </p:pic>
    </p:spTree>
    <p:extLst>
      <p:ext uri="{BB962C8B-B14F-4D97-AF65-F5344CB8AC3E}">
        <p14:creationId xmlns:p14="http://schemas.microsoft.com/office/powerpoint/2010/main" val="16853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7D319-5EB7-BEC2-FC93-30B7DACA167E}"/>
              </a:ext>
            </a:extLst>
          </p:cNvPr>
          <p:cNvSpPr txBox="1"/>
          <p:nvPr/>
        </p:nvSpPr>
        <p:spPr>
          <a:xfrm>
            <a:off x="838199" y="1303509"/>
            <a:ext cx="10515599" cy="1200329"/>
          </a:xfrm>
          <a:prstGeom prst="rect">
            <a:avLst/>
          </a:prstGeom>
          <a:noFill/>
        </p:spPr>
        <p:txBody>
          <a:bodyPr wrap="square">
            <a:spAutoFit/>
          </a:bodyPr>
          <a:lstStyle/>
          <a:p>
            <a:pPr algn="just"/>
            <a:r>
              <a:rPr lang="en-GB" dirty="0"/>
              <a:t>STATEMENT OF REGARD OF LPP PROPOSALS TO NATIONAL PLANNING FRAMEWORK 4, AND THE ARGYLL AND BUTE LOCAL DEVELOPMENT PLAN 2 (2019) (including extent of non-alignment if relevant)</a:t>
            </a:r>
          </a:p>
          <a:p>
            <a:pPr algn="just"/>
            <a:r>
              <a:rPr lang="en-GB" dirty="0"/>
              <a:t>Includes planning commentary, statement of the LPP lead from FVHC position, and further reasoning as needed on a proposal-by-proposal basis.</a:t>
            </a:r>
          </a:p>
        </p:txBody>
      </p:sp>
      <p:sp>
        <p:nvSpPr>
          <p:cNvPr id="5" name="Title 1">
            <a:extLst>
              <a:ext uri="{FF2B5EF4-FFF2-40B4-BE49-F238E27FC236}">
                <a16:creationId xmlns:a16="http://schemas.microsoft.com/office/drawing/2014/main" id="{842C103C-2713-3262-5A01-F9C4FD03573C}"/>
              </a:ext>
            </a:extLst>
          </p:cNvPr>
          <p:cNvSpPr txBox="1">
            <a:spLocks/>
          </p:cNvSpPr>
          <p:nvPr/>
        </p:nvSpPr>
        <p:spPr>
          <a:xfrm>
            <a:off x="838200" y="365126"/>
            <a:ext cx="10515600" cy="685462"/>
          </a:xfrm>
          <a:prstGeom prst="rect">
            <a:avLst/>
          </a:prstGeom>
          <a:solidFill>
            <a:srgbClr val="92D050"/>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Chapter 3: Statements</a:t>
            </a:r>
          </a:p>
        </p:txBody>
      </p:sp>
      <p:pic>
        <p:nvPicPr>
          <p:cNvPr id="7" name="Picture 6">
            <a:extLst>
              <a:ext uri="{FF2B5EF4-FFF2-40B4-BE49-F238E27FC236}">
                <a16:creationId xmlns:a16="http://schemas.microsoft.com/office/drawing/2014/main" id="{3AF5B77C-F037-D245-FF68-35E09A3DD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825" y="2655650"/>
            <a:ext cx="7474085" cy="4051171"/>
          </a:xfrm>
          <a:prstGeom prst="rect">
            <a:avLst/>
          </a:prstGeom>
          <a:ln>
            <a:solidFill>
              <a:schemeClr val="tx1"/>
            </a:solidFill>
          </a:ln>
        </p:spPr>
      </p:pic>
      <p:sp>
        <p:nvSpPr>
          <p:cNvPr id="8" name="Slide Number Placeholder 7">
            <a:extLst>
              <a:ext uri="{FF2B5EF4-FFF2-40B4-BE49-F238E27FC236}">
                <a16:creationId xmlns:a16="http://schemas.microsoft.com/office/drawing/2014/main" id="{018A5771-7B01-DDB3-92E0-14064D9795B2}"/>
              </a:ext>
            </a:extLst>
          </p:cNvPr>
          <p:cNvSpPr>
            <a:spLocks noGrp="1"/>
          </p:cNvSpPr>
          <p:nvPr>
            <p:ph type="sldNum" sz="quarter" idx="12"/>
          </p:nvPr>
        </p:nvSpPr>
        <p:spPr/>
        <p:txBody>
          <a:bodyPr/>
          <a:lstStyle/>
          <a:p>
            <a:fld id="{D832FD27-ED50-466F-8ADF-A3FCDB66DE94}" type="slidenum">
              <a:rPr lang="en-GB" smtClean="0"/>
              <a:t>22</a:t>
            </a:fld>
            <a:endParaRPr lang="en-GB"/>
          </a:p>
        </p:txBody>
      </p:sp>
    </p:spTree>
    <p:extLst>
      <p:ext uri="{BB962C8B-B14F-4D97-AF65-F5344CB8AC3E}">
        <p14:creationId xmlns:p14="http://schemas.microsoft.com/office/powerpoint/2010/main" val="2143512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884E2-2747-837A-A03A-C56484116AA9}"/>
              </a:ext>
            </a:extLst>
          </p:cNvPr>
          <p:cNvSpPr>
            <a:spLocks noGrp="1"/>
          </p:cNvSpPr>
          <p:nvPr>
            <p:ph type="sldNum" sz="quarter" idx="12"/>
          </p:nvPr>
        </p:nvSpPr>
        <p:spPr/>
        <p:txBody>
          <a:bodyPr/>
          <a:lstStyle/>
          <a:p>
            <a:fld id="{D832FD27-ED50-466F-8ADF-A3FCDB66DE94}" type="slidenum">
              <a:rPr lang="en-GB" smtClean="0"/>
              <a:t>23</a:t>
            </a:fld>
            <a:endParaRPr lang="en-GB"/>
          </a:p>
        </p:txBody>
      </p:sp>
      <p:graphicFrame>
        <p:nvGraphicFramePr>
          <p:cNvPr id="3" name="Table 2">
            <a:extLst>
              <a:ext uri="{FF2B5EF4-FFF2-40B4-BE49-F238E27FC236}">
                <a16:creationId xmlns:a16="http://schemas.microsoft.com/office/drawing/2014/main" id="{2DF63448-E462-4F84-5F90-A88D6D3E888B}"/>
              </a:ext>
            </a:extLst>
          </p:cNvPr>
          <p:cNvGraphicFramePr>
            <a:graphicFrameLocks noGrp="1"/>
          </p:cNvGraphicFramePr>
          <p:nvPr>
            <p:extLst>
              <p:ext uri="{D42A27DB-BD31-4B8C-83A1-F6EECF244321}">
                <p14:modId xmlns:p14="http://schemas.microsoft.com/office/powerpoint/2010/main" val="3669769054"/>
              </p:ext>
            </p:extLst>
          </p:nvPr>
        </p:nvGraphicFramePr>
        <p:xfrm>
          <a:off x="125380" y="126797"/>
          <a:ext cx="11703454" cy="6527260"/>
        </p:xfrm>
        <a:graphic>
          <a:graphicData uri="http://schemas.openxmlformats.org/drawingml/2006/table">
            <a:tbl>
              <a:tblPr firstRow="1" bandRow="1">
                <a:tableStyleId>{93296810-A885-4BE3-A3E7-6D5BEEA58F35}</a:tableStyleId>
              </a:tblPr>
              <a:tblGrid>
                <a:gridCol w="3650738">
                  <a:extLst>
                    <a:ext uri="{9D8B030D-6E8A-4147-A177-3AD203B41FA5}">
                      <a16:colId xmlns:a16="http://schemas.microsoft.com/office/drawing/2014/main" val="3530402834"/>
                    </a:ext>
                  </a:extLst>
                </a:gridCol>
                <a:gridCol w="8052716">
                  <a:extLst>
                    <a:ext uri="{9D8B030D-6E8A-4147-A177-3AD203B41FA5}">
                      <a16:colId xmlns:a16="http://schemas.microsoft.com/office/drawing/2014/main" val="1843045082"/>
                    </a:ext>
                  </a:extLst>
                </a:gridCol>
              </a:tblGrid>
              <a:tr h="442727">
                <a:tc>
                  <a:txBody>
                    <a:bodyPr/>
                    <a:lstStyle/>
                    <a:p>
                      <a:r>
                        <a:rPr lang="en-GB" dirty="0"/>
                        <a:t>1</a:t>
                      </a:r>
                    </a:p>
                  </a:txBody>
                  <a:tcPr/>
                </a:tc>
                <a:tc>
                  <a:txBody>
                    <a:bodyPr/>
                    <a:lstStyle/>
                    <a:p>
                      <a:r>
                        <a:rPr lang="en-GB" sz="2400" dirty="0"/>
                        <a:t>Ford Community Wood</a:t>
                      </a:r>
                    </a:p>
                  </a:txBody>
                  <a:tcPr/>
                </a:tc>
                <a:extLst>
                  <a:ext uri="{0D108BD9-81ED-4DB2-BD59-A6C34878D82A}">
                    <a16:rowId xmlns:a16="http://schemas.microsoft.com/office/drawing/2014/main" val="1417316765"/>
                  </a:ext>
                </a:extLst>
              </a:tr>
              <a:tr h="544749">
                <a:tc>
                  <a:txBody>
                    <a:bodyPr/>
                    <a:lstStyle/>
                    <a:p>
                      <a:r>
                        <a:rPr lang="en-GB" sz="1800" dirty="0"/>
                        <a:t>Proposal</a:t>
                      </a:r>
                    </a:p>
                  </a:txBody>
                  <a:tcPr/>
                </a:tc>
                <a:tc>
                  <a:txBody>
                    <a:bodyPr/>
                    <a:lstStyle/>
                    <a:p>
                      <a:r>
                        <a:rPr lang="en-GB" sz="1200" dirty="0"/>
                        <a:t>To purchase land from Torran Fishing Hostel that is currently up for sale (March 2025) to create a community-owned asset. This asset would be a community wood.</a:t>
                      </a:r>
                    </a:p>
                    <a:p>
                      <a:endParaRPr lang="en-GB" sz="1200" dirty="0"/>
                    </a:p>
                  </a:txBody>
                  <a:tcPr/>
                </a:tc>
                <a:extLst>
                  <a:ext uri="{0D108BD9-81ED-4DB2-BD59-A6C34878D82A}">
                    <a16:rowId xmlns:a16="http://schemas.microsoft.com/office/drawing/2014/main" val="501313889"/>
                  </a:ext>
                </a:extLst>
              </a:tr>
              <a:tr h="492220">
                <a:tc>
                  <a:txBody>
                    <a:bodyPr/>
                    <a:lstStyle/>
                    <a:p>
                      <a:r>
                        <a:rPr lang="en-GB" sz="1800" dirty="0"/>
                        <a:t>Constraints</a:t>
                      </a:r>
                    </a:p>
                  </a:txBody>
                  <a:tcPr/>
                </a:tc>
                <a:tc>
                  <a:txBody>
                    <a:bodyPr/>
                    <a:lstStyle/>
                    <a:p>
                      <a:r>
                        <a:rPr lang="en-GB" sz="1200" dirty="0"/>
                        <a:t>Funding needs to be secured from the Scottish Land Fund to purchase the land.</a:t>
                      </a:r>
                    </a:p>
                  </a:txBody>
                  <a:tcPr/>
                </a:tc>
                <a:extLst>
                  <a:ext uri="{0D108BD9-81ED-4DB2-BD59-A6C34878D82A}">
                    <a16:rowId xmlns:a16="http://schemas.microsoft.com/office/drawing/2014/main" val="988611049"/>
                  </a:ext>
                </a:extLst>
              </a:tr>
              <a:tr h="955238">
                <a:tc>
                  <a:txBody>
                    <a:bodyPr/>
                    <a:lstStyle/>
                    <a:p>
                      <a:r>
                        <a:rPr lang="en-GB" sz="1800" dirty="0"/>
                        <a:t>Pre-developmental steps required</a:t>
                      </a:r>
                    </a:p>
                  </a:txBody>
                  <a:tcPr/>
                </a:tc>
                <a:tc>
                  <a:txBody>
                    <a:bodyPr/>
                    <a:lstStyle/>
                    <a:p>
                      <a:pPr marL="285750" indent="-285750">
                        <a:buFont typeface="Wingdings" panose="05000000000000000000" pitchFamily="2" charset="2"/>
                        <a:buChar char="ü"/>
                      </a:pPr>
                      <a:r>
                        <a:rPr lang="en-GB" sz="1200" dirty="0"/>
                        <a:t>Community consultation undertaken.</a:t>
                      </a:r>
                    </a:p>
                    <a:p>
                      <a:pPr marL="285750" indent="-285750">
                        <a:buFont typeface="Wingdings" panose="05000000000000000000" pitchFamily="2" charset="2"/>
                        <a:buChar char="ü"/>
                      </a:pPr>
                      <a:r>
                        <a:rPr lang="en-GB" sz="1200" dirty="0"/>
                        <a:t>Stage 1 application to SLF for funding to secure feasibility study, independent valuation of the land, and consultants to design business plan.</a:t>
                      </a:r>
                    </a:p>
                    <a:p>
                      <a:r>
                        <a:rPr lang="en-GB" sz="1200" dirty="0"/>
                        <a:t>Stage 2 application to SLF is successful, and funds are made available</a:t>
                      </a:r>
                    </a:p>
                    <a:p>
                      <a:r>
                        <a:rPr lang="en-GB" sz="1200" dirty="0"/>
                        <a:t>Land is successfully brought into community ownership.</a:t>
                      </a:r>
                    </a:p>
                  </a:txBody>
                  <a:tcPr/>
                </a:tc>
                <a:extLst>
                  <a:ext uri="{0D108BD9-81ED-4DB2-BD59-A6C34878D82A}">
                    <a16:rowId xmlns:a16="http://schemas.microsoft.com/office/drawing/2014/main" val="1589169676"/>
                  </a:ext>
                </a:extLst>
              </a:tr>
              <a:tr h="955238">
                <a:tc>
                  <a:txBody>
                    <a:bodyPr/>
                    <a:lstStyle/>
                    <a:p>
                      <a:r>
                        <a:rPr lang="en-GB" sz="1800" dirty="0"/>
                        <a:t>Links to NPF4and justification where not aligned</a:t>
                      </a:r>
                    </a:p>
                  </a:txBody>
                  <a:tcPr/>
                </a:tc>
                <a:tc>
                  <a:txBody>
                    <a:bodyPr/>
                    <a:lstStyle/>
                    <a:p>
                      <a:r>
                        <a:rPr lang="en-GB" sz="1050" b="1" dirty="0"/>
                        <a:t>Policy 3</a:t>
                      </a:r>
                    </a:p>
                    <a:p>
                      <a:r>
                        <a:rPr lang="en-GB" sz="1050" dirty="0"/>
                        <a:t>a) Development proposals will contribute to the enhancement of biodiversity, including where relevant, restoring degraded habitats and building and strengthening nature networks and the connections between them. Proposals should also integrate nature-based solutions, where possible.</a:t>
                      </a:r>
                    </a:p>
                    <a:p>
                      <a:r>
                        <a:rPr lang="en-GB" sz="1050" dirty="0"/>
                        <a:t>b) Development proposals for national or major development, or for development that requires an Environmental Impact Assessment will only be supported where it can be demonstrated that the proposal will conserve, restore and enhance biodiversity, including nature networks so they are in a demonstrably better state than without intervention. This will include future management. To inform this, best practice assessment methods should be used. </a:t>
                      </a:r>
                    </a:p>
                    <a:p>
                      <a:r>
                        <a:rPr lang="en-GB" sz="1050" b="1" dirty="0"/>
                        <a:t>Policy 6</a:t>
                      </a:r>
                    </a:p>
                    <a:p>
                      <a:pPr marL="228600" indent="-228600">
                        <a:buAutoNum type="alphaLcParenR"/>
                      </a:pPr>
                      <a:r>
                        <a:rPr lang="en-GB" sz="1050" dirty="0"/>
                        <a:t>Development proposals that enhance, expand, and improve woodland and tree cover will be supported.</a:t>
                      </a:r>
                    </a:p>
                    <a:p>
                      <a:pPr marL="0" indent="0">
                        <a:buNone/>
                      </a:pPr>
                      <a:r>
                        <a:rPr lang="en-GB" sz="1050" b="1" dirty="0"/>
                        <a:t>Policy 8</a:t>
                      </a:r>
                    </a:p>
                    <a:p>
                      <a:pPr marL="0" indent="0">
                        <a:buNone/>
                      </a:pPr>
                      <a:r>
                        <a:rPr lang="en-GB" sz="1050" dirty="0"/>
                        <a:t>Development proposals within a green belt designated within the LDP will only be supported if:</a:t>
                      </a:r>
                    </a:p>
                    <a:p>
                      <a:pPr marL="0" indent="0">
                        <a:buNone/>
                      </a:pPr>
                      <a:r>
                        <a:rPr lang="en-GB" sz="1050" dirty="0"/>
                        <a:t>They are for:</a:t>
                      </a:r>
                    </a:p>
                    <a:p>
                      <a:pPr marL="228600" indent="-228600">
                        <a:buAutoNum type="alphaLcParenR"/>
                      </a:pPr>
                      <a:r>
                        <a:rPr lang="en-GB" sz="1050" dirty="0"/>
                        <a:t>development associated with agriculture, woodland creation, forestry, and existing woodland (including community woodlands);</a:t>
                      </a:r>
                    </a:p>
                    <a:p>
                      <a:pPr marL="228600" indent="-228600">
                        <a:buAutoNum type="alphaLcParenR"/>
                      </a:pPr>
                      <a:r>
                        <a:rPr lang="en-GB" sz="1050" dirty="0"/>
                        <a:t>outdoor recreation, play and sport or leisure and tourism uses; and developments that provide opportunities for access to the open countryside (including routes for active travel and core paths);</a:t>
                      </a:r>
                    </a:p>
                    <a:p>
                      <a:pPr marL="0" indent="0">
                        <a:buNone/>
                      </a:pPr>
                      <a:r>
                        <a:rPr lang="en-GB" sz="1050" b="1" dirty="0"/>
                        <a:t>Policy 15</a:t>
                      </a:r>
                    </a:p>
                    <a:p>
                      <a:pPr marL="0" indent="0">
                        <a:buNone/>
                      </a:pPr>
                      <a:r>
                        <a:rPr lang="en-GB" sz="1050" dirty="0"/>
                        <a:t>a) Development proposals will contribute to local living, including, where relevant, 20-minute neighbourhoods. To establish this, consideration will be given to the existing settlement pattern, and the level and quality of interconnectivity of the proposed development with the surrounding area, including local access to:</a:t>
                      </a:r>
                    </a:p>
                    <a:p>
                      <a:pPr marL="171450" indent="-171450">
                        <a:buFont typeface="Arial" panose="020B0604020202020204" pitchFamily="34" charset="0"/>
                        <a:buChar char="•"/>
                      </a:pPr>
                      <a:r>
                        <a:rPr lang="en-GB" sz="1050" dirty="0"/>
                        <a:t>playgrounds and informal play opportunities, parks, green streets and spaces, community gardens, opportunities for food growth and allotments, sport and recreation facilities; </a:t>
                      </a:r>
                    </a:p>
                    <a:p>
                      <a:pPr marL="0" indent="0">
                        <a:buFont typeface="Arial" panose="020B0604020202020204" pitchFamily="34" charset="0"/>
                        <a:buNone/>
                      </a:pPr>
                      <a:r>
                        <a:rPr lang="en-GB" sz="1050" b="1" dirty="0"/>
                        <a:t>Policy 23</a:t>
                      </a:r>
                    </a:p>
                    <a:p>
                      <a:pPr marL="171450" indent="-171450">
                        <a:buFont typeface="Arial" panose="020B0604020202020204" pitchFamily="34" charset="0"/>
                        <a:buChar char="•"/>
                      </a:pPr>
                      <a:r>
                        <a:rPr lang="en-GB" sz="1050" dirty="0"/>
                        <a:t>a) Development proposals that will have positive effects on health will be supported. This could include, for example, proposals that incorporate opportunities for exercise, community food growing or allotments.</a:t>
                      </a:r>
                    </a:p>
                  </a:txBody>
                  <a:tcPr/>
                </a:tc>
                <a:extLst>
                  <a:ext uri="{0D108BD9-81ED-4DB2-BD59-A6C34878D82A}">
                    <a16:rowId xmlns:a16="http://schemas.microsoft.com/office/drawing/2014/main" val="1915814121"/>
                  </a:ext>
                </a:extLst>
              </a:tr>
            </a:tbl>
          </a:graphicData>
        </a:graphic>
      </p:graphicFrame>
    </p:spTree>
    <p:extLst>
      <p:ext uri="{BB962C8B-B14F-4D97-AF65-F5344CB8AC3E}">
        <p14:creationId xmlns:p14="http://schemas.microsoft.com/office/powerpoint/2010/main" val="136084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07AC-A0A8-E830-0C59-4B3B5101B12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CAABE2-88C3-508D-B94A-421F7345E61D}"/>
              </a:ext>
            </a:extLst>
          </p:cNvPr>
          <p:cNvSpPr>
            <a:spLocks noGrp="1"/>
          </p:cNvSpPr>
          <p:nvPr>
            <p:ph type="sldNum" sz="quarter" idx="12"/>
          </p:nvPr>
        </p:nvSpPr>
        <p:spPr/>
        <p:txBody>
          <a:bodyPr/>
          <a:lstStyle/>
          <a:p>
            <a:fld id="{D832FD27-ED50-466F-8ADF-A3FCDB66DE94}" type="slidenum">
              <a:rPr lang="en-GB" smtClean="0"/>
              <a:t>24</a:t>
            </a:fld>
            <a:endParaRPr lang="en-GB"/>
          </a:p>
        </p:txBody>
      </p:sp>
      <p:graphicFrame>
        <p:nvGraphicFramePr>
          <p:cNvPr id="3" name="Table 2">
            <a:extLst>
              <a:ext uri="{FF2B5EF4-FFF2-40B4-BE49-F238E27FC236}">
                <a16:creationId xmlns:a16="http://schemas.microsoft.com/office/drawing/2014/main" id="{46385631-0AFF-ED0C-D51B-70E4505025DA}"/>
              </a:ext>
            </a:extLst>
          </p:cNvPr>
          <p:cNvGraphicFramePr>
            <a:graphicFrameLocks noGrp="1"/>
          </p:cNvGraphicFramePr>
          <p:nvPr>
            <p:extLst>
              <p:ext uri="{D42A27DB-BD31-4B8C-83A1-F6EECF244321}">
                <p14:modId xmlns:p14="http://schemas.microsoft.com/office/powerpoint/2010/main" val="2820838025"/>
              </p:ext>
            </p:extLst>
          </p:nvPr>
        </p:nvGraphicFramePr>
        <p:xfrm>
          <a:off x="125380" y="126797"/>
          <a:ext cx="11703454" cy="5161478"/>
        </p:xfrm>
        <a:graphic>
          <a:graphicData uri="http://schemas.openxmlformats.org/drawingml/2006/table">
            <a:tbl>
              <a:tblPr firstRow="1" bandRow="1">
                <a:tableStyleId>{93296810-A885-4BE3-A3E7-6D5BEEA58F35}</a:tableStyleId>
              </a:tblPr>
              <a:tblGrid>
                <a:gridCol w="3650738">
                  <a:extLst>
                    <a:ext uri="{9D8B030D-6E8A-4147-A177-3AD203B41FA5}">
                      <a16:colId xmlns:a16="http://schemas.microsoft.com/office/drawing/2014/main" val="3530402834"/>
                    </a:ext>
                  </a:extLst>
                </a:gridCol>
                <a:gridCol w="8052716">
                  <a:extLst>
                    <a:ext uri="{9D8B030D-6E8A-4147-A177-3AD203B41FA5}">
                      <a16:colId xmlns:a16="http://schemas.microsoft.com/office/drawing/2014/main" val="1843045082"/>
                    </a:ext>
                  </a:extLst>
                </a:gridCol>
              </a:tblGrid>
              <a:tr h="442727">
                <a:tc>
                  <a:txBody>
                    <a:bodyPr/>
                    <a:lstStyle/>
                    <a:p>
                      <a:r>
                        <a:rPr lang="en-GB" dirty="0"/>
                        <a:t>1</a:t>
                      </a:r>
                    </a:p>
                  </a:txBody>
                  <a:tcPr/>
                </a:tc>
                <a:tc>
                  <a:txBody>
                    <a:bodyPr/>
                    <a:lstStyle/>
                    <a:p>
                      <a:r>
                        <a:rPr lang="en-GB" sz="2400" dirty="0"/>
                        <a:t>Ford Community Wood</a:t>
                      </a:r>
                    </a:p>
                  </a:txBody>
                  <a:tcPr/>
                </a:tc>
                <a:extLst>
                  <a:ext uri="{0D108BD9-81ED-4DB2-BD59-A6C34878D82A}">
                    <a16:rowId xmlns:a16="http://schemas.microsoft.com/office/drawing/2014/main" val="1417316765"/>
                  </a:ext>
                </a:extLst>
              </a:tr>
              <a:tr h="544749">
                <a:tc>
                  <a:txBody>
                    <a:bodyPr/>
                    <a:lstStyle/>
                    <a:p>
                      <a:endParaRPr lang="en-GB" sz="1800" dirty="0"/>
                    </a:p>
                  </a:txBody>
                  <a:tcPr/>
                </a:tc>
                <a:tc>
                  <a:txBody>
                    <a:bodyPr/>
                    <a:lstStyle/>
                    <a:p>
                      <a:r>
                        <a:rPr lang="en-GB" sz="1200" b="1" dirty="0"/>
                        <a:t>Policy 29</a:t>
                      </a:r>
                    </a:p>
                    <a:p>
                      <a:r>
                        <a:rPr lang="en-GB" sz="1200" dirty="0"/>
                        <a:t>a) Development proposals that contribute to the viability, sustainability, and diversity of rural communities and local rural economy will be supported, including:</a:t>
                      </a:r>
                    </a:p>
                    <a:p>
                      <a:r>
                        <a:rPr lang="en-GB" sz="1200" dirty="0"/>
                        <a:t>iv. essential community services;</a:t>
                      </a:r>
                    </a:p>
                    <a:p>
                      <a:r>
                        <a:rPr lang="en-GB" sz="1200" dirty="0"/>
                        <a:t>v. essential infrastructure;</a:t>
                      </a:r>
                    </a:p>
                    <a:p>
                      <a:r>
                        <a:rPr lang="en-GB" sz="1200" b="1" dirty="0"/>
                        <a:t>Policy 30</a:t>
                      </a:r>
                    </a:p>
                    <a:p>
                      <a:pPr marL="228600" indent="-228600">
                        <a:buAutoNum type="alphaLcParenR"/>
                      </a:pPr>
                      <a:r>
                        <a:rPr lang="en-GB" sz="1200" dirty="0"/>
                        <a:t>Development proposals for new or extended tourist facilities or accommodation, including caravan and camping sites, in locations identified in the LDP, will be supported</a:t>
                      </a:r>
                    </a:p>
                    <a:p>
                      <a:pPr marL="228600" indent="-228600">
                        <a:buAutoNum type="alphaLcParenR"/>
                      </a:pPr>
                      <a:endParaRPr lang="en-GB" sz="1200" dirty="0"/>
                    </a:p>
                  </a:txBody>
                  <a:tcPr/>
                </a:tc>
                <a:extLst>
                  <a:ext uri="{0D108BD9-81ED-4DB2-BD59-A6C34878D82A}">
                    <a16:rowId xmlns:a16="http://schemas.microsoft.com/office/drawing/2014/main" val="501313889"/>
                  </a:ext>
                </a:extLst>
              </a:tr>
              <a:tr h="955238">
                <a:tc>
                  <a:txBody>
                    <a:bodyPr/>
                    <a:lstStyle/>
                    <a:p>
                      <a:r>
                        <a:rPr lang="en-GB" dirty="0"/>
                        <a:t>FVHC position</a:t>
                      </a:r>
                    </a:p>
                  </a:txBody>
                  <a:tcPr/>
                </a:tc>
                <a:tc>
                  <a:txBody>
                    <a:bodyPr/>
                    <a:lstStyle/>
                    <a:p>
                      <a:r>
                        <a:rPr lang="en-GB" sz="1200" dirty="0"/>
                        <a:t>The purchase of the land to create a community wood would allow the village hall committee to meet a major priority of the Ford Village Community Action Plan – “access” to the land and the Loch shore. CAP: Theme 3, iii; Theme 3, </a:t>
                      </a:r>
                      <a:r>
                        <a:rPr lang="en-GB" sz="1200" dirty="0" err="1"/>
                        <a:t>i</a:t>
                      </a:r>
                      <a:r>
                        <a:rPr lang="en-GB" sz="1200" dirty="0"/>
                        <a:t> and ii; Theme 4, ii. See appendices.</a:t>
                      </a:r>
                    </a:p>
                    <a:p>
                      <a:endParaRPr lang="en-GB" sz="1600" dirty="0"/>
                    </a:p>
                  </a:txBody>
                  <a:tcPr/>
                </a:tc>
                <a:extLst>
                  <a:ext uri="{0D108BD9-81ED-4DB2-BD59-A6C34878D82A}">
                    <a16:rowId xmlns:a16="http://schemas.microsoft.com/office/drawing/2014/main" val="724095929"/>
                  </a:ext>
                </a:extLst>
              </a:tr>
              <a:tr h="955238">
                <a:tc>
                  <a:txBody>
                    <a:bodyPr/>
                    <a:lstStyle/>
                    <a:p>
                      <a:r>
                        <a:rPr lang="en-GB" dirty="0"/>
                        <a:t>Further reasoning</a:t>
                      </a:r>
                    </a:p>
                  </a:txBody>
                  <a:tcPr/>
                </a:tc>
                <a:tc>
                  <a:txBody>
                    <a:bodyPr/>
                    <a:lstStyle/>
                    <a:p>
                      <a:r>
                        <a:rPr lang="en-GB" sz="1200" b="1" dirty="0"/>
                        <a:t>CAP Priority 2: Access – Explore opportunities to improve the access of local people to the environment, history, and wildlife of their locality. </a:t>
                      </a:r>
                    </a:p>
                    <a:p>
                      <a:r>
                        <a:rPr lang="en-GB" sz="1200" dirty="0"/>
                        <a:t>• A majority of local people identified access to the local area for leisure reasons. This was particularly relevant to Loch Awe’s shoreline in and around Torran Bay and the southern end of the Loch. The committee will support local individuals and groups who seek to broaden access to our local area</a:t>
                      </a:r>
                    </a:p>
                    <a:p>
                      <a:r>
                        <a:rPr lang="en-GB" sz="1200" dirty="0"/>
                        <a:t>• Develop and strengthen relationships with local land owners in order to ensure local footpaths and tracks are accessible.</a:t>
                      </a:r>
                    </a:p>
                    <a:p>
                      <a:r>
                        <a:rPr lang="en-GB" sz="1200" dirty="0"/>
                        <a:t>• Create and support two groups based out of the village hall, which develop local people’s understanding, knowledge, and access to local flora, fauna, and history</a:t>
                      </a:r>
                    </a:p>
                    <a:p>
                      <a:r>
                        <a:rPr lang="en-GB" sz="1200" dirty="0"/>
                        <a:t>• Develop links to existing wildlife, environment, and history organisations: e.g., Argyll Beaver Centre, Kilmartin Museum</a:t>
                      </a:r>
                    </a:p>
                    <a:p>
                      <a:endParaRPr lang="en-GB" sz="1800" dirty="0"/>
                    </a:p>
                  </a:txBody>
                  <a:tcPr/>
                </a:tc>
                <a:extLst>
                  <a:ext uri="{0D108BD9-81ED-4DB2-BD59-A6C34878D82A}">
                    <a16:rowId xmlns:a16="http://schemas.microsoft.com/office/drawing/2014/main" val="1203272199"/>
                  </a:ext>
                </a:extLst>
              </a:tr>
            </a:tbl>
          </a:graphicData>
        </a:graphic>
      </p:graphicFrame>
    </p:spTree>
    <p:extLst>
      <p:ext uri="{BB962C8B-B14F-4D97-AF65-F5344CB8AC3E}">
        <p14:creationId xmlns:p14="http://schemas.microsoft.com/office/powerpoint/2010/main" val="384828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4332-91C0-1D44-B6A2-71FD95CC41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66A38-C4BD-F33A-61E6-E3F9B7D81A1D}"/>
              </a:ext>
            </a:extLst>
          </p:cNvPr>
          <p:cNvSpPr>
            <a:spLocks noGrp="1"/>
          </p:cNvSpPr>
          <p:nvPr>
            <p:ph type="sldNum" sz="quarter" idx="12"/>
          </p:nvPr>
        </p:nvSpPr>
        <p:spPr/>
        <p:txBody>
          <a:bodyPr/>
          <a:lstStyle/>
          <a:p>
            <a:fld id="{D832FD27-ED50-466F-8ADF-A3FCDB66DE94}" type="slidenum">
              <a:rPr lang="en-GB" smtClean="0"/>
              <a:t>25</a:t>
            </a:fld>
            <a:endParaRPr lang="en-GB"/>
          </a:p>
        </p:txBody>
      </p:sp>
      <p:graphicFrame>
        <p:nvGraphicFramePr>
          <p:cNvPr id="3" name="Table 2">
            <a:extLst>
              <a:ext uri="{FF2B5EF4-FFF2-40B4-BE49-F238E27FC236}">
                <a16:creationId xmlns:a16="http://schemas.microsoft.com/office/drawing/2014/main" id="{0ED888AE-BF00-441A-E575-B0D397B0DD59}"/>
              </a:ext>
            </a:extLst>
          </p:cNvPr>
          <p:cNvGraphicFramePr>
            <a:graphicFrameLocks noGrp="1"/>
          </p:cNvGraphicFramePr>
          <p:nvPr>
            <p:extLst>
              <p:ext uri="{D42A27DB-BD31-4B8C-83A1-F6EECF244321}">
                <p14:modId xmlns:p14="http://schemas.microsoft.com/office/powerpoint/2010/main" val="3832163266"/>
              </p:ext>
            </p:extLst>
          </p:nvPr>
        </p:nvGraphicFramePr>
        <p:xfrm>
          <a:off x="125380" y="126797"/>
          <a:ext cx="11703454" cy="6450767"/>
        </p:xfrm>
        <a:graphic>
          <a:graphicData uri="http://schemas.openxmlformats.org/drawingml/2006/table">
            <a:tbl>
              <a:tblPr firstRow="1" bandRow="1">
                <a:tableStyleId>{93296810-A885-4BE3-A3E7-6D5BEEA58F35}</a:tableStyleId>
              </a:tblPr>
              <a:tblGrid>
                <a:gridCol w="3648952">
                  <a:extLst>
                    <a:ext uri="{9D8B030D-6E8A-4147-A177-3AD203B41FA5}">
                      <a16:colId xmlns:a16="http://schemas.microsoft.com/office/drawing/2014/main" val="3530402834"/>
                    </a:ext>
                  </a:extLst>
                </a:gridCol>
                <a:gridCol w="8054502">
                  <a:extLst>
                    <a:ext uri="{9D8B030D-6E8A-4147-A177-3AD203B41FA5}">
                      <a16:colId xmlns:a16="http://schemas.microsoft.com/office/drawing/2014/main" val="1843045082"/>
                    </a:ext>
                  </a:extLst>
                </a:gridCol>
              </a:tblGrid>
              <a:tr h="436080">
                <a:tc>
                  <a:txBody>
                    <a:bodyPr/>
                    <a:lstStyle/>
                    <a:p>
                      <a:r>
                        <a:rPr lang="en-GB" dirty="0"/>
                        <a:t>2</a:t>
                      </a:r>
                    </a:p>
                  </a:txBody>
                  <a:tcPr/>
                </a:tc>
                <a:tc>
                  <a:txBody>
                    <a:bodyPr/>
                    <a:lstStyle/>
                    <a:p>
                      <a:r>
                        <a:rPr lang="en-GB" sz="2400" dirty="0"/>
                        <a:t>Ford Playpark</a:t>
                      </a:r>
                    </a:p>
                  </a:txBody>
                  <a:tcPr/>
                </a:tc>
                <a:extLst>
                  <a:ext uri="{0D108BD9-81ED-4DB2-BD59-A6C34878D82A}">
                    <a16:rowId xmlns:a16="http://schemas.microsoft.com/office/drawing/2014/main" val="1417316765"/>
                  </a:ext>
                </a:extLst>
              </a:tr>
              <a:tr h="508394">
                <a:tc>
                  <a:txBody>
                    <a:bodyPr/>
                    <a:lstStyle/>
                    <a:p>
                      <a:r>
                        <a:rPr lang="en-GB" dirty="0"/>
                        <a:t>Proposal</a:t>
                      </a:r>
                    </a:p>
                  </a:txBody>
                  <a:tcPr/>
                </a:tc>
                <a:tc>
                  <a:txBody>
                    <a:bodyPr/>
                    <a:lstStyle/>
                    <a:p>
                      <a:r>
                        <a:rPr lang="en-GB" sz="1200" dirty="0"/>
                        <a:t>To purchase play equipment and create a children’s play area within the village.</a:t>
                      </a:r>
                    </a:p>
                    <a:p>
                      <a:endParaRPr lang="en-GB" sz="1200" dirty="0"/>
                    </a:p>
                  </a:txBody>
                  <a:tcPr/>
                </a:tc>
                <a:extLst>
                  <a:ext uri="{0D108BD9-81ED-4DB2-BD59-A6C34878D82A}">
                    <a16:rowId xmlns:a16="http://schemas.microsoft.com/office/drawing/2014/main" val="501313889"/>
                  </a:ext>
                </a:extLst>
              </a:tr>
              <a:tr h="459371">
                <a:tc>
                  <a:txBody>
                    <a:bodyPr/>
                    <a:lstStyle/>
                    <a:p>
                      <a:r>
                        <a:rPr lang="en-GB" dirty="0"/>
                        <a:t>Constraints</a:t>
                      </a:r>
                    </a:p>
                  </a:txBody>
                  <a:tcPr/>
                </a:tc>
                <a:tc>
                  <a:txBody>
                    <a:bodyPr/>
                    <a:lstStyle/>
                    <a:p>
                      <a:pPr marL="171450" indent="-171450">
                        <a:buFont typeface="Arial" panose="020B0604020202020204" pitchFamily="34" charset="0"/>
                        <a:buChar char="•"/>
                      </a:pPr>
                      <a:r>
                        <a:rPr lang="en-GB" sz="1200" dirty="0"/>
                        <a:t>Funding being secured to build the playpark.</a:t>
                      </a:r>
                    </a:p>
                    <a:p>
                      <a:pPr marL="171450" indent="-171450">
                        <a:buFont typeface="Arial" panose="020B0604020202020204" pitchFamily="34" charset="0"/>
                        <a:buChar char="•"/>
                      </a:pPr>
                      <a:r>
                        <a:rPr lang="en-GB" sz="1200" dirty="0"/>
                        <a:t>Insurance and maintenance costs.</a:t>
                      </a:r>
                    </a:p>
                  </a:txBody>
                  <a:tcPr/>
                </a:tc>
                <a:extLst>
                  <a:ext uri="{0D108BD9-81ED-4DB2-BD59-A6C34878D82A}">
                    <a16:rowId xmlns:a16="http://schemas.microsoft.com/office/drawing/2014/main" val="988611049"/>
                  </a:ext>
                </a:extLst>
              </a:tr>
              <a:tr h="891488">
                <a:tc>
                  <a:txBody>
                    <a:bodyPr/>
                    <a:lstStyle/>
                    <a:p>
                      <a:r>
                        <a:rPr lang="en-GB" dirty="0"/>
                        <a:t>Pre-developmental steps required</a:t>
                      </a:r>
                    </a:p>
                  </a:txBody>
                  <a:tcPr/>
                </a:tc>
                <a:tc>
                  <a:txBody>
                    <a:bodyPr/>
                    <a:lstStyle/>
                    <a:p>
                      <a:pPr marL="0" indent="0">
                        <a:buFont typeface="Wingdings" panose="05000000000000000000" pitchFamily="2" charset="2"/>
                        <a:buNone/>
                      </a:pPr>
                      <a:r>
                        <a:rPr lang="en-GB" sz="1200" dirty="0"/>
                        <a:t>Community meeting with families and children.</a:t>
                      </a:r>
                    </a:p>
                  </a:txBody>
                  <a:tcPr/>
                </a:tc>
                <a:extLst>
                  <a:ext uri="{0D108BD9-81ED-4DB2-BD59-A6C34878D82A}">
                    <a16:rowId xmlns:a16="http://schemas.microsoft.com/office/drawing/2014/main" val="1589169676"/>
                  </a:ext>
                </a:extLst>
              </a:tr>
              <a:tr h="2133438">
                <a:tc>
                  <a:txBody>
                    <a:bodyPr/>
                    <a:lstStyle/>
                    <a:p>
                      <a:r>
                        <a:rPr lang="en-GB" dirty="0"/>
                        <a:t>Links to NPF4and justification where not aligned</a:t>
                      </a:r>
                    </a:p>
                  </a:txBody>
                  <a:tcPr/>
                </a:tc>
                <a:tc>
                  <a:txBody>
                    <a:bodyPr/>
                    <a:lstStyle/>
                    <a:p>
                      <a:r>
                        <a:rPr lang="en-GB" sz="1050" b="1" dirty="0"/>
                        <a:t>Policy 8</a:t>
                      </a:r>
                    </a:p>
                    <a:p>
                      <a:r>
                        <a:rPr lang="en-GB" sz="1050" dirty="0"/>
                        <a:t>a) Development proposals within a green belt designated within the LDP will only be supported if:</a:t>
                      </a:r>
                    </a:p>
                    <a:p>
                      <a:r>
                        <a:rPr lang="en-GB" sz="1050" dirty="0"/>
                        <a:t>They are for:</a:t>
                      </a:r>
                    </a:p>
                    <a:p>
                      <a:r>
                        <a:rPr lang="en-GB" sz="1050" b="1" dirty="0"/>
                        <a:t>outdoor recreation, play </a:t>
                      </a:r>
                      <a:r>
                        <a:rPr lang="en-GB" sz="1050" dirty="0"/>
                        <a:t>and sport or leisure and tourism uses; and developments that provide opportunities for access to the open countryside (including routes for active travel and core paths);</a:t>
                      </a:r>
                    </a:p>
                    <a:p>
                      <a:r>
                        <a:rPr lang="en-GB" sz="1050" b="1" dirty="0"/>
                        <a:t>Policy 15</a:t>
                      </a:r>
                    </a:p>
                    <a:p>
                      <a:r>
                        <a:rPr lang="en-GB" sz="1050" dirty="0"/>
                        <a:t>a) Development proposals will contribute to local living, including, where relevant, 20-minute neighbourhoods. To establish this, consideration will be given to the existing settlement pattern, and the level and quality of interconnectivity of the proposed development with the surrounding area, including local access to:</a:t>
                      </a:r>
                    </a:p>
                    <a:p>
                      <a:r>
                        <a:rPr lang="en-GB" sz="1050" b="1" dirty="0"/>
                        <a:t>playgrounds and informal play opportunities</a:t>
                      </a:r>
                      <a:r>
                        <a:rPr lang="en-GB" sz="1050" dirty="0"/>
                        <a:t>, parks, green streets and spaces, community gardens, opportunities for food growth and allotments, sport and recreation facilities;</a:t>
                      </a:r>
                    </a:p>
                  </a:txBody>
                  <a:tcPr/>
                </a:tc>
                <a:extLst>
                  <a:ext uri="{0D108BD9-81ED-4DB2-BD59-A6C34878D82A}">
                    <a16:rowId xmlns:a16="http://schemas.microsoft.com/office/drawing/2014/main" val="1915814121"/>
                  </a:ext>
                </a:extLst>
              </a:tr>
              <a:tr h="1109388">
                <a:tc>
                  <a:txBody>
                    <a:bodyPr/>
                    <a:lstStyle/>
                    <a:p>
                      <a:r>
                        <a:rPr lang="en-GB" dirty="0"/>
                        <a:t>FVHC position</a:t>
                      </a:r>
                    </a:p>
                  </a:txBody>
                  <a:tcPr/>
                </a:tc>
                <a:tc>
                  <a:txBody>
                    <a:bodyPr/>
                    <a:lstStyle/>
                    <a:p>
                      <a:r>
                        <a:rPr lang="en-GB" sz="1200" dirty="0"/>
                        <a:t>The demographics of the village have changed rapidly in the last 3-5 years. There are now more families in the village and 20+ children of primary school age living within the boundaries of Ford Village. The nearest playground for the children of Ford Village is a car journey away in Dalavich, Bridgend, or Lochgilphead. The building of a playground on village-owned land has been a regular issue raised in community meetings. </a:t>
                      </a:r>
                    </a:p>
                  </a:txBody>
                  <a:tcPr/>
                </a:tc>
                <a:extLst>
                  <a:ext uri="{0D108BD9-81ED-4DB2-BD59-A6C34878D82A}">
                    <a16:rowId xmlns:a16="http://schemas.microsoft.com/office/drawing/2014/main" val="724095929"/>
                  </a:ext>
                </a:extLst>
              </a:tr>
              <a:tr h="891488">
                <a:tc>
                  <a:txBody>
                    <a:bodyPr/>
                    <a:lstStyle/>
                    <a:p>
                      <a:r>
                        <a:rPr lang="en-GB" dirty="0"/>
                        <a:t>Further reasoning</a:t>
                      </a:r>
                    </a:p>
                  </a:txBody>
                  <a:tcPr/>
                </a:tc>
                <a:tc>
                  <a:txBody>
                    <a:bodyPr/>
                    <a:lstStyle/>
                    <a:p>
                      <a:r>
                        <a:rPr lang="en-GB" sz="1200" dirty="0"/>
                        <a:t>The role of playgrounds in promoting children’s health – a scoping review</a:t>
                      </a:r>
                    </a:p>
                    <a:p>
                      <a:r>
                        <a:rPr lang="en-GB" sz="1200" dirty="0"/>
                        <a:t>https://ijbnpa.biomedcentral.com/articles/10.1186/s12966-024-01618-2</a:t>
                      </a:r>
                    </a:p>
                  </a:txBody>
                  <a:tcPr/>
                </a:tc>
                <a:extLst>
                  <a:ext uri="{0D108BD9-81ED-4DB2-BD59-A6C34878D82A}">
                    <a16:rowId xmlns:a16="http://schemas.microsoft.com/office/drawing/2014/main" val="1203272199"/>
                  </a:ext>
                </a:extLst>
              </a:tr>
            </a:tbl>
          </a:graphicData>
        </a:graphic>
      </p:graphicFrame>
    </p:spTree>
    <p:extLst>
      <p:ext uri="{BB962C8B-B14F-4D97-AF65-F5344CB8AC3E}">
        <p14:creationId xmlns:p14="http://schemas.microsoft.com/office/powerpoint/2010/main" val="2631989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B0F07-3553-AF13-46BF-2350351C0B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ABD787-DB72-2EE1-90EF-2D6EECAF9DBB}"/>
              </a:ext>
            </a:extLst>
          </p:cNvPr>
          <p:cNvSpPr>
            <a:spLocks noGrp="1"/>
          </p:cNvSpPr>
          <p:nvPr>
            <p:ph type="sldNum" sz="quarter" idx="12"/>
          </p:nvPr>
        </p:nvSpPr>
        <p:spPr/>
        <p:txBody>
          <a:bodyPr/>
          <a:lstStyle/>
          <a:p>
            <a:fld id="{D832FD27-ED50-466F-8ADF-A3FCDB66DE94}" type="slidenum">
              <a:rPr lang="en-GB" smtClean="0"/>
              <a:t>26</a:t>
            </a:fld>
            <a:endParaRPr lang="en-GB"/>
          </a:p>
        </p:txBody>
      </p:sp>
      <p:graphicFrame>
        <p:nvGraphicFramePr>
          <p:cNvPr id="3" name="Table 2">
            <a:extLst>
              <a:ext uri="{FF2B5EF4-FFF2-40B4-BE49-F238E27FC236}">
                <a16:creationId xmlns:a16="http://schemas.microsoft.com/office/drawing/2014/main" id="{F82D40CF-AB55-2283-8640-2B87A60009CF}"/>
              </a:ext>
            </a:extLst>
          </p:cNvPr>
          <p:cNvGraphicFramePr>
            <a:graphicFrameLocks noGrp="1"/>
          </p:cNvGraphicFramePr>
          <p:nvPr>
            <p:extLst>
              <p:ext uri="{D42A27DB-BD31-4B8C-83A1-F6EECF244321}">
                <p14:modId xmlns:p14="http://schemas.microsoft.com/office/powerpoint/2010/main" val="63964454"/>
              </p:ext>
            </p:extLst>
          </p:nvPr>
        </p:nvGraphicFramePr>
        <p:xfrm>
          <a:off x="125380" y="126797"/>
          <a:ext cx="11703454" cy="6529187"/>
        </p:xfrm>
        <a:graphic>
          <a:graphicData uri="http://schemas.openxmlformats.org/drawingml/2006/table">
            <a:tbl>
              <a:tblPr firstRow="1" bandRow="1">
                <a:tableStyleId>{93296810-A885-4BE3-A3E7-6D5BEEA58F35}</a:tableStyleId>
              </a:tblPr>
              <a:tblGrid>
                <a:gridCol w="3650738">
                  <a:extLst>
                    <a:ext uri="{9D8B030D-6E8A-4147-A177-3AD203B41FA5}">
                      <a16:colId xmlns:a16="http://schemas.microsoft.com/office/drawing/2014/main" val="3530402834"/>
                    </a:ext>
                  </a:extLst>
                </a:gridCol>
                <a:gridCol w="8052716">
                  <a:extLst>
                    <a:ext uri="{9D8B030D-6E8A-4147-A177-3AD203B41FA5}">
                      <a16:colId xmlns:a16="http://schemas.microsoft.com/office/drawing/2014/main" val="1843045082"/>
                    </a:ext>
                  </a:extLst>
                </a:gridCol>
              </a:tblGrid>
              <a:tr h="442727">
                <a:tc>
                  <a:txBody>
                    <a:bodyPr/>
                    <a:lstStyle/>
                    <a:p>
                      <a:r>
                        <a:rPr lang="en-GB" dirty="0"/>
                        <a:t>3</a:t>
                      </a:r>
                    </a:p>
                  </a:txBody>
                  <a:tcPr/>
                </a:tc>
                <a:tc>
                  <a:txBody>
                    <a:bodyPr/>
                    <a:lstStyle/>
                    <a:p>
                      <a:r>
                        <a:rPr lang="en-GB" sz="2400" dirty="0"/>
                        <a:t>Honesty Shop at Ford Village Hall</a:t>
                      </a:r>
                    </a:p>
                  </a:txBody>
                  <a:tcPr/>
                </a:tc>
                <a:extLst>
                  <a:ext uri="{0D108BD9-81ED-4DB2-BD59-A6C34878D82A}">
                    <a16:rowId xmlns:a16="http://schemas.microsoft.com/office/drawing/2014/main" val="1417316765"/>
                  </a:ext>
                </a:extLst>
              </a:tr>
              <a:tr h="544749">
                <a:tc>
                  <a:txBody>
                    <a:bodyPr/>
                    <a:lstStyle/>
                    <a:p>
                      <a:r>
                        <a:rPr lang="en-GB" dirty="0"/>
                        <a:t>Proposal</a:t>
                      </a:r>
                    </a:p>
                  </a:txBody>
                  <a:tcPr/>
                </a:tc>
                <a:tc>
                  <a:txBody>
                    <a:bodyPr/>
                    <a:lstStyle/>
                    <a:p>
                      <a:r>
                        <a:rPr lang="en-GB" sz="1200" dirty="0"/>
                        <a:t>To create an honesty shop on the grounds of Ford Village Hall.</a:t>
                      </a:r>
                    </a:p>
                    <a:p>
                      <a:endParaRPr lang="en-GB" sz="1200" dirty="0"/>
                    </a:p>
                  </a:txBody>
                  <a:tcPr/>
                </a:tc>
                <a:extLst>
                  <a:ext uri="{0D108BD9-81ED-4DB2-BD59-A6C34878D82A}">
                    <a16:rowId xmlns:a16="http://schemas.microsoft.com/office/drawing/2014/main" val="501313889"/>
                  </a:ext>
                </a:extLst>
              </a:tr>
              <a:tr h="492220">
                <a:tc>
                  <a:txBody>
                    <a:bodyPr/>
                    <a:lstStyle/>
                    <a:p>
                      <a:r>
                        <a:rPr lang="en-GB" dirty="0"/>
                        <a:t>Constraints</a:t>
                      </a:r>
                    </a:p>
                  </a:txBody>
                  <a:tcPr/>
                </a:tc>
                <a:tc>
                  <a:txBody>
                    <a:bodyPr/>
                    <a:lstStyle/>
                    <a:p>
                      <a:pPr marL="171450" indent="-171450">
                        <a:buFont typeface="Arial" panose="020B0604020202020204" pitchFamily="34" charset="0"/>
                        <a:buChar char="•"/>
                      </a:pPr>
                      <a:r>
                        <a:rPr lang="en-GB" sz="1200" dirty="0"/>
                        <a:t>Permission from the landowners to place a shipping crate on the land next to the hall.</a:t>
                      </a:r>
                    </a:p>
                    <a:p>
                      <a:pPr marL="171450" indent="-171450">
                        <a:buFont typeface="Arial" panose="020B0604020202020204" pitchFamily="34" charset="0"/>
                        <a:buChar char="•"/>
                      </a:pPr>
                      <a:r>
                        <a:rPr lang="en-GB" sz="1200" dirty="0"/>
                        <a:t>Funding being secured to pay for the crate and conversion, paths, and electric hookup, etc.</a:t>
                      </a:r>
                    </a:p>
                    <a:p>
                      <a:pPr marL="171450" indent="-171450">
                        <a:buFont typeface="Arial" panose="020B0604020202020204" pitchFamily="34" charset="0"/>
                        <a:buChar char="•"/>
                      </a:pPr>
                      <a:r>
                        <a:rPr lang="en-GB" sz="1200" dirty="0"/>
                        <a:t>Volunteers to manage the shop.</a:t>
                      </a:r>
                    </a:p>
                  </a:txBody>
                  <a:tcPr/>
                </a:tc>
                <a:extLst>
                  <a:ext uri="{0D108BD9-81ED-4DB2-BD59-A6C34878D82A}">
                    <a16:rowId xmlns:a16="http://schemas.microsoft.com/office/drawing/2014/main" val="988611049"/>
                  </a:ext>
                </a:extLst>
              </a:tr>
              <a:tr h="594995">
                <a:tc>
                  <a:txBody>
                    <a:bodyPr/>
                    <a:lstStyle/>
                    <a:p>
                      <a:r>
                        <a:rPr lang="en-GB" dirty="0"/>
                        <a:t>Pre-developmental steps required</a:t>
                      </a:r>
                    </a:p>
                  </a:txBody>
                  <a:tcPr/>
                </a:tc>
                <a:tc>
                  <a:txBody>
                    <a:bodyPr/>
                    <a:lstStyle/>
                    <a:p>
                      <a:pPr marL="0" indent="0">
                        <a:buFont typeface="Wingdings" panose="05000000000000000000" pitchFamily="2" charset="2"/>
                        <a:buNone/>
                      </a:pPr>
                      <a:r>
                        <a:rPr lang="en-GB" sz="1200" dirty="0"/>
                        <a:t>Community consultation undertaken as part of a feasibility study.</a:t>
                      </a:r>
                    </a:p>
                    <a:p>
                      <a:pPr marL="0" indent="0">
                        <a:buFont typeface="Wingdings" panose="05000000000000000000" pitchFamily="2" charset="2"/>
                        <a:buNone/>
                      </a:pPr>
                      <a:r>
                        <a:rPr lang="en-GB" sz="1200" dirty="0"/>
                        <a:t>Permission secured from Ederline Estate for the placement of the shop.</a:t>
                      </a:r>
                    </a:p>
                    <a:p>
                      <a:pPr marL="0" indent="0">
                        <a:buFont typeface="Wingdings" panose="05000000000000000000" pitchFamily="2" charset="2"/>
                        <a:buNone/>
                      </a:pPr>
                      <a:endParaRPr lang="en-GB" sz="1200" dirty="0"/>
                    </a:p>
                  </a:txBody>
                  <a:tcPr/>
                </a:tc>
                <a:extLst>
                  <a:ext uri="{0D108BD9-81ED-4DB2-BD59-A6C34878D82A}">
                    <a16:rowId xmlns:a16="http://schemas.microsoft.com/office/drawing/2014/main" val="1589169676"/>
                  </a:ext>
                </a:extLst>
              </a:tr>
              <a:tr h="955238">
                <a:tc>
                  <a:txBody>
                    <a:bodyPr/>
                    <a:lstStyle/>
                    <a:p>
                      <a:r>
                        <a:rPr lang="en-GB" dirty="0"/>
                        <a:t>Links to NPF4 and justification where not aligned</a:t>
                      </a:r>
                    </a:p>
                  </a:txBody>
                  <a:tcPr/>
                </a:tc>
                <a:tc>
                  <a:txBody>
                    <a:bodyPr/>
                    <a:lstStyle/>
                    <a:p>
                      <a:r>
                        <a:rPr lang="en-GB" sz="1200" b="1" dirty="0"/>
                        <a:t>Policy 15</a:t>
                      </a:r>
                    </a:p>
                    <a:p>
                      <a:pPr marL="228600" indent="-228600">
                        <a:buAutoNum type="alphaLcParenR"/>
                      </a:pPr>
                      <a:r>
                        <a:rPr lang="en-GB" sz="1200" dirty="0"/>
                        <a:t>Development proposal will contribute to local living, including, where relevant, 20-minute neighbourhoods. To establish this, consideration will be given to the existing settlement pattern, and the level and quality of interconnectivity of the proposed development with the surrounding area, including local access to: shopping;</a:t>
                      </a:r>
                    </a:p>
                    <a:p>
                      <a:pPr marL="0" indent="0">
                        <a:buNone/>
                      </a:pPr>
                      <a:r>
                        <a:rPr lang="en-GB" sz="1200" b="1" dirty="0"/>
                        <a:t>Policy 25</a:t>
                      </a:r>
                    </a:p>
                    <a:p>
                      <a:pPr marL="0" indent="0">
                        <a:buNone/>
                      </a:pPr>
                      <a:r>
                        <a:rPr lang="en-GB" sz="1200" dirty="0"/>
                        <a:t>a) Development proposals that contribute to local or regional community wealth-building strategies and are consistent with local economic priorities will be supported. This could include, for example, improving community resilience and reducing inequalities; increasing spending within communities; ensuring the use of local supply chains and services; local job creation; supporting community-led proposals, including creation of new local firms and enabling community-led ownership of buildings and assets.</a:t>
                      </a:r>
                    </a:p>
                    <a:p>
                      <a:pPr marL="0" indent="0">
                        <a:buNone/>
                      </a:pPr>
                      <a:r>
                        <a:rPr lang="en-GB" sz="1200" dirty="0"/>
                        <a:t>b) Development proposals linked to community ownership and management of land will be supported.</a:t>
                      </a:r>
                    </a:p>
                  </a:txBody>
                  <a:tcPr/>
                </a:tc>
                <a:extLst>
                  <a:ext uri="{0D108BD9-81ED-4DB2-BD59-A6C34878D82A}">
                    <a16:rowId xmlns:a16="http://schemas.microsoft.com/office/drawing/2014/main" val="1915814121"/>
                  </a:ext>
                </a:extLst>
              </a:tr>
              <a:tr h="955238">
                <a:tc>
                  <a:txBody>
                    <a:bodyPr/>
                    <a:lstStyle/>
                    <a:p>
                      <a:r>
                        <a:rPr lang="en-GB" dirty="0"/>
                        <a:t>FVHC position</a:t>
                      </a:r>
                    </a:p>
                  </a:txBody>
                  <a:tcPr/>
                </a:tc>
                <a:tc>
                  <a:txBody>
                    <a:bodyPr/>
                    <a:lstStyle/>
                    <a:p>
                      <a:r>
                        <a:rPr lang="en-GB" sz="1200" dirty="0"/>
                        <a:t>Ford Village has a population of 100+ and is visited by many tourists during the summer season. The nearest shop is in Dalavich, 10 miles away, or Lochgilphead. This creates unnecessary hardship and car journeys for local people and visitors to shop for basic produce. The FVHC would like to place a “shipping crate” style shop on the land adjacent to the hall to provide basic groceries, tinned goods, and refrigerated produce. This would be an honesty shop and not routinely staffed. However, the shop could be expanded into a summer coffee shop for visitors and an outdoor storage area for the Hall.</a:t>
                      </a:r>
                    </a:p>
                    <a:p>
                      <a:endParaRPr lang="en-GB" sz="1200" dirty="0"/>
                    </a:p>
                  </a:txBody>
                  <a:tcPr/>
                </a:tc>
                <a:extLst>
                  <a:ext uri="{0D108BD9-81ED-4DB2-BD59-A6C34878D82A}">
                    <a16:rowId xmlns:a16="http://schemas.microsoft.com/office/drawing/2014/main" val="724095929"/>
                  </a:ext>
                </a:extLst>
              </a:tr>
              <a:tr h="955238">
                <a:tc>
                  <a:txBody>
                    <a:bodyPr/>
                    <a:lstStyle/>
                    <a:p>
                      <a:r>
                        <a:rPr lang="en-GB" dirty="0"/>
                        <a:t>Further reasoning</a:t>
                      </a:r>
                    </a:p>
                  </a:txBody>
                  <a:tcPr/>
                </a:tc>
                <a:tc>
                  <a:txBody>
                    <a:bodyPr/>
                    <a:lstStyle/>
                    <a:p>
                      <a:r>
                        <a:rPr lang="en-GB" sz="1200" b="0" dirty="0"/>
                        <a:t>The shop would improve facilities for visitors to the area as well as local residents. </a:t>
                      </a:r>
                    </a:p>
                    <a:p>
                      <a:r>
                        <a:rPr lang="en-GB" sz="1200" b="0" dirty="0"/>
                        <a:t>The shop would provide an income stream for the FVHC to be spent on further improvements to the services and facilities available to Ford residents.</a:t>
                      </a:r>
                    </a:p>
                    <a:p>
                      <a:endParaRPr lang="en-GB" sz="1800" dirty="0"/>
                    </a:p>
                  </a:txBody>
                  <a:tcPr/>
                </a:tc>
                <a:extLst>
                  <a:ext uri="{0D108BD9-81ED-4DB2-BD59-A6C34878D82A}">
                    <a16:rowId xmlns:a16="http://schemas.microsoft.com/office/drawing/2014/main" val="1203272199"/>
                  </a:ext>
                </a:extLst>
              </a:tr>
            </a:tbl>
          </a:graphicData>
        </a:graphic>
      </p:graphicFrame>
    </p:spTree>
    <p:extLst>
      <p:ext uri="{BB962C8B-B14F-4D97-AF65-F5344CB8AC3E}">
        <p14:creationId xmlns:p14="http://schemas.microsoft.com/office/powerpoint/2010/main" val="408551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6515-9B56-F01D-29F3-154D96874C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842B3-9381-E609-3D7A-61BA6BDB42BF}"/>
              </a:ext>
            </a:extLst>
          </p:cNvPr>
          <p:cNvSpPr>
            <a:spLocks noGrp="1"/>
          </p:cNvSpPr>
          <p:nvPr>
            <p:ph type="sldNum" sz="quarter" idx="12"/>
          </p:nvPr>
        </p:nvSpPr>
        <p:spPr/>
        <p:txBody>
          <a:bodyPr/>
          <a:lstStyle/>
          <a:p>
            <a:fld id="{D832FD27-ED50-466F-8ADF-A3FCDB66DE94}" type="slidenum">
              <a:rPr lang="en-GB" smtClean="0"/>
              <a:t>27</a:t>
            </a:fld>
            <a:endParaRPr lang="en-GB"/>
          </a:p>
        </p:txBody>
      </p:sp>
      <p:graphicFrame>
        <p:nvGraphicFramePr>
          <p:cNvPr id="3" name="Table 2">
            <a:extLst>
              <a:ext uri="{FF2B5EF4-FFF2-40B4-BE49-F238E27FC236}">
                <a16:creationId xmlns:a16="http://schemas.microsoft.com/office/drawing/2014/main" id="{248D7499-3122-C1E2-42CC-27BF3E45ADE9}"/>
              </a:ext>
            </a:extLst>
          </p:cNvPr>
          <p:cNvGraphicFramePr>
            <a:graphicFrameLocks noGrp="1"/>
          </p:cNvGraphicFramePr>
          <p:nvPr>
            <p:extLst>
              <p:ext uri="{D42A27DB-BD31-4B8C-83A1-F6EECF244321}">
                <p14:modId xmlns:p14="http://schemas.microsoft.com/office/powerpoint/2010/main" val="4176761213"/>
              </p:ext>
            </p:extLst>
          </p:nvPr>
        </p:nvGraphicFramePr>
        <p:xfrm>
          <a:off x="125380" y="126797"/>
          <a:ext cx="11960603" cy="6528901"/>
        </p:xfrm>
        <a:graphic>
          <a:graphicData uri="http://schemas.openxmlformats.org/drawingml/2006/table">
            <a:tbl>
              <a:tblPr firstRow="1" bandRow="1">
                <a:tableStyleId>{93296810-A885-4BE3-A3E7-6D5BEEA58F35}</a:tableStyleId>
              </a:tblPr>
              <a:tblGrid>
                <a:gridCol w="4663334">
                  <a:extLst>
                    <a:ext uri="{9D8B030D-6E8A-4147-A177-3AD203B41FA5}">
                      <a16:colId xmlns:a16="http://schemas.microsoft.com/office/drawing/2014/main" val="3530402834"/>
                    </a:ext>
                  </a:extLst>
                </a:gridCol>
                <a:gridCol w="7297269">
                  <a:extLst>
                    <a:ext uri="{9D8B030D-6E8A-4147-A177-3AD203B41FA5}">
                      <a16:colId xmlns:a16="http://schemas.microsoft.com/office/drawing/2014/main" val="1843045082"/>
                    </a:ext>
                  </a:extLst>
                </a:gridCol>
              </a:tblGrid>
              <a:tr h="438940">
                <a:tc>
                  <a:txBody>
                    <a:bodyPr/>
                    <a:lstStyle/>
                    <a:p>
                      <a:r>
                        <a:rPr lang="en-GB" dirty="0"/>
                        <a:t>4</a:t>
                      </a:r>
                    </a:p>
                  </a:txBody>
                  <a:tcPr/>
                </a:tc>
                <a:tc>
                  <a:txBody>
                    <a:bodyPr/>
                    <a:lstStyle/>
                    <a:p>
                      <a:r>
                        <a:rPr lang="en-GB" sz="2400" dirty="0"/>
                        <a:t>Ford History and Heritage Trail</a:t>
                      </a:r>
                    </a:p>
                  </a:txBody>
                  <a:tcPr/>
                </a:tc>
                <a:extLst>
                  <a:ext uri="{0D108BD9-81ED-4DB2-BD59-A6C34878D82A}">
                    <a16:rowId xmlns:a16="http://schemas.microsoft.com/office/drawing/2014/main" val="1417316765"/>
                  </a:ext>
                </a:extLst>
              </a:tr>
              <a:tr h="142686">
                <a:tc>
                  <a:txBody>
                    <a:bodyPr/>
                    <a:lstStyle/>
                    <a:p>
                      <a:r>
                        <a:rPr lang="en-GB" dirty="0"/>
                        <a:t>Proposal</a:t>
                      </a:r>
                    </a:p>
                  </a:txBody>
                  <a:tcPr/>
                </a:tc>
                <a:tc>
                  <a:txBody>
                    <a:bodyPr/>
                    <a:lstStyle/>
                    <a:p>
                      <a:r>
                        <a:rPr lang="en-GB" sz="1200" dirty="0"/>
                        <a:t>To create a historical walking trail around Ford. To purchase and install historic information boards within the boundaries of the village.</a:t>
                      </a:r>
                    </a:p>
                  </a:txBody>
                  <a:tcPr/>
                </a:tc>
                <a:extLst>
                  <a:ext uri="{0D108BD9-81ED-4DB2-BD59-A6C34878D82A}">
                    <a16:rowId xmlns:a16="http://schemas.microsoft.com/office/drawing/2014/main" val="501313889"/>
                  </a:ext>
                </a:extLst>
              </a:tr>
              <a:tr h="614517">
                <a:tc>
                  <a:txBody>
                    <a:bodyPr/>
                    <a:lstStyle/>
                    <a:p>
                      <a:r>
                        <a:rPr lang="en-GB" dirty="0"/>
                        <a:t>Constraints</a:t>
                      </a:r>
                    </a:p>
                  </a:txBody>
                  <a:tcPr/>
                </a:tc>
                <a:tc>
                  <a:txBody>
                    <a:bodyPr/>
                    <a:lstStyle/>
                    <a:p>
                      <a:r>
                        <a:rPr lang="en-GB" sz="1200" dirty="0"/>
                        <a:t>Funding needs to be secured to pay for historical information boards and their correct placement.</a:t>
                      </a:r>
                    </a:p>
                    <a:p>
                      <a:r>
                        <a:rPr lang="en-GB" sz="1200" dirty="0"/>
                        <a:t>Permission will need to be secured from land owners and the council to install the signs, notice boards, and for potential new paths and or access.</a:t>
                      </a:r>
                    </a:p>
                  </a:txBody>
                  <a:tcPr/>
                </a:tc>
                <a:extLst>
                  <a:ext uri="{0D108BD9-81ED-4DB2-BD59-A6C34878D82A}">
                    <a16:rowId xmlns:a16="http://schemas.microsoft.com/office/drawing/2014/main" val="988611049"/>
                  </a:ext>
                </a:extLst>
              </a:tr>
              <a:tr h="965669">
                <a:tc>
                  <a:txBody>
                    <a:bodyPr/>
                    <a:lstStyle/>
                    <a:p>
                      <a:r>
                        <a:rPr lang="en-GB" dirty="0"/>
                        <a:t>Pre-developmental steps required</a:t>
                      </a:r>
                    </a:p>
                  </a:txBody>
                  <a:tcPr/>
                </a:tc>
                <a:tc>
                  <a:txBody>
                    <a:bodyPr/>
                    <a:lstStyle/>
                    <a:p>
                      <a:pPr marL="171450" indent="-171450">
                        <a:buFont typeface="Wingdings" panose="05000000000000000000" pitchFamily="2" charset="2"/>
                        <a:buChar char="§"/>
                      </a:pPr>
                      <a:r>
                        <a:rPr lang="en-GB" sz="1200" dirty="0"/>
                        <a:t>Consultation with the Ford Village History and Heritage group.</a:t>
                      </a:r>
                    </a:p>
                    <a:p>
                      <a:pPr marL="171450" indent="-171450">
                        <a:buFont typeface="Wingdings" panose="05000000000000000000" pitchFamily="2" charset="2"/>
                        <a:buChar char="§"/>
                      </a:pPr>
                      <a:r>
                        <a:rPr lang="en-GB" sz="1200" dirty="0"/>
                        <a:t>Consultation with Kilmartin Museum</a:t>
                      </a:r>
                    </a:p>
                    <a:p>
                      <a:pPr marL="171450" indent="-171450">
                        <a:buFont typeface="Wingdings" panose="05000000000000000000" pitchFamily="2" charset="2"/>
                        <a:buChar char="§"/>
                      </a:pPr>
                      <a:r>
                        <a:rPr lang="en-GB" sz="1200" dirty="0"/>
                        <a:t>Sites for boards established.</a:t>
                      </a:r>
                    </a:p>
                    <a:p>
                      <a:pPr marL="171450" indent="-171450">
                        <a:buFont typeface="Wingdings" panose="05000000000000000000" pitchFamily="2" charset="2"/>
                        <a:buChar char="§"/>
                      </a:pPr>
                      <a:r>
                        <a:rPr lang="en-GB" sz="1200" dirty="0"/>
                        <a:t>Information and design of historical information boards undertaken.</a:t>
                      </a:r>
                    </a:p>
                    <a:p>
                      <a:pPr marL="171450" indent="-171450">
                        <a:buFont typeface="Wingdings" panose="05000000000000000000" pitchFamily="2" charset="2"/>
                        <a:buChar char="§"/>
                      </a:pPr>
                      <a:r>
                        <a:rPr lang="en-GB" sz="1200" dirty="0"/>
                        <a:t>Funding applications made.</a:t>
                      </a:r>
                    </a:p>
                  </a:txBody>
                  <a:tcPr/>
                </a:tc>
                <a:extLst>
                  <a:ext uri="{0D108BD9-81ED-4DB2-BD59-A6C34878D82A}">
                    <a16:rowId xmlns:a16="http://schemas.microsoft.com/office/drawing/2014/main" val="1589169676"/>
                  </a:ext>
                </a:extLst>
              </a:tr>
              <a:tr h="874480">
                <a:tc>
                  <a:txBody>
                    <a:bodyPr/>
                    <a:lstStyle/>
                    <a:p>
                      <a:r>
                        <a:rPr lang="en-GB" dirty="0"/>
                        <a:t>Links to NPF4 and justification where not aligned</a:t>
                      </a:r>
                    </a:p>
                  </a:txBody>
                  <a:tcPr/>
                </a:tc>
                <a:tc>
                  <a:txBody>
                    <a:bodyPr/>
                    <a:lstStyle/>
                    <a:p>
                      <a:r>
                        <a:rPr lang="en-GB" sz="1200" b="1" dirty="0"/>
                        <a:t>Policy 29</a:t>
                      </a:r>
                    </a:p>
                    <a:p>
                      <a:r>
                        <a:rPr lang="en-GB" sz="1200" dirty="0"/>
                        <a:t>a) Development proposals that contribute to the viability, sustainability and diversity of rural communities and local rural economy will be supported, including:</a:t>
                      </a:r>
                    </a:p>
                    <a:p>
                      <a:r>
                        <a:rPr lang="en-GB" sz="1200" dirty="0"/>
                        <a:t>vii. appropriate use of a historic environment asset or is appropriate enabling development to secure the future of historic environment assets;</a:t>
                      </a:r>
                    </a:p>
                    <a:p>
                      <a:endParaRPr lang="en-GB" sz="1200" dirty="0"/>
                    </a:p>
                  </a:txBody>
                  <a:tcPr/>
                </a:tc>
                <a:extLst>
                  <a:ext uri="{0D108BD9-81ED-4DB2-BD59-A6C34878D82A}">
                    <a16:rowId xmlns:a16="http://schemas.microsoft.com/office/drawing/2014/main" val="1915814121"/>
                  </a:ext>
                </a:extLst>
              </a:tr>
              <a:tr h="1316821">
                <a:tc>
                  <a:txBody>
                    <a:bodyPr/>
                    <a:lstStyle/>
                    <a:p>
                      <a:r>
                        <a:rPr lang="en-GB" dirty="0"/>
                        <a:t>FVHC position</a:t>
                      </a:r>
                    </a:p>
                  </a:txBody>
                  <a:tcPr/>
                </a:tc>
                <a:tc>
                  <a:txBody>
                    <a:bodyPr/>
                    <a:lstStyle/>
                    <a:p>
                      <a:r>
                        <a:rPr lang="en-GB" sz="1200" dirty="0"/>
                        <a:t>Ford Village and its environment have a large number of prehistoric and modern sites of historical interest. These include many standing stones, Bronze Age burial cists, the site of a Bronze Age hoard, several crannogs, and the remains of almost forgotten settlements. The Ford Historical and Heritage group, aided by the FVHC, would like to create a walking trail within the village and its surroundings which links these historically important sites together and is illustrated by historical information boards. The trail would be signposted and supported by a physical and online guide. </a:t>
                      </a:r>
                    </a:p>
                  </a:txBody>
                  <a:tcPr/>
                </a:tc>
                <a:extLst>
                  <a:ext uri="{0D108BD9-81ED-4DB2-BD59-A6C34878D82A}">
                    <a16:rowId xmlns:a16="http://schemas.microsoft.com/office/drawing/2014/main" val="724095929"/>
                  </a:ext>
                </a:extLst>
              </a:tr>
              <a:tr h="1404609">
                <a:tc>
                  <a:txBody>
                    <a:bodyPr/>
                    <a:lstStyle/>
                    <a:p>
                      <a:r>
                        <a:rPr lang="en-GB" dirty="0"/>
                        <a:t>Further reasoning</a:t>
                      </a:r>
                    </a:p>
                  </a:txBody>
                  <a:tcPr/>
                </a:tc>
                <a:tc>
                  <a:txBody>
                    <a:bodyPr/>
                    <a:lstStyle/>
                    <a:p>
                      <a:r>
                        <a:rPr lang="en-GB" sz="1200" b="1" dirty="0"/>
                        <a:t>CAP Priority 2: Access – Explore opportunities to improve the access of local people to the environment, history, and wildlife of their locality. </a:t>
                      </a:r>
                    </a:p>
                    <a:p>
                      <a:r>
                        <a:rPr lang="en-GB" sz="1200" dirty="0"/>
                        <a:t>• Create and support two groups based out of the village hall, which develop local people’s understanding, knowledge and access to local flora, fauna and history</a:t>
                      </a:r>
                    </a:p>
                    <a:p>
                      <a:r>
                        <a:rPr lang="en-GB" sz="1200" dirty="0"/>
                        <a:t>• Develop links to existing wildlife, environment and history organisations: e.g. Argyll Beaver Centre, Kilmartin Museum environment and history organisations: e.g. Argyll Beaver Centre, Kilmartin Museum</a:t>
                      </a:r>
                    </a:p>
                    <a:p>
                      <a:endParaRPr lang="en-GB" sz="1800" dirty="0"/>
                    </a:p>
                  </a:txBody>
                  <a:tcPr/>
                </a:tc>
                <a:extLst>
                  <a:ext uri="{0D108BD9-81ED-4DB2-BD59-A6C34878D82A}">
                    <a16:rowId xmlns:a16="http://schemas.microsoft.com/office/drawing/2014/main" val="1203272199"/>
                  </a:ext>
                </a:extLst>
              </a:tr>
            </a:tbl>
          </a:graphicData>
        </a:graphic>
      </p:graphicFrame>
    </p:spTree>
    <p:extLst>
      <p:ext uri="{BB962C8B-B14F-4D97-AF65-F5344CB8AC3E}">
        <p14:creationId xmlns:p14="http://schemas.microsoft.com/office/powerpoint/2010/main" val="298779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1DE9-DD61-3F4D-2AA8-A37101524E3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B06277-CFD7-0511-DDBA-B54178C97AE6}"/>
              </a:ext>
            </a:extLst>
          </p:cNvPr>
          <p:cNvSpPr>
            <a:spLocks noGrp="1"/>
          </p:cNvSpPr>
          <p:nvPr>
            <p:ph type="sldNum" sz="quarter" idx="12"/>
          </p:nvPr>
        </p:nvSpPr>
        <p:spPr/>
        <p:txBody>
          <a:bodyPr/>
          <a:lstStyle/>
          <a:p>
            <a:fld id="{D832FD27-ED50-466F-8ADF-A3FCDB66DE94}" type="slidenum">
              <a:rPr lang="en-GB" smtClean="0"/>
              <a:t>28</a:t>
            </a:fld>
            <a:endParaRPr lang="en-GB"/>
          </a:p>
        </p:txBody>
      </p:sp>
      <p:graphicFrame>
        <p:nvGraphicFramePr>
          <p:cNvPr id="3" name="Table 2">
            <a:extLst>
              <a:ext uri="{FF2B5EF4-FFF2-40B4-BE49-F238E27FC236}">
                <a16:creationId xmlns:a16="http://schemas.microsoft.com/office/drawing/2014/main" id="{C6CA568B-06BB-05BA-45DA-009A3F15D0B1}"/>
              </a:ext>
            </a:extLst>
          </p:cNvPr>
          <p:cNvGraphicFramePr>
            <a:graphicFrameLocks noGrp="1"/>
          </p:cNvGraphicFramePr>
          <p:nvPr>
            <p:extLst>
              <p:ext uri="{D42A27DB-BD31-4B8C-83A1-F6EECF244321}">
                <p14:modId xmlns:p14="http://schemas.microsoft.com/office/powerpoint/2010/main" val="3784800122"/>
              </p:ext>
            </p:extLst>
          </p:nvPr>
        </p:nvGraphicFramePr>
        <p:xfrm>
          <a:off x="125380" y="126797"/>
          <a:ext cx="11703454" cy="6058031"/>
        </p:xfrm>
        <a:graphic>
          <a:graphicData uri="http://schemas.openxmlformats.org/drawingml/2006/table">
            <a:tbl>
              <a:tblPr firstRow="1" bandRow="1">
                <a:tableStyleId>{93296810-A885-4BE3-A3E7-6D5BEEA58F35}</a:tableStyleId>
              </a:tblPr>
              <a:tblGrid>
                <a:gridCol w="3785139">
                  <a:extLst>
                    <a:ext uri="{9D8B030D-6E8A-4147-A177-3AD203B41FA5}">
                      <a16:colId xmlns:a16="http://schemas.microsoft.com/office/drawing/2014/main" val="3530402834"/>
                    </a:ext>
                  </a:extLst>
                </a:gridCol>
                <a:gridCol w="7918315">
                  <a:extLst>
                    <a:ext uri="{9D8B030D-6E8A-4147-A177-3AD203B41FA5}">
                      <a16:colId xmlns:a16="http://schemas.microsoft.com/office/drawing/2014/main" val="1843045082"/>
                    </a:ext>
                  </a:extLst>
                </a:gridCol>
              </a:tblGrid>
              <a:tr h="442727">
                <a:tc>
                  <a:txBody>
                    <a:bodyPr/>
                    <a:lstStyle/>
                    <a:p>
                      <a:r>
                        <a:rPr lang="en-GB" dirty="0"/>
                        <a:t>5</a:t>
                      </a:r>
                    </a:p>
                  </a:txBody>
                  <a:tcPr/>
                </a:tc>
                <a:tc>
                  <a:txBody>
                    <a:bodyPr/>
                    <a:lstStyle/>
                    <a:p>
                      <a:r>
                        <a:rPr lang="en-GB" sz="2400" dirty="0"/>
                        <a:t>New Community Hall for Ford Village</a:t>
                      </a:r>
                    </a:p>
                  </a:txBody>
                  <a:tcPr/>
                </a:tc>
                <a:extLst>
                  <a:ext uri="{0D108BD9-81ED-4DB2-BD59-A6C34878D82A}">
                    <a16:rowId xmlns:a16="http://schemas.microsoft.com/office/drawing/2014/main" val="1417316765"/>
                  </a:ext>
                </a:extLst>
              </a:tr>
              <a:tr h="544749">
                <a:tc>
                  <a:txBody>
                    <a:bodyPr/>
                    <a:lstStyle/>
                    <a:p>
                      <a:r>
                        <a:rPr lang="en-GB" dirty="0"/>
                        <a:t>Proposal</a:t>
                      </a:r>
                    </a:p>
                  </a:txBody>
                  <a:tcPr/>
                </a:tc>
                <a:tc>
                  <a:txBody>
                    <a:bodyPr/>
                    <a:lstStyle/>
                    <a:p>
                      <a:r>
                        <a:rPr lang="en-GB" sz="1200" dirty="0"/>
                        <a:t>To build a new community hall for Ford Village on land owned by the current village hall committee.</a:t>
                      </a:r>
                    </a:p>
                    <a:p>
                      <a:endParaRPr lang="en-GB" sz="1200" dirty="0"/>
                    </a:p>
                  </a:txBody>
                  <a:tcPr/>
                </a:tc>
                <a:extLst>
                  <a:ext uri="{0D108BD9-81ED-4DB2-BD59-A6C34878D82A}">
                    <a16:rowId xmlns:a16="http://schemas.microsoft.com/office/drawing/2014/main" val="501313889"/>
                  </a:ext>
                </a:extLst>
              </a:tr>
              <a:tr h="492220">
                <a:tc>
                  <a:txBody>
                    <a:bodyPr/>
                    <a:lstStyle/>
                    <a:p>
                      <a:r>
                        <a:rPr lang="en-GB" dirty="0"/>
                        <a:t>Constraints</a:t>
                      </a:r>
                    </a:p>
                  </a:txBody>
                  <a:tcPr/>
                </a:tc>
                <a:tc>
                  <a:txBody>
                    <a:bodyPr/>
                    <a:lstStyle/>
                    <a:p>
                      <a:r>
                        <a:rPr lang="en-GB" sz="1200" dirty="0"/>
                        <a:t>Funding needs to be secured.</a:t>
                      </a:r>
                    </a:p>
                  </a:txBody>
                  <a:tcPr/>
                </a:tc>
                <a:extLst>
                  <a:ext uri="{0D108BD9-81ED-4DB2-BD59-A6C34878D82A}">
                    <a16:rowId xmlns:a16="http://schemas.microsoft.com/office/drawing/2014/main" val="988611049"/>
                  </a:ext>
                </a:extLst>
              </a:tr>
              <a:tr h="499664">
                <a:tc>
                  <a:txBody>
                    <a:bodyPr/>
                    <a:lstStyle/>
                    <a:p>
                      <a:r>
                        <a:rPr lang="en-GB" dirty="0"/>
                        <a:t>Pre-developmental steps required</a:t>
                      </a:r>
                    </a:p>
                  </a:txBody>
                  <a:tcPr/>
                </a:tc>
                <a:tc>
                  <a:txBody>
                    <a:bodyPr/>
                    <a:lstStyle/>
                    <a:p>
                      <a:pPr marL="0" indent="0">
                        <a:buFont typeface="Wingdings" panose="05000000000000000000" pitchFamily="2" charset="2"/>
                        <a:buNone/>
                      </a:pPr>
                      <a:r>
                        <a:rPr lang="en-GB" sz="1200" dirty="0"/>
                        <a:t>This is at concept status currently.</a:t>
                      </a:r>
                    </a:p>
                  </a:txBody>
                  <a:tcPr/>
                </a:tc>
                <a:extLst>
                  <a:ext uri="{0D108BD9-81ED-4DB2-BD59-A6C34878D82A}">
                    <a16:rowId xmlns:a16="http://schemas.microsoft.com/office/drawing/2014/main" val="1589169676"/>
                  </a:ext>
                </a:extLst>
              </a:tr>
              <a:tr h="955238">
                <a:tc>
                  <a:txBody>
                    <a:bodyPr/>
                    <a:lstStyle/>
                    <a:p>
                      <a:r>
                        <a:rPr lang="en-GB" dirty="0"/>
                        <a:t>Links to NPF4 and justification where not aligned</a:t>
                      </a:r>
                    </a:p>
                  </a:txBody>
                  <a:tcPr/>
                </a:tc>
                <a:tc>
                  <a:txBody>
                    <a:bodyPr/>
                    <a:lstStyle/>
                    <a:p>
                      <a:r>
                        <a:rPr lang="en-GB" sz="1200" b="1" dirty="0"/>
                        <a:t>Policy 29</a:t>
                      </a:r>
                    </a:p>
                    <a:p>
                      <a:r>
                        <a:rPr lang="en-GB" sz="1200" dirty="0"/>
                        <a:t>a) Development proposals that contribute to the viability, sustainability, and diversity of rural communities and local rural economy will be supported, including:</a:t>
                      </a:r>
                    </a:p>
                    <a:p>
                      <a:r>
                        <a:rPr lang="en-GB" sz="1200" dirty="0"/>
                        <a:t>iv. essential community services;</a:t>
                      </a:r>
                    </a:p>
                    <a:p>
                      <a:r>
                        <a:rPr lang="en-GB" sz="1200" dirty="0"/>
                        <a:t>v. essential infrastructure;</a:t>
                      </a:r>
                    </a:p>
                    <a:p>
                      <a:endParaRPr lang="en-GB" sz="1200" dirty="0"/>
                    </a:p>
                    <a:p>
                      <a:endParaRPr lang="en-GB" sz="1200" dirty="0"/>
                    </a:p>
                    <a:p>
                      <a:endParaRPr lang="en-GB" sz="1200" dirty="0"/>
                    </a:p>
                    <a:p>
                      <a:endParaRPr lang="en-GB" sz="1200" dirty="0"/>
                    </a:p>
                    <a:p>
                      <a:endParaRPr lang="en-GB" sz="1200" dirty="0"/>
                    </a:p>
                  </a:txBody>
                  <a:tcPr/>
                </a:tc>
                <a:extLst>
                  <a:ext uri="{0D108BD9-81ED-4DB2-BD59-A6C34878D82A}">
                    <a16:rowId xmlns:a16="http://schemas.microsoft.com/office/drawing/2014/main" val="1915814121"/>
                  </a:ext>
                </a:extLst>
              </a:tr>
              <a:tr h="955238">
                <a:tc>
                  <a:txBody>
                    <a:bodyPr/>
                    <a:lstStyle/>
                    <a:p>
                      <a:r>
                        <a:rPr lang="en-GB" dirty="0"/>
                        <a:t>FVHC position</a:t>
                      </a:r>
                    </a:p>
                  </a:txBody>
                  <a:tcPr/>
                </a:tc>
                <a:tc>
                  <a:txBody>
                    <a:bodyPr/>
                    <a:lstStyle/>
                    <a:p>
                      <a:r>
                        <a:rPr lang="en-GB" sz="1200" dirty="0"/>
                        <a:t>The current village hall at Ford was built in the 1960s. It is currently undergoing a modernisation and decarbonisation project (subject to funding) to extend its current life span by a decade. However, there was a plan which had community backing and funding from the National Lottery several years ago, which stalled due to opposition from a local business. That business is now closing, and the FVHC would still like to seek funding in the long term to build a replacement hall for the village and wider Lochside area on the land originally purchased from Scottish Forestry for that purpose in the centre of the village.</a:t>
                      </a:r>
                    </a:p>
                    <a:p>
                      <a:endParaRPr lang="en-GB" sz="1200" dirty="0"/>
                    </a:p>
                  </a:txBody>
                  <a:tcPr/>
                </a:tc>
                <a:extLst>
                  <a:ext uri="{0D108BD9-81ED-4DB2-BD59-A6C34878D82A}">
                    <a16:rowId xmlns:a16="http://schemas.microsoft.com/office/drawing/2014/main" val="724095929"/>
                  </a:ext>
                </a:extLst>
              </a:tr>
              <a:tr h="955238">
                <a:tc>
                  <a:txBody>
                    <a:bodyPr/>
                    <a:lstStyle/>
                    <a:p>
                      <a:r>
                        <a:rPr lang="en-GB" dirty="0"/>
                        <a:t>Further reasoning</a:t>
                      </a:r>
                    </a:p>
                  </a:txBody>
                  <a:tcPr/>
                </a:tc>
                <a:tc>
                  <a:txBody>
                    <a:bodyPr/>
                    <a:lstStyle/>
                    <a:p>
                      <a:r>
                        <a:rPr lang="en-GB" sz="1200" b="0" dirty="0"/>
                        <a:t>CAP Theme 1: Community</a:t>
                      </a:r>
                    </a:p>
                    <a:p>
                      <a:r>
                        <a:rPr lang="en-GB" sz="1200" b="0" dirty="0"/>
                        <a:t>Priority 1: A village hall fit for purpose.</a:t>
                      </a:r>
                    </a:p>
                  </a:txBody>
                  <a:tcPr/>
                </a:tc>
                <a:extLst>
                  <a:ext uri="{0D108BD9-81ED-4DB2-BD59-A6C34878D82A}">
                    <a16:rowId xmlns:a16="http://schemas.microsoft.com/office/drawing/2014/main" val="1203272199"/>
                  </a:ext>
                </a:extLst>
              </a:tr>
            </a:tbl>
          </a:graphicData>
        </a:graphic>
      </p:graphicFrame>
    </p:spTree>
    <p:extLst>
      <p:ext uri="{BB962C8B-B14F-4D97-AF65-F5344CB8AC3E}">
        <p14:creationId xmlns:p14="http://schemas.microsoft.com/office/powerpoint/2010/main" val="773562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CF56BC-EA54-FA63-A535-462B77E703F5}"/>
              </a:ext>
            </a:extLst>
          </p:cNvPr>
          <p:cNvSpPr>
            <a:spLocks noGrp="1"/>
          </p:cNvSpPr>
          <p:nvPr>
            <p:ph type="sldNum" sz="quarter" idx="12"/>
          </p:nvPr>
        </p:nvSpPr>
        <p:spPr/>
        <p:txBody>
          <a:bodyPr/>
          <a:lstStyle/>
          <a:p>
            <a:fld id="{D832FD27-ED50-466F-8ADF-A3FCDB66DE94}" type="slidenum">
              <a:rPr lang="en-GB" smtClean="0"/>
              <a:t>29</a:t>
            </a:fld>
            <a:endParaRPr lang="en-GB"/>
          </a:p>
        </p:txBody>
      </p:sp>
      <p:sp>
        <p:nvSpPr>
          <p:cNvPr id="3" name="Title 1">
            <a:extLst>
              <a:ext uri="{FF2B5EF4-FFF2-40B4-BE49-F238E27FC236}">
                <a16:creationId xmlns:a16="http://schemas.microsoft.com/office/drawing/2014/main" id="{3064D130-4DE7-F644-FBC0-53BB4B1E0186}"/>
              </a:ext>
            </a:extLst>
          </p:cNvPr>
          <p:cNvSpPr txBox="1">
            <a:spLocks/>
          </p:cNvSpPr>
          <p:nvPr/>
        </p:nvSpPr>
        <p:spPr>
          <a:xfrm>
            <a:off x="838200" y="365126"/>
            <a:ext cx="10515600" cy="685462"/>
          </a:xfrm>
          <a:prstGeom prst="rect">
            <a:avLst/>
          </a:prstGeom>
          <a:solidFill>
            <a:srgbClr val="92D050"/>
          </a:solidFill>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Chapter 4: Community Action Plan Initiatives and Proposals</a:t>
            </a:r>
          </a:p>
          <a:p>
            <a:endParaRPr lang="en-GB" b="1" dirty="0"/>
          </a:p>
        </p:txBody>
      </p:sp>
      <p:sp>
        <p:nvSpPr>
          <p:cNvPr id="4" name="TextBox 3">
            <a:extLst>
              <a:ext uri="{FF2B5EF4-FFF2-40B4-BE49-F238E27FC236}">
                <a16:creationId xmlns:a16="http://schemas.microsoft.com/office/drawing/2014/main" id="{AA59E04D-71CF-23A9-0543-9799E12B6928}"/>
              </a:ext>
            </a:extLst>
          </p:cNvPr>
          <p:cNvSpPr txBox="1"/>
          <p:nvPr/>
        </p:nvSpPr>
        <p:spPr>
          <a:xfrm>
            <a:off x="838200" y="1303506"/>
            <a:ext cx="6204626" cy="5139869"/>
          </a:xfrm>
          <a:prstGeom prst="rect">
            <a:avLst/>
          </a:prstGeom>
          <a:noFill/>
        </p:spPr>
        <p:txBody>
          <a:bodyPr wrap="square" rtlCol="0">
            <a:spAutoFit/>
          </a:bodyPr>
          <a:lstStyle/>
          <a:p>
            <a:pPr algn="just"/>
            <a:r>
              <a:rPr lang="en-GB" sz="2000" b="1" dirty="0"/>
              <a:t>Ford Village</a:t>
            </a:r>
          </a:p>
          <a:p>
            <a:pPr algn="just"/>
            <a:r>
              <a:rPr lang="en-GB" sz="2000" b="1" dirty="0"/>
              <a:t>Our vision for the future</a:t>
            </a:r>
          </a:p>
          <a:p>
            <a:pPr algn="just"/>
            <a:r>
              <a:rPr lang="en-GB" i="1" dirty="0"/>
              <a:t>Over the next three years we will build on our strengths to create:</a:t>
            </a:r>
          </a:p>
          <a:p>
            <a:pPr algn="just"/>
            <a:r>
              <a:rPr lang="en-GB" dirty="0"/>
              <a:t>• A village hall, which is a warm and welcoming space for the village and wider community.</a:t>
            </a:r>
          </a:p>
          <a:p>
            <a:pPr algn="just"/>
            <a:r>
              <a:rPr lang="en-GB" dirty="0"/>
              <a:t>• A community that has access to services and events which help to overcome Ford’s rural isolation.</a:t>
            </a:r>
          </a:p>
          <a:p>
            <a:pPr algn="just"/>
            <a:r>
              <a:rPr lang="en-GB" dirty="0"/>
              <a:t>• A well-connected community, outward and forward looking and with strong internal cohesion.</a:t>
            </a:r>
          </a:p>
          <a:p>
            <a:pPr algn="just"/>
            <a:r>
              <a:rPr lang="en-GB" dirty="0"/>
              <a:t>• A community with the infrastructure to face the future and to provide for the needs of our community.</a:t>
            </a:r>
          </a:p>
          <a:p>
            <a:pPr algn="just"/>
            <a:r>
              <a:rPr lang="en-GB" dirty="0"/>
              <a:t>• A community where the quality of life is excellent and where people are welcomed.</a:t>
            </a:r>
          </a:p>
          <a:p>
            <a:pPr algn="just"/>
            <a:r>
              <a:rPr lang="en-GB" dirty="0"/>
              <a:t>• A community that has access to the countryside and its associated fauna and flora.</a:t>
            </a:r>
          </a:p>
          <a:p>
            <a:pPr algn="just"/>
            <a:r>
              <a:rPr lang="en-GB" dirty="0"/>
              <a:t>•A green community which protects and sensitively develops</a:t>
            </a:r>
          </a:p>
          <a:p>
            <a:pPr algn="just"/>
            <a:r>
              <a:rPr lang="en-GB" dirty="0"/>
              <a:t>our natural assets</a:t>
            </a:r>
          </a:p>
        </p:txBody>
      </p:sp>
      <p:pic>
        <p:nvPicPr>
          <p:cNvPr id="6" name="Picture 5">
            <a:extLst>
              <a:ext uri="{FF2B5EF4-FFF2-40B4-BE49-F238E27FC236}">
                <a16:creationId xmlns:a16="http://schemas.microsoft.com/office/drawing/2014/main" id="{8B0022B2-C3B5-BE10-A21F-C924219E5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589" y="2117597"/>
            <a:ext cx="4683571" cy="3511685"/>
          </a:xfrm>
          <a:prstGeom prst="rect">
            <a:avLst/>
          </a:prstGeom>
        </p:spPr>
      </p:pic>
    </p:spTree>
    <p:extLst>
      <p:ext uri="{BB962C8B-B14F-4D97-AF65-F5344CB8AC3E}">
        <p14:creationId xmlns:p14="http://schemas.microsoft.com/office/powerpoint/2010/main" val="266186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C128E-BCCC-5FF1-5E38-5AE1B2FC339E}"/>
              </a:ext>
            </a:extLst>
          </p:cNvPr>
          <p:cNvSpPr txBox="1"/>
          <p:nvPr/>
        </p:nvSpPr>
        <p:spPr>
          <a:xfrm>
            <a:off x="0" y="92257"/>
            <a:ext cx="12062297" cy="6771084"/>
          </a:xfrm>
          <a:prstGeom prst="rect">
            <a:avLst/>
          </a:prstGeom>
          <a:noFill/>
        </p:spPr>
        <p:txBody>
          <a:bodyPr wrap="square">
            <a:spAutoFit/>
          </a:bodyPr>
          <a:lstStyle/>
          <a:p>
            <a:pPr algn="just"/>
            <a:r>
              <a:rPr lang="en-GB" sz="2000" b="1" dirty="0"/>
              <a:t>Endorsements </a:t>
            </a:r>
          </a:p>
          <a:p>
            <a:pPr algn="just"/>
            <a:endParaRPr lang="en-GB" dirty="0"/>
          </a:p>
          <a:p>
            <a:pPr algn="just"/>
            <a:r>
              <a:rPr lang="en-GB" b="1" dirty="0"/>
              <a:t>Ford Village Hall Committee</a:t>
            </a:r>
          </a:p>
          <a:p>
            <a:pPr algn="just"/>
            <a:r>
              <a:rPr lang="en-GB" dirty="0"/>
              <a:t>“Ford Village Hall Committee in 2024 undertook a major public consultation with the residents of Ford Village. This work aimed to create a new Community Action Plan for the village and village hall for the next three years. As this Local Place Plan contains the Ford CAP, we feel we can give it our full unqualified support.”</a:t>
            </a:r>
          </a:p>
          <a:p>
            <a:pPr algn="just"/>
            <a:endParaRPr lang="en-GB" b="1" dirty="0"/>
          </a:p>
          <a:p>
            <a:pPr algn="just"/>
            <a:r>
              <a:rPr lang="en-GB" b="1" dirty="0"/>
              <a:t>Dunadd Community Council  </a:t>
            </a:r>
          </a:p>
          <a:p>
            <a:pPr algn="just"/>
            <a:r>
              <a:rPr lang="en-GB" dirty="0"/>
              <a:t>“Dunadd Community Council…” </a:t>
            </a:r>
          </a:p>
          <a:p>
            <a:pPr algn="just"/>
            <a:endParaRPr lang="en-GB" dirty="0"/>
          </a:p>
          <a:p>
            <a:pPr algn="just"/>
            <a:r>
              <a:rPr lang="en-GB" b="1" dirty="0"/>
              <a:t>Dunadd Community Enterprise</a:t>
            </a:r>
          </a:p>
          <a:p>
            <a:pPr algn="just"/>
            <a:r>
              <a:rPr lang="en-GB" dirty="0"/>
              <a:t>“……”</a:t>
            </a:r>
          </a:p>
          <a:p>
            <a:pPr algn="just"/>
            <a:endParaRPr lang="en-GB" dirty="0"/>
          </a:p>
          <a:p>
            <a:pPr algn="just"/>
            <a:endParaRPr lang="en-GB" dirty="0"/>
          </a:p>
          <a:p>
            <a:pPr algn="just"/>
            <a:r>
              <a:rPr lang="en-GB" b="1" dirty="0"/>
              <a:t>Acknowledgements </a:t>
            </a:r>
            <a:r>
              <a:rPr lang="en-GB" dirty="0"/>
              <a:t> </a:t>
            </a:r>
          </a:p>
          <a:p>
            <a:pPr algn="just"/>
            <a:endParaRPr lang="en-GB" dirty="0"/>
          </a:p>
          <a:p>
            <a:pPr algn="just"/>
            <a:r>
              <a:rPr lang="en-GB" dirty="0"/>
              <a:t>Ford Village Hall Committee would like to thank the residents of Ford and the surrounding areas for taking the time to provide comments and support to this plan. FVHC would also like to thank Dunadd Community Council for their support in taking this plan forward.  </a:t>
            </a:r>
          </a:p>
          <a:p>
            <a:pPr algn="just"/>
            <a:r>
              <a:rPr lang="en-GB" dirty="0"/>
              <a:t>If you would like to know more about the content of this plan, how it was developed, or would like to find out how the proposals could be taken forward, please contact Ford Village Hall Committee at fordvillagehallargyll@gmail.com</a:t>
            </a:r>
          </a:p>
          <a:p>
            <a:pPr algn="just"/>
            <a:r>
              <a:rPr lang="en-GB" dirty="0"/>
              <a:t>All mapping reproduced from Ordnance Survey data (Crown Copyright) under DCC’s PSGA license using Community Maps Scotland (Parish Online) software.</a:t>
            </a:r>
          </a:p>
          <a:p>
            <a:pPr algn="just"/>
            <a:r>
              <a:rPr lang="en-GB" dirty="0"/>
              <a:t>Photographs in this document are reproduced with permission from Steve Walker and Aileen Gillies. </a:t>
            </a:r>
          </a:p>
        </p:txBody>
      </p:sp>
      <p:sp>
        <p:nvSpPr>
          <p:cNvPr id="4" name="Slide Number Placeholder 3">
            <a:extLst>
              <a:ext uri="{FF2B5EF4-FFF2-40B4-BE49-F238E27FC236}">
                <a16:creationId xmlns:a16="http://schemas.microsoft.com/office/drawing/2014/main" id="{40164B09-DA92-8812-DD7A-5B2B84AF6B19}"/>
              </a:ext>
            </a:extLst>
          </p:cNvPr>
          <p:cNvSpPr>
            <a:spLocks noGrp="1"/>
          </p:cNvSpPr>
          <p:nvPr>
            <p:ph type="sldNum" sz="quarter" idx="12"/>
          </p:nvPr>
        </p:nvSpPr>
        <p:spPr/>
        <p:txBody>
          <a:bodyPr/>
          <a:lstStyle/>
          <a:p>
            <a:fld id="{D832FD27-ED50-466F-8ADF-A3FCDB66DE94}" type="slidenum">
              <a:rPr lang="en-GB" smtClean="0"/>
              <a:t>3</a:t>
            </a:fld>
            <a:endParaRPr lang="en-GB"/>
          </a:p>
        </p:txBody>
      </p:sp>
    </p:spTree>
    <p:extLst>
      <p:ext uri="{BB962C8B-B14F-4D97-AF65-F5344CB8AC3E}">
        <p14:creationId xmlns:p14="http://schemas.microsoft.com/office/powerpoint/2010/main" val="1796974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9D40C-235B-5BD8-532E-3199EC75FEC0}"/>
              </a:ext>
            </a:extLst>
          </p:cNvPr>
          <p:cNvSpPr>
            <a:spLocks noGrp="1"/>
          </p:cNvSpPr>
          <p:nvPr>
            <p:ph type="sldNum" sz="quarter" idx="12"/>
          </p:nvPr>
        </p:nvSpPr>
        <p:spPr/>
        <p:txBody>
          <a:bodyPr/>
          <a:lstStyle/>
          <a:p>
            <a:fld id="{D832FD27-ED50-466F-8ADF-A3FCDB66DE94}" type="slidenum">
              <a:rPr lang="en-GB" smtClean="0"/>
              <a:t>30</a:t>
            </a:fld>
            <a:endParaRPr lang="en-GB"/>
          </a:p>
        </p:txBody>
      </p:sp>
      <p:sp>
        <p:nvSpPr>
          <p:cNvPr id="4" name="TextBox 3">
            <a:extLst>
              <a:ext uri="{FF2B5EF4-FFF2-40B4-BE49-F238E27FC236}">
                <a16:creationId xmlns:a16="http://schemas.microsoft.com/office/drawing/2014/main" id="{3966681A-4C42-74DD-A318-761A58F30B0A}"/>
              </a:ext>
            </a:extLst>
          </p:cNvPr>
          <p:cNvSpPr txBox="1"/>
          <p:nvPr/>
        </p:nvSpPr>
        <p:spPr>
          <a:xfrm>
            <a:off x="226168" y="151179"/>
            <a:ext cx="5869832" cy="6463308"/>
          </a:xfrm>
          <a:prstGeom prst="rect">
            <a:avLst/>
          </a:prstGeom>
          <a:solidFill>
            <a:schemeClr val="accent6">
              <a:lumMod val="40000"/>
              <a:lumOff val="60000"/>
            </a:schemeClr>
          </a:solidFill>
        </p:spPr>
        <p:txBody>
          <a:bodyPr wrap="square">
            <a:spAutoFit/>
          </a:bodyPr>
          <a:lstStyle/>
          <a:p>
            <a:r>
              <a:rPr lang="en-GB" sz="2400" b="1" dirty="0"/>
              <a:t>Theme 1: Community</a:t>
            </a:r>
          </a:p>
          <a:p>
            <a:r>
              <a:rPr lang="en-GB" b="1" dirty="0"/>
              <a:t>Priority 1:</a:t>
            </a:r>
          </a:p>
          <a:p>
            <a:r>
              <a:rPr lang="en-GB" b="1" dirty="0"/>
              <a:t>A village hall fit for purpose</a:t>
            </a:r>
          </a:p>
          <a:p>
            <a:r>
              <a:rPr lang="en-GB" sz="1400" dirty="0"/>
              <a:t>• Seek and secure funding to repair and renovate the current hall so that it is a warm, safe, and welcoming place for Ford and the wider community.</a:t>
            </a:r>
          </a:p>
          <a:p>
            <a:r>
              <a:rPr lang="en-GB" sz="1400" dirty="0"/>
              <a:t>• Provide a plan to renovate the hall and grounds once funding is secured.</a:t>
            </a:r>
          </a:p>
          <a:p>
            <a:r>
              <a:rPr lang="en-GB" sz="1400" dirty="0"/>
              <a:t>• Provide funding to support local events and groups without charge in the hall.</a:t>
            </a:r>
          </a:p>
          <a:p>
            <a:r>
              <a:rPr lang="en-GB" sz="1400" dirty="0"/>
              <a:t>• Open the hall to external organisations and events for a minimum charge.</a:t>
            </a:r>
          </a:p>
          <a:p>
            <a:endParaRPr lang="en-GB" sz="1400" dirty="0"/>
          </a:p>
          <a:p>
            <a:r>
              <a:rPr lang="en-GB" b="1" dirty="0"/>
              <a:t>Priority</a:t>
            </a:r>
            <a:r>
              <a:rPr lang="en-GB" sz="2000" b="1" dirty="0"/>
              <a:t> 2:</a:t>
            </a:r>
          </a:p>
          <a:p>
            <a:r>
              <a:rPr lang="en-GB" b="1" dirty="0"/>
              <a:t>A decarbonised and modernised hall</a:t>
            </a:r>
          </a:p>
          <a:p>
            <a:r>
              <a:rPr lang="en-GB" sz="1400" dirty="0"/>
              <a:t>• To seek further funding to secure the future of the hall for the next two decades.</a:t>
            </a:r>
          </a:p>
          <a:p>
            <a:r>
              <a:rPr lang="en-GB" sz="1400" dirty="0"/>
              <a:t>• Create a project plan that will deliver this future for the hall.</a:t>
            </a:r>
          </a:p>
          <a:p>
            <a:r>
              <a:rPr lang="en-GB" sz="1400" dirty="0"/>
              <a:t>• Decarbonise the energy use of the hall.</a:t>
            </a:r>
          </a:p>
          <a:p>
            <a:r>
              <a:rPr lang="en-GB" sz="1400" dirty="0"/>
              <a:t>• Examine the opportunities to broaden the use of the hall – a shop, public toilets, and village café.</a:t>
            </a:r>
          </a:p>
          <a:p>
            <a:endParaRPr lang="en-GB" sz="1400" dirty="0"/>
          </a:p>
          <a:p>
            <a:r>
              <a:rPr lang="en-GB" b="1" dirty="0"/>
              <a:t>Priority 3:</a:t>
            </a:r>
          </a:p>
          <a:p>
            <a:r>
              <a:rPr lang="en-GB" b="1" dirty="0"/>
              <a:t>Strengthen local traditions and bonds through social events</a:t>
            </a:r>
          </a:p>
          <a:p>
            <a:r>
              <a:rPr lang="en-GB" sz="1400" dirty="0"/>
              <a:t>•Once again, put on annual events popular with the local community, which have been traditional for a long period: e.g., Christmas Party, Summer Gala Day, Halloween </a:t>
            </a:r>
          </a:p>
          <a:p>
            <a:r>
              <a:rPr lang="en-GB" sz="1400" dirty="0"/>
              <a:t>• Ensure that other events are regular features of village life: e.g., pop up pub nights, Quiz Nights, coffee mornings, cinema nights, barbecues.</a:t>
            </a:r>
          </a:p>
          <a:p>
            <a:r>
              <a:rPr lang="en-GB" sz="1400" dirty="0"/>
              <a:t>•Apply and secure the appropriate licences.</a:t>
            </a:r>
          </a:p>
        </p:txBody>
      </p:sp>
      <p:sp>
        <p:nvSpPr>
          <p:cNvPr id="5" name="TextBox 4">
            <a:extLst>
              <a:ext uri="{FF2B5EF4-FFF2-40B4-BE49-F238E27FC236}">
                <a16:creationId xmlns:a16="http://schemas.microsoft.com/office/drawing/2014/main" id="{B61D80DC-C9A8-F675-E951-85F6CE03B80D}"/>
              </a:ext>
            </a:extLst>
          </p:cNvPr>
          <p:cNvSpPr txBox="1"/>
          <p:nvPr/>
        </p:nvSpPr>
        <p:spPr>
          <a:xfrm>
            <a:off x="6205436" y="167856"/>
            <a:ext cx="5869832" cy="6063198"/>
          </a:xfrm>
          <a:prstGeom prst="rect">
            <a:avLst/>
          </a:prstGeom>
          <a:solidFill>
            <a:schemeClr val="accent6">
              <a:lumMod val="20000"/>
              <a:lumOff val="80000"/>
            </a:schemeClr>
          </a:solidFill>
        </p:spPr>
        <p:txBody>
          <a:bodyPr wrap="square">
            <a:spAutoFit/>
          </a:bodyPr>
          <a:lstStyle/>
          <a:p>
            <a:r>
              <a:rPr lang="en-GB" sz="2400" b="1" dirty="0"/>
              <a:t>Theme 1: Community</a:t>
            </a:r>
          </a:p>
          <a:p>
            <a:endParaRPr lang="en-GB" sz="1400" dirty="0"/>
          </a:p>
          <a:p>
            <a:r>
              <a:rPr lang="en-GB" b="1" dirty="0"/>
              <a:t>Priority 4:</a:t>
            </a:r>
          </a:p>
          <a:p>
            <a:r>
              <a:rPr lang="en-GB" b="1" dirty="0"/>
              <a:t>Overcome rural isolation by providing the groups and organisations requested by the community </a:t>
            </a:r>
          </a:p>
          <a:p>
            <a:r>
              <a:rPr lang="en-GB" sz="1400" dirty="0"/>
              <a:t>• Use the village hall committee to facilitate the creation of groups which promote interests, education, skill development, and community building. </a:t>
            </a:r>
          </a:p>
          <a:p>
            <a:r>
              <a:rPr lang="en-GB" sz="1400" dirty="0"/>
              <a:t>• These groups will help tackle loneliness and promote mental health and community resilience.</a:t>
            </a:r>
          </a:p>
          <a:p>
            <a:r>
              <a:rPr lang="en-GB" sz="1400" dirty="0"/>
              <a:t>• The groups will be led by local people, supported by the village hall committee, and will reflect suggestions provided by the CAP consultation.</a:t>
            </a:r>
          </a:p>
          <a:p>
            <a:r>
              <a:rPr lang="en-GB" sz="1400" dirty="0"/>
              <a:t>• These groups will include: Astronomy Club, Gardener’s Club, Knitting Club, Board Game Club, History and Heritage Club, Walking and Wildlife Club, Circuit Training.</a:t>
            </a:r>
          </a:p>
          <a:p>
            <a:r>
              <a:rPr lang="en-GB" sz="1400" dirty="0"/>
              <a:t>• Identify and secure funding to support these groups going forward.</a:t>
            </a:r>
          </a:p>
          <a:p>
            <a:endParaRPr lang="en-GB" b="1" dirty="0"/>
          </a:p>
          <a:p>
            <a:r>
              <a:rPr lang="en-GB" b="1" dirty="0"/>
              <a:t>Priority 5:</a:t>
            </a:r>
          </a:p>
          <a:p>
            <a:r>
              <a:rPr lang="en-GB" b="1" dirty="0"/>
              <a:t>Improve and professionalise community communications</a:t>
            </a:r>
          </a:p>
          <a:p>
            <a:r>
              <a:rPr lang="en-GB" sz="1400" dirty="0"/>
              <a:t>• Build and develop a village hall website</a:t>
            </a:r>
          </a:p>
          <a:p>
            <a:r>
              <a:rPr lang="en-GB" sz="1400" dirty="0"/>
              <a:t>• Create a Facebook presence for the Village Hall</a:t>
            </a:r>
          </a:p>
          <a:p>
            <a:r>
              <a:rPr lang="en-GB" sz="1400" dirty="0"/>
              <a:t>• Develop a communications strategy and policy.</a:t>
            </a:r>
          </a:p>
          <a:p>
            <a:r>
              <a:rPr lang="en-GB" sz="1400" dirty="0"/>
              <a:t>• Publish a paper newsletter which is delivered to the local area at least once a season.</a:t>
            </a:r>
          </a:p>
          <a:p>
            <a:endParaRPr lang="en-GB" dirty="0"/>
          </a:p>
        </p:txBody>
      </p:sp>
    </p:spTree>
    <p:extLst>
      <p:ext uri="{BB962C8B-B14F-4D97-AF65-F5344CB8AC3E}">
        <p14:creationId xmlns:p14="http://schemas.microsoft.com/office/powerpoint/2010/main" val="282672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F9E1-2625-6655-E7B5-38414870B5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7A0EA-9B5E-86FB-7C9D-338473512575}"/>
              </a:ext>
            </a:extLst>
          </p:cNvPr>
          <p:cNvSpPr>
            <a:spLocks noGrp="1"/>
          </p:cNvSpPr>
          <p:nvPr>
            <p:ph type="sldNum" sz="quarter" idx="12"/>
          </p:nvPr>
        </p:nvSpPr>
        <p:spPr>
          <a:xfrm>
            <a:off x="8688421" y="6462701"/>
            <a:ext cx="2743200" cy="365125"/>
          </a:xfrm>
        </p:spPr>
        <p:txBody>
          <a:bodyPr/>
          <a:lstStyle/>
          <a:p>
            <a:fld id="{D832FD27-ED50-466F-8ADF-A3FCDB66DE94}" type="slidenum">
              <a:rPr lang="en-GB" smtClean="0"/>
              <a:t>31</a:t>
            </a:fld>
            <a:endParaRPr lang="en-GB" dirty="0"/>
          </a:p>
        </p:txBody>
      </p:sp>
      <p:sp>
        <p:nvSpPr>
          <p:cNvPr id="4" name="TextBox 3">
            <a:extLst>
              <a:ext uri="{FF2B5EF4-FFF2-40B4-BE49-F238E27FC236}">
                <a16:creationId xmlns:a16="http://schemas.microsoft.com/office/drawing/2014/main" id="{EAB4B940-6F04-24C7-3C2B-75A060D14BB5}"/>
              </a:ext>
            </a:extLst>
          </p:cNvPr>
          <p:cNvSpPr txBox="1"/>
          <p:nvPr/>
        </p:nvSpPr>
        <p:spPr>
          <a:xfrm>
            <a:off x="226168" y="151179"/>
            <a:ext cx="5869832" cy="6494085"/>
          </a:xfrm>
          <a:prstGeom prst="rect">
            <a:avLst/>
          </a:prstGeom>
          <a:solidFill>
            <a:schemeClr val="accent6">
              <a:lumMod val="40000"/>
              <a:lumOff val="60000"/>
            </a:schemeClr>
          </a:solidFill>
        </p:spPr>
        <p:txBody>
          <a:bodyPr wrap="square">
            <a:spAutoFit/>
          </a:bodyPr>
          <a:lstStyle/>
          <a:p>
            <a:r>
              <a:rPr lang="en-GB" sz="2000" b="1" dirty="0"/>
              <a:t>Theme 2: Access</a:t>
            </a:r>
          </a:p>
          <a:p>
            <a:r>
              <a:rPr lang="en-GB" b="1" dirty="0"/>
              <a:t>Priority 1:</a:t>
            </a:r>
          </a:p>
          <a:p>
            <a:r>
              <a:rPr lang="en-GB" b="1" dirty="0"/>
              <a:t>Use the hall to support access for all to community activities</a:t>
            </a:r>
          </a:p>
          <a:p>
            <a:r>
              <a:rPr lang="en-GB" sz="1200" dirty="0"/>
              <a:t>• </a:t>
            </a:r>
            <a:r>
              <a:rPr lang="en-GB" sz="1400" dirty="0"/>
              <a:t>Maintain a village hall so that it is warm and welcoming all year round</a:t>
            </a:r>
          </a:p>
          <a:p>
            <a:r>
              <a:rPr lang="en-GB" sz="1400" dirty="0"/>
              <a:t>• Provide access to the hall free of charge for local groups</a:t>
            </a:r>
          </a:p>
          <a:p>
            <a:r>
              <a:rPr lang="en-GB" sz="1400" dirty="0"/>
              <a:t>• Provide access to the hall at a minimum charge for groups from the wider community</a:t>
            </a:r>
          </a:p>
          <a:p>
            <a:r>
              <a:rPr lang="en-GB" sz="1400" dirty="0"/>
              <a:t>• Social events to be heavily subsidised for local people</a:t>
            </a:r>
          </a:p>
          <a:p>
            <a:endParaRPr lang="en-GB" sz="1200" dirty="0"/>
          </a:p>
          <a:p>
            <a:r>
              <a:rPr lang="en-GB" b="1" dirty="0"/>
              <a:t>Priority 2:</a:t>
            </a:r>
          </a:p>
          <a:p>
            <a:r>
              <a:rPr lang="en-GB" b="1" dirty="0"/>
              <a:t>Explore opportunities to improve the access of local people to the environment, history, and wildlife of their locality. </a:t>
            </a:r>
          </a:p>
          <a:p>
            <a:r>
              <a:rPr lang="en-GB" sz="1200" dirty="0"/>
              <a:t>• </a:t>
            </a:r>
            <a:r>
              <a:rPr lang="en-GB" sz="1400" dirty="0"/>
              <a:t>Access to the local area for leisure reasons was identified by a majority of local people. This was particularly relevant to Loch Awe’s shoreline in and around Torran Bay and the southern end of the Loch. The committee will support local individuals and groups who seek to broaden access to our local area </a:t>
            </a:r>
          </a:p>
          <a:p>
            <a:r>
              <a:rPr lang="en-GB" sz="1400" dirty="0"/>
              <a:t>• Develop and strengthen relationships with local land owners to ensure local footpaths and tracks are accessible.</a:t>
            </a:r>
          </a:p>
          <a:p>
            <a:r>
              <a:rPr lang="en-GB" sz="1400" dirty="0"/>
              <a:t>• Create and support two groups based out of the village hall, which develop local people’s understanding, knowledge, and access to local flora, fauna, and history</a:t>
            </a:r>
          </a:p>
          <a:p>
            <a:r>
              <a:rPr lang="en-GB" sz="1400" dirty="0"/>
              <a:t>• Develop links to existing wildlife, environment, and history organisations: e.g., Argyll Beaver Centre, Kilmartin Museum</a:t>
            </a:r>
          </a:p>
          <a:p>
            <a:r>
              <a:rPr lang="en-GB" sz="1400" dirty="0"/>
              <a:t>• Explore the </a:t>
            </a:r>
            <a:r>
              <a:rPr lang="en-GB" sz="1200" dirty="0"/>
              <a:t>use of the village green to maximise its potential for </a:t>
            </a:r>
            <a:r>
              <a:rPr lang="en-GB" sz="1400" dirty="0"/>
              <a:t>the local community</a:t>
            </a:r>
          </a:p>
          <a:p>
            <a:endParaRPr lang="en-GB" sz="1200" dirty="0"/>
          </a:p>
        </p:txBody>
      </p:sp>
      <p:sp>
        <p:nvSpPr>
          <p:cNvPr id="5" name="TextBox 4">
            <a:extLst>
              <a:ext uri="{FF2B5EF4-FFF2-40B4-BE49-F238E27FC236}">
                <a16:creationId xmlns:a16="http://schemas.microsoft.com/office/drawing/2014/main" id="{4AAC79E8-1468-6AFB-F67F-8752414A7069}"/>
              </a:ext>
            </a:extLst>
          </p:cNvPr>
          <p:cNvSpPr txBox="1"/>
          <p:nvPr/>
        </p:nvSpPr>
        <p:spPr>
          <a:xfrm>
            <a:off x="6205436" y="167856"/>
            <a:ext cx="5869832" cy="6341223"/>
          </a:xfrm>
          <a:prstGeom prst="rect">
            <a:avLst/>
          </a:prstGeom>
          <a:solidFill>
            <a:schemeClr val="accent6">
              <a:lumMod val="20000"/>
              <a:lumOff val="80000"/>
            </a:schemeClr>
          </a:solidFill>
        </p:spPr>
        <p:txBody>
          <a:bodyPr wrap="square">
            <a:spAutoFit/>
          </a:bodyPr>
          <a:lstStyle/>
          <a:p>
            <a:pPr algn="just">
              <a:lnSpc>
                <a:spcPct val="107000"/>
              </a:lnSpc>
              <a:spcAft>
                <a:spcPts val="800"/>
              </a:spcAft>
              <a:buNone/>
            </a:pPr>
            <a:r>
              <a:rPr lang="en-GB" sz="2000" b="1" dirty="0">
                <a:effectLst/>
                <a:latin typeface="Aptos Display" panose="020B0004020202020204" pitchFamily="34" charset="0"/>
                <a:ea typeface="Calibri" panose="020F0502020204030204" pitchFamily="34" charset="0"/>
                <a:cs typeface="Times New Roman" panose="02020603050405020304" pitchFamily="18" charset="0"/>
              </a:rPr>
              <a:t>Theme 3: Environment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t>Priority 1:</a:t>
            </a:r>
          </a:p>
          <a:p>
            <a:r>
              <a:rPr lang="en-GB" b="1" dirty="0"/>
              <a:t>Decarbonise the Village Hall</a:t>
            </a:r>
          </a:p>
          <a:p>
            <a:r>
              <a:rPr lang="en-GB" sz="1200" dirty="0"/>
              <a:t>• </a:t>
            </a:r>
            <a:r>
              <a:rPr lang="en-GB" sz="1400" dirty="0"/>
              <a:t>To seek further funding to secure the future of the hall for the next two decades.</a:t>
            </a:r>
          </a:p>
          <a:p>
            <a:r>
              <a:rPr lang="en-GB" sz="1400" dirty="0"/>
              <a:t>• Create a project plan that will deliver this future for the hall.</a:t>
            </a:r>
          </a:p>
          <a:p>
            <a:r>
              <a:rPr lang="en-GB" sz="1400" dirty="0"/>
              <a:t>• Decarbonise the energy use of the hall.</a:t>
            </a:r>
          </a:p>
          <a:p>
            <a:endParaRPr lang="en-GB" b="1" dirty="0"/>
          </a:p>
          <a:p>
            <a:r>
              <a:rPr lang="en-GB" b="1" dirty="0"/>
              <a:t>Priority 2:</a:t>
            </a:r>
          </a:p>
          <a:p>
            <a:r>
              <a:rPr lang="en-GB" b="1" dirty="0"/>
              <a:t>Examine the possibilities of developing a community garden</a:t>
            </a:r>
          </a:p>
          <a:p>
            <a:r>
              <a:rPr lang="en-GB" sz="1200" dirty="0"/>
              <a:t>• </a:t>
            </a:r>
            <a:r>
              <a:rPr lang="en-GB" sz="1400" dirty="0"/>
              <a:t>Investigate the possible use of the village hall land to create a community garden</a:t>
            </a:r>
          </a:p>
          <a:p>
            <a:r>
              <a:rPr lang="en-GB" sz="1400" dirty="0"/>
              <a:t>• Consult with local residents regarding a community garden</a:t>
            </a:r>
          </a:p>
          <a:p>
            <a:r>
              <a:rPr lang="en-GB" sz="1400" dirty="0"/>
              <a:t>• Explore what other villages do in this area: e.g., Kilmartin and </a:t>
            </a:r>
            <a:r>
              <a:rPr lang="en-GB" sz="1400" dirty="0" err="1"/>
              <a:t>Lochgair</a:t>
            </a:r>
            <a:endParaRPr lang="en-GB" sz="1400" dirty="0"/>
          </a:p>
          <a:p>
            <a:r>
              <a:rPr lang="en-GB" sz="1400" dirty="0"/>
              <a:t>• Set up a Gardeners Group within Ford Village</a:t>
            </a:r>
          </a:p>
          <a:p>
            <a:endParaRPr lang="en-GB" sz="1200" dirty="0"/>
          </a:p>
          <a:p>
            <a:r>
              <a:rPr lang="en-GB" b="1" dirty="0"/>
              <a:t>Priority 3:</a:t>
            </a:r>
          </a:p>
          <a:p>
            <a:r>
              <a:rPr lang="en-GB" b="1" dirty="0"/>
              <a:t>Look for opportunities to improve the environment around the village</a:t>
            </a:r>
          </a:p>
          <a:p>
            <a:r>
              <a:rPr lang="en-GB" sz="1400" dirty="0"/>
              <a:t>• Be aware of opportunities to improve the local environment through flower/tree planting.</a:t>
            </a:r>
          </a:p>
          <a:p>
            <a:r>
              <a:rPr lang="en-GB" sz="1400" dirty="0"/>
              <a:t>• Tackle “dog poo” through raising awareness, education and placing dog poo bins around the village.</a:t>
            </a:r>
          </a:p>
          <a:p>
            <a:r>
              <a:rPr lang="en-GB" sz="1400" dirty="0"/>
              <a:t>• Cooperate with groups that seek to improve and secure the fauna and flora of the local environment.</a:t>
            </a:r>
          </a:p>
        </p:txBody>
      </p:sp>
    </p:spTree>
    <p:extLst>
      <p:ext uri="{BB962C8B-B14F-4D97-AF65-F5344CB8AC3E}">
        <p14:creationId xmlns:p14="http://schemas.microsoft.com/office/powerpoint/2010/main" val="3263595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D8EEC-1BA1-622A-70FB-A8FC2D8E30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65CE8E-2911-A49D-DCF4-F80A0AF66412}"/>
              </a:ext>
            </a:extLst>
          </p:cNvPr>
          <p:cNvSpPr>
            <a:spLocks noGrp="1"/>
          </p:cNvSpPr>
          <p:nvPr>
            <p:ph type="sldNum" sz="quarter" idx="12"/>
          </p:nvPr>
        </p:nvSpPr>
        <p:spPr>
          <a:xfrm>
            <a:off x="8688421" y="6462701"/>
            <a:ext cx="2743200" cy="365125"/>
          </a:xfrm>
        </p:spPr>
        <p:txBody>
          <a:bodyPr/>
          <a:lstStyle/>
          <a:p>
            <a:fld id="{D832FD27-ED50-466F-8ADF-A3FCDB66DE94}" type="slidenum">
              <a:rPr lang="en-GB" smtClean="0"/>
              <a:t>32</a:t>
            </a:fld>
            <a:endParaRPr lang="en-GB" dirty="0"/>
          </a:p>
        </p:txBody>
      </p:sp>
      <p:sp>
        <p:nvSpPr>
          <p:cNvPr id="4" name="TextBox 3">
            <a:extLst>
              <a:ext uri="{FF2B5EF4-FFF2-40B4-BE49-F238E27FC236}">
                <a16:creationId xmlns:a16="http://schemas.microsoft.com/office/drawing/2014/main" id="{39A734AF-1E7C-67AF-9B61-FEFC520B5252}"/>
              </a:ext>
            </a:extLst>
          </p:cNvPr>
          <p:cNvSpPr txBox="1"/>
          <p:nvPr/>
        </p:nvSpPr>
        <p:spPr>
          <a:xfrm>
            <a:off x="226168" y="342953"/>
            <a:ext cx="5869832" cy="5632311"/>
          </a:xfrm>
          <a:prstGeom prst="rect">
            <a:avLst/>
          </a:prstGeom>
          <a:solidFill>
            <a:schemeClr val="accent6">
              <a:lumMod val="40000"/>
              <a:lumOff val="60000"/>
            </a:schemeClr>
          </a:solidFill>
        </p:spPr>
        <p:txBody>
          <a:bodyPr wrap="square">
            <a:spAutoFit/>
          </a:bodyPr>
          <a:lstStyle/>
          <a:p>
            <a:r>
              <a:rPr lang="en-GB" sz="2000" b="1" dirty="0"/>
              <a:t>Theme 4: Wider Links</a:t>
            </a:r>
          </a:p>
          <a:p>
            <a:r>
              <a:rPr lang="en-GB" b="1" dirty="0"/>
              <a:t>Priority 1:</a:t>
            </a:r>
          </a:p>
          <a:p>
            <a:r>
              <a:rPr lang="en-GB" b="1" dirty="0"/>
              <a:t>Support local businesses</a:t>
            </a:r>
          </a:p>
          <a:p>
            <a:r>
              <a:rPr lang="en-GB" sz="1400" dirty="0"/>
              <a:t>• Ford Village Hall Committee will fully support the Fair Work First Commitment. In seeking contractors to provide services to the Hall, we will give priority to those who can demonstrate that they pay their employees a living wage, regardless of gender, are committed to providing their employees with a workplace voice and skills training, and avoid restrictive and unfair workforce practices such as zero-hour contracts</a:t>
            </a:r>
          </a:p>
          <a:p>
            <a:r>
              <a:rPr lang="en-GB" sz="1400" dirty="0"/>
              <a:t>• The Committee will support local businesses when we seek partners to fulfil aspects of the CAP and provide support to social events</a:t>
            </a:r>
          </a:p>
          <a:p>
            <a:r>
              <a:rPr lang="en-GB" sz="1400" dirty="0"/>
              <a:t>• The Committee will support local organisations and businesses by providing opportunities for them to gain access to the local community</a:t>
            </a:r>
          </a:p>
          <a:p>
            <a:endParaRPr lang="en-GB" sz="1400" dirty="0"/>
          </a:p>
          <a:p>
            <a:r>
              <a:rPr lang="en-GB" b="1" dirty="0"/>
              <a:t>Priority 2:</a:t>
            </a:r>
          </a:p>
          <a:p>
            <a:r>
              <a:rPr lang="en-GB" b="1" dirty="0"/>
              <a:t>Strengthen and build links with local organisations</a:t>
            </a:r>
          </a:p>
          <a:p>
            <a:r>
              <a:rPr lang="en-GB" sz="1400" dirty="0"/>
              <a:t>• Ensure that the Hall hosts the monthly meetings of the SWI</a:t>
            </a:r>
          </a:p>
          <a:p>
            <a:r>
              <a:rPr lang="en-GB" sz="1400" dirty="0"/>
              <a:t>• Work with local alternative energy companies to provide a channel for consultation with the community.</a:t>
            </a:r>
          </a:p>
          <a:p>
            <a:r>
              <a:rPr lang="en-GB" sz="1400" dirty="0"/>
              <a:t>• Work with local charities, stakeholders, local councils to improve the standard of living of local people: e.g., Kilmartin Museum, Forestry, land owners, Dunadd Community Council, other local village halls/committees, local and regional funding groups.</a:t>
            </a:r>
          </a:p>
          <a:p>
            <a:endParaRPr lang="en-GB" sz="1200" dirty="0"/>
          </a:p>
        </p:txBody>
      </p:sp>
      <p:pic>
        <p:nvPicPr>
          <p:cNvPr id="3" name="Picture 2">
            <a:extLst>
              <a:ext uri="{FF2B5EF4-FFF2-40B4-BE49-F238E27FC236}">
                <a16:creationId xmlns:a16="http://schemas.microsoft.com/office/drawing/2014/main" id="{BDA8A5EE-6D9C-AA6B-95E3-DCAAFBC43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263" y="844340"/>
            <a:ext cx="5908756" cy="4326249"/>
          </a:xfrm>
          <a:prstGeom prst="rect">
            <a:avLst/>
          </a:prstGeom>
          <a:ln>
            <a:noFill/>
          </a:ln>
          <a:effectLst>
            <a:softEdge rad="112500"/>
          </a:effectLst>
        </p:spPr>
      </p:pic>
    </p:spTree>
    <p:extLst>
      <p:ext uri="{BB962C8B-B14F-4D97-AF65-F5344CB8AC3E}">
        <p14:creationId xmlns:p14="http://schemas.microsoft.com/office/powerpoint/2010/main" val="3507432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91AF0-2E32-FE5C-4C22-479504AC1662}"/>
              </a:ext>
            </a:extLst>
          </p:cNvPr>
          <p:cNvSpPr>
            <a:spLocks noGrp="1"/>
          </p:cNvSpPr>
          <p:nvPr>
            <p:ph type="sldNum" sz="quarter" idx="12"/>
          </p:nvPr>
        </p:nvSpPr>
        <p:spPr/>
        <p:txBody>
          <a:bodyPr/>
          <a:lstStyle/>
          <a:p>
            <a:fld id="{D832FD27-ED50-466F-8ADF-A3FCDB66DE94}" type="slidenum">
              <a:rPr lang="en-GB" smtClean="0"/>
              <a:t>33</a:t>
            </a:fld>
            <a:endParaRPr lang="en-GB"/>
          </a:p>
        </p:txBody>
      </p:sp>
      <p:graphicFrame>
        <p:nvGraphicFramePr>
          <p:cNvPr id="4" name="Table 3">
            <a:extLst>
              <a:ext uri="{FF2B5EF4-FFF2-40B4-BE49-F238E27FC236}">
                <a16:creationId xmlns:a16="http://schemas.microsoft.com/office/drawing/2014/main" id="{6E544D7C-28EC-FED2-582E-F93D9C012994}"/>
              </a:ext>
            </a:extLst>
          </p:cNvPr>
          <p:cNvGraphicFramePr>
            <a:graphicFrameLocks noGrp="1"/>
          </p:cNvGraphicFramePr>
          <p:nvPr>
            <p:extLst>
              <p:ext uri="{D42A27DB-BD31-4B8C-83A1-F6EECF244321}">
                <p14:modId xmlns:p14="http://schemas.microsoft.com/office/powerpoint/2010/main" val="3757144103"/>
              </p:ext>
            </p:extLst>
          </p:nvPr>
        </p:nvGraphicFramePr>
        <p:xfrm>
          <a:off x="147535" y="1427697"/>
          <a:ext cx="11760741" cy="5140960"/>
        </p:xfrm>
        <a:graphic>
          <a:graphicData uri="http://schemas.openxmlformats.org/drawingml/2006/table">
            <a:tbl>
              <a:tblPr firstRow="1" bandRow="1">
                <a:tableStyleId>{93296810-A885-4BE3-A3E7-6D5BEEA58F35}</a:tableStyleId>
              </a:tblPr>
              <a:tblGrid>
                <a:gridCol w="4764933">
                  <a:extLst>
                    <a:ext uri="{9D8B030D-6E8A-4147-A177-3AD203B41FA5}">
                      <a16:colId xmlns:a16="http://schemas.microsoft.com/office/drawing/2014/main" val="21447168"/>
                    </a:ext>
                  </a:extLst>
                </a:gridCol>
                <a:gridCol w="2101174">
                  <a:extLst>
                    <a:ext uri="{9D8B030D-6E8A-4147-A177-3AD203B41FA5}">
                      <a16:colId xmlns:a16="http://schemas.microsoft.com/office/drawing/2014/main" val="3238964040"/>
                    </a:ext>
                  </a:extLst>
                </a:gridCol>
                <a:gridCol w="4894634">
                  <a:extLst>
                    <a:ext uri="{9D8B030D-6E8A-4147-A177-3AD203B41FA5}">
                      <a16:colId xmlns:a16="http://schemas.microsoft.com/office/drawing/2014/main" val="2227244131"/>
                    </a:ext>
                  </a:extLst>
                </a:gridCol>
              </a:tblGrid>
              <a:tr h="370840">
                <a:tc>
                  <a:txBody>
                    <a:bodyPr/>
                    <a:lstStyle/>
                    <a:p>
                      <a:r>
                        <a:rPr lang="en-GB" dirty="0"/>
                        <a:t>Registration requirement</a:t>
                      </a:r>
                    </a:p>
                  </a:txBody>
                  <a:tcPr/>
                </a:tc>
                <a:tc>
                  <a:txBody>
                    <a:bodyPr/>
                    <a:lstStyle/>
                    <a:p>
                      <a:r>
                        <a:rPr lang="en-GB" dirty="0"/>
                        <a:t>Where found?</a:t>
                      </a:r>
                    </a:p>
                  </a:txBody>
                  <a:tcPr/>
                </a:tc>
                <a:tc>
                  <a:txBody>
                    <a:bodyPr/>
                    <a:lstStyle/>
                    <a:p>
                      <a:r>
                        <a:rPr lang="en-GB" dirty="0"/>
                        <a:t>Additional information</a:t>
                      </a:r>
                    </a:p>
                  </a:txBody>
                  <a:tcPr/>
                </a:tc>
                <a:extLst>
                  <a:ext uri="{0D108BD9-81ED-4DB2-BD59-A6C34878D82A}">
                    <a16:rowId xmlns:a16="http://schemas.microsoft.com/office/drawing/2014/main" val="3851264304"/>
                  </a:ext>
                </a:extLst>
              </a:tr>
              <a:tr h="370840">
                <a:tc>
                  <a:txBody>
                    <a:bodyPr/>
                    <a:lstStyle/>
                    <a:p>
                      <a:r>
                        <a:rPr lang="en-GB" sz="1200" dirty="0"/>
                        <a:t>1: A copy of the finalised Local Place Plan</a:t>
                      </a:r>
                    </a:p>
                  </a:txBody>
                  <a:tcPr/>
                </a:tc>
                <a:tc>
                  <a:txBody>
                    <a:bodyPr/>
                    <a:lstStyle/>
                    <a:p>
                      <a:r>
                        <a:rPr lang="en-GB" sz="1400" dirty="0"/>
                        <a:t>This document.</a:t>
                      </a:r>
                    </a:p>
                  </a:txBody>
                  <a:tcPr/>
                </a:tc>
                <a:tc>
                  <a:txBody>
                    <a:bodyPr/>
                    <a:lstStyle/>
                    <a:p>
                      <a:endParaRPr lang="en-GB" sz="1400"/>
                    </a:p>
                  </a:txBody>
                  <a:tcPr/>
                </a:tc>
                <a:extLst>
                  <a:ext uri="{0D108BD9-81ED-4DB2-BD59-A6C34878D82A}">
                    <a16:rowId xmlns:a16="http://schemas.microsoft.com/office/drawing/2014/main" val="3800535655"/>
                  </a:ext>
                </a:extLst>
              </a:tr>
              <a:tr h="370840">
                <a:tc>
                  <a:txBody>
                    <a:bodyPr/>
                    <a:lstStyle/>
                    <a:p>
                      <a:r>
                        <a:rPr lang="en-GB" sz="1200" dirty="0"/>
                        <a:t>2: Confirmation of the Community Body’s status</a:t>
                      </a:r>
                    </a:p>
                  </a:txBody>
                  <a:tcPr/>
                </a:tc>
                <a:tc>
                  <a:txBody>
                    <a:bodyPr/>
                    <a:lstStyle/>
                    <a:p>
                      <a:r>
                        <a:rPr lang="en-GB" sz="1400" dirty="0"/>
                        <a:t>Introduction.</a:t>
                      </a:r>
                    </a:p>
                  </a:txBody>
                  <a:tcPr/>
                </a:tc>
                <a:tc>
                  <a:txBody>
                    <a:bodyPr/>
                    <a:lstStyle/>
                    <a:p>
                      <a:r>
                        <a:rPr lang="en-GB" sz="1400" dirty="0"/>
                        <a:t>The body submitting this plan is the Ford Village Hall Committee.</a:t>
                      </a:r>
                    </a:p>
                  </a:txBody>
                  <a:tcPr/>
                </a:tc>
                <a:extLst>
                  <a:ext uri="{0D108BD9-81ED-4DB2-BD59-A6C34878D82A}">
                    <a16:rowId xmlns:a16="http://schemas.microsoft.com/office/drawing/2014/main" val="1462686816"/>
                  </a:ext>
                </a:extLst>
              </a:tr>
              <a:tr h="370840">
                <a:tc>
                  <a:txBody>
                    <a:bodyPr/>
                    <a:lstStyle/>
                    <a:p>
                      <a:r>
                        <a:rPr lang="en-GB" sz="1200" dirty="0"/>
                        <a:t>3: Contact details for your organisation</a:t>
                      </a:r>
                    </a:p>
                  </a:txBody>
                  <a:tcPr/>
                </a:tc>
                <a:tc>
                  <a:txBody>
                    <a:bodyPr/>
                    <a:lstStyle/>
                    <a:p>
                      <a:r>
                        <a:rPr lang="en-GB" sz="1400" dirty="0"/>
                        <a:t>Introduction.</a:t>
                      </a:r>
                    </a:p>
                  </a:txBody>
                  <a:tcPr/>
                </a:tc>
                <a:tc>
                  <a:txBody>
                    <a:bodyPr/>
                    <a:lstStyle/>
                    <a:p>
                      <a:r>
                        <a:rPr lang="en-GB" sz="1400" dirty="0"/>
                        <a:t>These details as well as copies of our Articles of Association can be got from contacting Steve Walker at fordvillagehallargyll@gmail.com</a:t>
                      </a:r>
                    </a:p>
                  </a:txBody>
                  <a:tcPr/>
                </a:tc>
                <a:extLst>
                  <a:ext uri="{0D108BD9-81ED-4DB2-BD59-A6C34878D82A}">
                    <a16:rowId xmlns:a16="http://schemas.microsoft.com/office/drawing/2014/main" val="815820695"/>
                  </a:ext>
                </a:extLst>
              </a:tr>
              <a:tr h="370840">
                <a:tc>
                  <a:txBody>
                    <a:bodyPr/>
                    <a:lstStyle/>
                    <a:p>
                      <a:r>
                        <a:rPr lang="en-GB" sz="1200" dirty="0"/>
                        <a:t>4. A map of the boundary of the Local Place Plan</a:t>
                      </a:r>
                    </a:p>
                  </a:txBody>
                  <a:tcPr/>
                </a:tc>
                <a:tc>
                  <a:txBody>
                    <a:bodyPr/>
                    <a:lstStyle/>
                    <a:p>
                      <a:r>
                        <a:rPr lang="en-GB" sz="1400" dirty="0"/>
                        <a:t>Introduction.</a:t>
                      </a:r>
                    </a:p>
                  </a:txBody>
                  <a:tcPr/>
                </a:tc>
                <a:tc>
                  <a:txBody>
                    <a:bodyPr/>
                    <a:lstStyle/>
                    <a:p>
                      <a:r>
                        <a:rPr lang="en-GB" sz="1400" dirty="0"/>
                        <a:t>The map is a boundary plan of Ford Village.</a:t>
                      </a:r>
                    </a:p>
                  </a:txBody>
                  <a:tcPr/>
                </a:tc>
                <a:extLst>
                  <a:ext uri="{0D108BD9-81ED-4DB2-BD59-A6C34878D82A}">
                    <a16:rowId xmlns:a16="http://schemas.microsoft.com/office/drawing/2014/main" val="873673802"/>
                  </a:ext>
                </a:extLst>
              </a:tr>
              <a:tr h="370840">
                <a:tc>
                  <a:txBody>
                    <a:bodyPr/>
                    <a:lstStyle/>
                    <a:p>
                      <a:r>
                        <a:rPr lang="en-GB" sz="1200" dirty="0"/>
                        <a:t>5. Statement of your proposals as to the development or use of land or building.</a:t>
                      </a:r>
                    </a:p>
                  </a:txBody>
                  <a:tcPr/>
                </a:tc>
                <a:tc>
                  <a:txBody>
                    <a:bodyPr/>
                    <a:lstStyle/>
                    <a:p>
                      <a:r>
                        <a:rPr lang="en-GB" sz="1400" dirty="0"/>
                        <a:t>Chapter 2.</a:t>
                      </a:r>
                    </a:p>
                  </a:txBody>
                  <a:tcPr/>
                </a:tc>
                <a:tc>
                  <a:txBody>
                    <a:bodyPr/>
                    <a:lstStyle/>
                    <a:p>
                      <a:r>
                        <a:rPr lang="en-GB" sz="1400" dirty="0"/>
                        <a:t>5 Local Place Plan Proposals taken from the Ford Village’s CAP.</a:t>
                      </a:r>
                    </a:p>
                  </a:txBody>
                  <a:tcPr/>
                </a:tc>
                <a:extLst>
                  <a:ext uri="{0D108BD9-81ED-4DB2-BD59-A6C34878D82A}">
                    <a16:rowId xmlns:a16="http://schemas.microsoft.com/office/drawing/2014/main" val="3159370734"/>
                  </a:ext>
                </a:extLst>
              </a:tr>
              <a:tr h="370840">
                <a:tc>
                  <a:txBody>
                    <a:bodyPr/>
                    <a:lstStyle/>
                    <a:p>
                      <a:r>
                        <a:rPr lang="en-GB" sz="1200" dirty="0"/>
                        <a:t>6. A map showing proposals for development or use of land or buildings</a:t>
                      </a:r>
                    </a:p>
                  </a:txBody>
                  <a:tcPr/>
                </a:tc>
                <a:tc>
                  <a:txBody>
                    <a:bodyPr/>
                    <a:lstStyle/>
                    <a:p>
                      <a:r>
                        <a:rPr lang="en-GB" sz="1400" dirty="0"/>
                        <a:t>Chapter 2</a:t>
                      </a:r>
                    </a:p>
                  </a:txBody>
                  <a:tcPr/>
                </a:tc>
                <a:tc>
                  <a:txBody>
                    <a:bodyPr/>
                    <a:lstStyle/>
                    <a:p>
                      <a:r>
                        <a:rPr lang="en-GB" sz="1400" dirty="0"/>
                        <a:t>Overview Map at the beginning of Chapter 2. Proposal-specific maps are also provided.</a:t>
                      </a:r>
                    </a:p>
                  </a:txBody>
                  <a:tcPr/>
                </a:tc>
                <a:extLst>
                  <a:ext uri="{0D108BD9-81ED-4DB2-BD59-A6C34878D82A}">
                    <a16:rowId xmlns:a16="http://schemas.microsoft.com/office/drawing/2014/main" val="701662289"/>
                  </a:ext>
                </a:extLst>
              </a:tr>
              <a:tr h="370840">
                <a:tc>
                  <a:txBody>
                    <a:bodyPr/>
                    <a:lstStyle/>
                    <a:p>
                      <a:r>
                        <a:rPr lang="en-GB" sz="1200" dirty="0"/>
                        <a:t>7. A statement explaining how the Local Place Plan has regard to the National Planning Framework and, Local Development Plan.</a:t>
                      </a:r>
                    </a:p>
                  </a:txBody>
                  <a:tcPr/>
                </a:tc>
                <a:tc>
                  <a:txBody>
                    <a:bodyPr/>
                    <a:lstStyle/>
                    <a:p>
                      <a:r>
                        <a:rPr lang="en-GB" sz="1400" dirty="0"/>
                        <a:t>Chapter 3</a:t>
                      </a:r>
                    </a:p>
                  </a:txBody>
                  <a:tcPr/>
                </a:tc>
                <a:tc>
                  <a:txBody>
                    <a:bodyPr/>
                    <a:lstStyle/>
                    <a:p>
                      <a:endParaRPr lang="en-GB" sz="1400" dirty="0"/>
                    </a:p>
                  </a:txBody>
                  <a:tcPr/>
                </a:tc>
                <a:extLst>
                  <a:ext uri="{0D108BD9-81ED-4DB2-BD59-A6C34878D82A}">
                    <a16:rowId xmlns:a16="http://schemas.microsoft.com/office/drawing/2014/main" val="3435978856"/>
                  </a:ext>
                </a:extLst>
              </a:tr>
              <a:tr h="370840">
                <a:tc>
                  <a:txBody>
                    <a:bodyPr/>
                    <a:lstStyle/>
                    <a:p>
                      <a:r>
                        <a:rPr lang="en-GB" sz="1200" dirty="0"/>
                        <a:t>8. A statement explaining how the proposals in the LPP align with, or differ from, the relevant policies and development proposals in the plans (in 5 above), and why it considers that the Local Development Plan should be amended in light of this</a:t>
                      </a:r>
                    </a:p>
                  </a:txBody>
                  <a:tcPr/>
                </a:tc>
                <a:tc>
                  <a:txBody>
                    <a:bodyPr/>
                    <a:lstStyle/>
                    <a:p>
                      <a:r>
                        <a:rPr lang="en-GB" sz="1400" dirty="0"/>
                        <a:t>Chapter 3</a:t>
                      </a:r>
                    </a:p>
                  </a:txBody>
                  <a:tcPr/>
                </a:tc>
                <a:tc>
                  <a:txBody>
                    <a:bodyPr/>
                    <a:lstStyle/>
                    <a:p>
                      <a:endParaRPr lang="en-GB" sz="1400" dirty="0"/>
                    </a:p>
                  </a:txBody>
                  <a:tcPr/>
                </a:tc>
                <a:extLst>
                  <a:ext uri="{0D108BD9-81ED-4DB2-BD59-A6C34878D82A}">
                    <a16:rowId xmlns:a16="http://schemas.microsoft.com/office/drawing/2014/main" val="2769529923"/>
                  </a:ext>
                </a:extLst>
              </a:tr>
              <a:tr h="370840">
                <a:tc>
                  <a:txBody>
                    <a:bodyPr/>
                    <a:lstStyle/>
                    <a:p>
                      <a:r>
                        <a:rPr lang="en-GB" sz="1400" dirty="0"/>
                        <a:t>9. </a:t>
                      </a:r>
                      <a:r>
                        <a:rPr lang="en-GB" sz="1200" dirty="0"/>
                        <a:t>Before submission of your plan, make sure you have sent an Information Notice and a copy of the proposed Local Place Plan to all relevant Councillors and Community Councils. (28-day minimum period).</a:t>
                      </a:r>
                      <a:endParaRPr lang="en-GB" sz="1400" dirty="0"/>
                    </a:p>
                  </a:txBody>
                  <a:tcPr/>
                </a:tc>
                <a:tc>
                  <a:txBody>
                    <a:bodyPr/>
                    <a:lstStyle/>
                    <a:p>
                      <a:r>
                        <a:rPr lang="en-GB" sz="1400" dirty="0"/>
                        <a:t>Appendix 2</a:t>
                      </a:r>
                    </a:p>
                  </a:txBody>
                  <a:tcPr/>
                </a:tc>
                <a:tc>
                  <a:txBody>
                    <a:bodyPr/>
                    <a:lstStyle/>
                    <a:p>
                      <a:r>
                        <a:rPr lang="en-GB" sz="1400" dirty="0"/>
                        <a:t>To be completed – the 28-day notification period will run from midnight 7</a:t>
                      </a:r>
                      <a:r>
                        <a:rPr lang="en-GB" sz="1400" baseline="30000" dirty="0"/>
                        <a:t>th</a:t>
                      </a:r>
                      <a:r>
                        <a:rPr lang="en-GB" sz="1400" dirty="0"/>
                        <a:t> April to midnight 5</a:t>
                      </a:r>
                      <a:r>
                        <a:rPr lang="en-GB" sz="1400" baseline="30000" dirty="0"/>
                        <a:t>th</a:t>
                      </a:r>
                      <a:r>
                        <a:rPr lang="en-GB" sz="1400" dirty="0"/>
                        <a:t> May 2025.</a:t>
                      </a:r>
                    </a:p>
                  </a:txBody>
                  <a:tcPr/>
                </a:tc>
                <a:extLst>
                  <a:ext uri="{0D108BD9-81ED-4DB2-BD59-A6C34878D82A}">
                    <a16:rowId xmlns:a16="http://schemas.microsoft.com/office/drawing/2014/main" val="21384812"/>
                  </a:ext>
                </a:extLst>
              </a:tr>
            </a:tbl>
          </a:graphicData>
        </a:graphic>
      </p:graphicFrame>
      <p:sp>
        <p:nvSpPr>
          <p:cNvPr id="5" name="Title 1">
            <a:extLst>
              <a:ext uri="{FF2B5EF4-FFF2-40B4-BE49-F238E27FC236}">
                <a16:creationId xmlns:a16="http://schemas.microsoft.com/office/drawing/2014/main" id="{DF9DF928-65E8-4144-95A0-A669DC0D672E}"/>
              </a:ext>
            </a:extLst>
          </p:cNvPr>
          <p:cNvSpPr txBox="1">
            <a:spLocks/>
          </p:cNvSpPr>
          <p:nvPr/>
        </p:nvSpPr>
        <p:spPr>
          <a:xfrm>
            <a:off x="838200" y="365126"/>
            <a:ext cx="10515600" cy="685462"/>
          </a:xfrm>
          <a:prstGeom prst="rect">
            <a:avLst/>
          </a:prstGeom>
          <a:solidFill>
            <a:srgbClr val="92D050"/>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Appendix 1: Compliance with validation criteria</a:t>
            </a:r>
          </a:p>
        </p:txBody>
      </p:sp>
      <p:sp>
        <p:nvSpPr>
          <p:cNvPr id="6" name="TextBox 5">
            <a:extLst>
              <a:ext uri="{FF2B5EF4-FFF2-40B4-BE49-F238E27FC236}">
                <a16:creationId xmlns:a16="http://schemas.microsoft.com/office/drawing/2014/main" id="{2F562842-3B85-A843-B202-C7EF7592BD37}"/>
              </a:ext>
            </a:extLst>
          </p:cNvPr>
          <p:cNvSpPr txBox="1"/>
          <p:nvPr/>
        </p:nvSpPr>
        <p:spPr>
          <a:xfrm>
            <a:off x="838200" y="1050588"/>
            <a:ext cx="11517549" cy="377109"/>
          </a:xfrm>
          <a:prstGeom prst="rect">
            <a:avLst/>
          </a:prstGeom>
          <a:noFill/>
        </p:spPr>
        <p:txBody>
          <a:bodyPr wrap="square" rtlCol="0">
            <a:spAutoFit/>
          </a:bodyPr>
          <a:lstStyle/>
          <a:p>
            <a:r>
              <a:rPr lang="en-GB" dirty="0"/>
              <a:t>The </a:t>
            </a:r>
            <a:r>
              <a:rPr lang="en-GB"/>
              <a:t>following tables lay </a:t>
            </a:r>
            <a:r>
              <a:rPr lang="en-GB" dirty="0"/>
              <a:t>out how this document meets the criteria of validity for registration of a Local Place Plan</a:t>
            </a:r>
          </a:p>
        </p:txBody>
      </p:sp>
    </p:spTree>
    <p:extLst>
      <p:ext uri="{BB962C8B-B14F-4D97-AF65-F5344CB8AC3E}">
        <p14:creationId xmlns:p14="http://schemas.microsoft.com/office/powerpoint/2010/main" val="3021450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81E27-7543-07A3-30CB-30A4CBAC3133}"/>
              </a:ext>
            </a:extLst>
          </p:cNvPr>
          <p:cNvSpPr>
            <a:spLocks noGrp="1"/>
          </p:cNvSpPr>
          <p:nvPr>
            <p:ph type="sldNum" sz="quarter" idx="12"/>
          </p:nvPr>
        </p:nvSpPr>
        <p:spPr/>
        <p:txBody>
          <a:bodyPr/>
          <a:lstStyle/>
          <a:p>
            <a:fld id="{D832FD27-ED50-466F-8ADF-A3FCDB66DE94}" type="slidenum">
              <a:rPr lang="en-GB" smtClean="0"/>
              <a:t>34</a:t>
            </a:fld>
            <a:endParaRPr lang="en-GB"/>
          </a:p>
        </p:txBody>
      </p:sp>
      <p:graphicFrame>
        <p:nvGraphicFramePr>
          <p:cNvPr id="3" name="Table 2">
            <a:extLst>
              <a:ext uri="{FF2B5EF4-FFF2-40B4-BE49-F238E27FC236}">
                <a16:creationId xmlns:a16="http://schemas.microsoft.com/office/drawing/2014/main" id="{FA6857F5-42E3-E47D-1321-40801B46F887}"/>
              </a:ext>
            </a:extLst>
          </p:cNvPr>
          <p:cNvGraphicFramePr>
            <a:graphicFrameLocks noGrp="1"/>
          </p:cNvGraphicFramePr>
          <p:nvPr>
            <p:extLst>
              <p:ext uri="{D42A27DB-BD31-4B8C-83A1-F6EECF244321}">
                <p14:modId xmlns:p14="http://schemas.microsoft.com/office/powerpoint/2010/main" val="2063112563"/>
              </p:ext>
            </p:extLst>
          </p:nvPr>
        </p:nvGraphicFramePr>
        <p:xfrm>
          <a:off x="147535" y="1427697"/>
          <a:ext cx="11760741" cy="1991360"/>
        </p:xfrm>
        <a:graphic>
          <a:graphicData uri="http://schemas.openxmlformats.org/drawingml/2006/table">
            <a:tbl>
              <a:tblPr firstRow="1" bandRow="1">
                <a:tableStyleId>{93296810-A885-4BE3-A3E7-6D5BEEA58F35}</a:tableStyleId>
              </a:tblPr>
              <a:tblGrid>
                <a:gridCol w="4764933">
                  <a:extLst>
                    <a:ext uri="{9D8B030D-6E8A-4147-A177-3AD203B41FA5}">
                      <a16:colId xmlns:a16="http://schemas.microsoft.com/office/drawing/2014/main" val="21447168"/>
                    </a:ext>
                  </a:extLst>
                </a:gridCol>
                <a:gridCol w="2101174">
                  <a:extLst>
                    <a:ext uri="{9D8B030D-6E8A-4147-A177-3AD203B41FA5}">
                      <a16:colId xmlns:a16="http://schemas.microsoft.com/office/drawing/2014/main" val="3238964040"/>
                    </a:ext>
                  </a:extLst>
                </a:gridCol>
                <a:gridCol w="4894634">
                  <a:extLst>
                    <a:ext uri="{9D8B030D-6E8A-4147-A177-3AD203B41FA5}">
                      <a16:colId xmlns:a16="http://schemas.microsoft.com/office/drawing/2014/main" val="2227244131"/>
                    </a:ext>
                  </a:extLst>
                </a:gridCol>
              </a:tblGrid>
              <a:tr h="370840">
                <a:tc>
                  <a:txBody>
                    <a:bodyPr/>
                    <a:lstStyle/>
                    <a:p>
                      <a:r>
                        <a:rPr lang="en-GB" dirty="0"/>
                        <a:t>Registration requirement</a:t>
                      </a:r>
                    </a:p>
                  </a:txBody>
                  <a:tcPr/>
                </a:tc>
                <a:tc>
                  <a:txBody>
                    <a:bodyPr/>
                    <a:lstStyle/>
                    <a:p>
                      <a:r>
                        <a:rPr lang="en-GB" dirty="0"/>
                        <a:t>Where found?</a:t>
                      </a:r>
                    </a:p>
                  </a:txBody>
                  <a:tcPr/>
                </a:tc>
                <a:tc>
                  <a:txBody>
                    <a:bodyPr/>
                    <a:lstStyle/>
                    <a:p>
                      <a:r>
                        <a:rPr lang="en-GB" dirty="0"/>
                        <a:t>Additional information</a:t>
                      </a:r>
                    </a:p>
                  </a:txBody>
                  <a:tcPr/>
                </a:tc>
                <a:extLst>
                  <a:ext uri="{0D108BD9-81ED-4DB2-BD59-A6C34878D82A}">
                    <a16:rowId xmlns:a16="http://schemas.microsoft.com/office/drawing/2014/main" val="3851264304"/>
                  </a:ext>
                </a:extLst>
              </a:tr>
              <a:tr h="370840">
                <a:tc>
                  <a:txBody>
                    <a:bodyPr/>
                    <a:lstStyle/>
                    <a:p>
                      <a:r>
                        <a:rPr lang="en-GB" sz="1200" dirty="0"/>
                        <a:t>10: Records of when and to whom the Information Notice was sent (required local councillors and community councils)</a:t>
                      </a:r>
                    </a:p>
                  </a:txBody>
                  <a:tcPr/>
                </a:tc>
                <a:tc>
                  <a:txBody>
                    <a:bodyPr/>
                    <a:lstStyle/>
                    <a:p>
                      <a:r>
                        <a:rPr lang="en-GB" sz="1400" dirty="0"/>
                        <a:t>Appendix 2 – to be completed</a:t>
                      </a:r>
                    </a:p>
                  </a:txBody>
                  <a:tcPr/>
                </a:tc>
                <a:tc>
                  <a:txBody>
                    <a:bodyPr/>
                    <a:lstStyle/>
                    <a:p>
                      <a:endParaRPr lang="en-GB" sz="1400" dirty="0"/>
                    </a:p>
                  </a:txBody>
                  <a:tcPr/>
                </a:tc>
                <a:extLst>
                  <a:ext uri="{0D108BD9-81ED-4DB2-BD59-A6C34878D82A}">
                    <a16:rowId xmlns:a16="http://schemas.microsoft.com/office/drawing/2014/main" val="3800535655"/>
                  </a:ext>
                </a:extLst>
              </a:tr>
              <a:tr h="370840">
                <a:tc>
                  <a:txBody>
                    <a:bodyPr/>
                    <a:lstStyle/>
                    <a:p>
                      <a:r>
                        <a:rPr lang="en-GB" sz="1200" dirty="0"/>
                        <a:t>11: Evidence of the level of community support for the Local Place Plan and how the Community Body reached that view.</a:t>
                      </a:r>
                    </a:p>
                  </a:txBody>
                  <a:tcPr/>
                </a:tc>
                <a:tc>
                  <a:txBody>
                    <a:bodyPr/>
                    <a:lstStyle/>
                    <a:p>
                      <a:r>
                        <a:rPr lang="en-GB" sz="1400" dirty="0"/>
                        <a:t>Introduction and Appendix 3 – to be completed.</a:t>
                      </a:r>
                    </a:p>
                  </a:txBody>
                  <a:tcPr/>
                </a:tc>
                <a:tc>
                  <a:txBody>
                    <a:bodyPr/>
                    <a:lstStyle/>
                    <a:p>
                      <a:endParaRPr lang="en-GB" sz="1400" dirty="0"/>
                    </a:p>
                  </a:txBody>
                  <a:tcPr/>
                </a:tc>
                <a:extLst>
                  <a:ext uri="{0D108BD9-81ED-4DB2-BD59-A6C34878D82A}">
                    <a16:rowId xmlns:a16="http://schemas.microsoft.com/office/drawing/2014/main" val="1462686816"/>
                  </a:ext>
                </a:extLst>
              </a:tr>
              <a:tr h="370840">
                <a:tc>
                  <a:txBody>
                    <a:bodyPr/>
                    <a:lstStyle/>
                    <a:p>
                      <a:r>
                        <a:rPr lang="en-GB" sz="1200" dirty="0"/>
                        <a:t>12: Copies of additional relevant documents as appropriate.</a:t>
                      </a:r>
                    </a:p>
                  </a:txBody>
                  <a:tcPr/>
                </a:tc>
                <a:tc>
                  <a:txBody>
                    <a:bodyPr/>
                    <a:lstStyle/>
                    <a:p>
                      <a:r>
                        <a:rPr lang="en-GB" sz="1400" dirty="0"/>
                        <a:t>To be completed.</a:t>
                      </a:r>
                    </a:p>
                  </a:txBody>
                  <a:tcPr/>
                </a:tc>
                <a:tc>
                  <a:txBody>
                    <a:bodyPr/>
                    <a:lstStyle/>
                    <a:p>
                      <a:endParaRPr lang="en-GB" sz="1400" dirty="0"/>
                    </a:p>
                  </a:txBody>
                  <a:tcPr/>
                </a:tc>
                <a:extLst>
                  <a:ext uri="{0D108BD9-81ED-4DB2-BD59-A6C34878D82A}">
                    <a16:rowId xmlns:a16="http://schemas.microsoft.com/office/drawing/2014/main" val="815820695"/>
                  </a:ext>
                </a:extLst>
              </a:tr>
            </a:tbl>
          </a:graphicData>
        </a:graphic>
      </p:graphicFrame>
    </p:spTree>
    <p:extLst>
      <p:ext uri="{BB962C8B-B14F-4D97-AF65-F5344CB8AC3E}">
        <p14:creationId xmlns:p14="http://schemas.microsoft.com/office/powerpoint/2010/main" val="1770216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4BD2940-ED78-C331-3955-9EBF4EC03AF0}"/>
              </a:ext>
            </a:extLst>
          </p:cNvPr>
          <p:cNvGraphicFramePr>
            <a:graphicFrameLocks noGrp="1"/>
          </p:cNvGraphicFramePr>
          <p:nvPr>
            <p:extLst>
              <p:ext uri="{D42A27DB-BD31-4B8C-83A1-F6EECF244321}">
                <p14:modId xmlns:p14="http://schemas.microsoft.com/office/powerpoint/2010/main" val="2527716987"/>
              </p:ext>
            </p:extLst>
          </p:nvPr>
        </p:nvGraphicFramePr>
        <p:xfrm>
          <a:off x="339387" y="1040679"/>
          <a:ext cx="8128000" cy="4079240"/>
        </p:xfrm>
        <a:graphic>
          <a:graphicData uri="http://schemas.openxmlformats.org/drawingml/2006/table">
            <a:tbl>
              <a:tblPr firstRow="1" bandRow="1">
                <a:tableStyleId>{93296810-A885-4BE3-A3E7-6D5BEEA58F35}</a:tableStyleId>
              </a:tblPr>
              <a:tblGrid>
                <a:gridCol w="2413541">
                  <a:extLst>
                    <a:ext uri="{9D8B030D-6E8A-4147-A177-3AD203B41FA5}">
                      <a16:colId xmlns:a16="http://schemas.microsoft.com/office/drawing/2014/main" val="24279170"/>
                    </a:ext>
                  </a:extLst>
                </a:gridCol>
                <a:gridCol w="5714459">
                  <a:extLst>
                    <a:ext uri="{9D8B030D-6E8A-4147-A177-3AD203B41FA5}">
                      <a16:colId xmlns:a16="http://schemas.microsoft.com/office/drawing/2014/main" val="1847612348"/>
                    </a:ext>
                  </a:extLst>
                </a:gridCol>
              </a:tblGrid>
              <a:tr h="370840">
                <a:tc>
                  <a:txBody>
                    <a:bodyPr/>
                    <a:lstStyle/>
                    <a:p>
                      <a:r>
                        <a:rPr lang="en-GB" dirty="0"/>
                        <a:t>Acronym</a:t>
                      </a:r>
                    </a:p>
                  </a:txBody>
                  <a:tcPr/>
                </a:tc>
                <a:tc>
                  <a:txBody>
                    <a:bodyPr/>
                    <a:lstStyle/>
                    <a:p>
                      <a:r>
                        <a:rPr lang="en-GB" dirty="0"/>
                        <a:t>Meaning</a:t>
                      </a:r>
                    </a:p>
                  </a:txBody>
                  <a:tcPr/>
                </a:tc>
                <a:extLst>
                  <a:ext uri="{0D108BD9-81ED-4DB2-BD59-A6C34878D82A}">
                    <a16:rowId xmlns:a16="http://schemas.microsoft.com/office/drawing/2014/main" val="4248587627"/>
                  </a:ext>
                </a:extLst>
              </a:tr>
              <a:tr h="370840">
                <a:tc>
                  <a:txBody>
                    <a:bodyPr/>
                    <a:lstStyle/>
                    <a:p>
                      <a:r>
                        <a:rPr lang="en-GB" dirty="0"/>
                        <a:t>FVHC</a:t>
                      </a:r>
                    </a:p>
                  </a:txBody>
                  <a:tcPr/>
                </a:tc>
                <a:tc>
                  <a:txBody>
                    <a:bodyPr/>
                    <a:lstStyle/>
                    <a:p>
                      <a:r>
                        <a:rPr lang="en-GB" dirty="0"/>
                        <a:t>Ford Village Hall Committee</a:t>
                      </a:r>
                    </a:p>
                  </a:txBody>
                  <a:tcPr/>
                </a:tc>
                <a:extLst>
                  <a:ext uri="{0D108BD9-81ED-4DB2-BD59-A6C34878D82A}">
                    <a16:rowId xmlns:a16="http://schemas.microsoft.com/office/drawing/2014/main" val="3906535525"/>
                  </a:ext>
                </a:extLst>
              </a:tr>
              <a:tr h="370840">
                <a:tc>
                  <a:txBody>
                    <a:bodyPr/>
                    <a:lstStyle/>
                    <a:p>
                      <a:r>
                        <a:rPr lang="en-GB" dirty="0"/>
                        <a:t>DCC</a:t>
                      </a:r>
                    </a:p>
                  </a:txBody>
                  <a:tcPr/>
                </a:tc>
                <a:tc>
                  <a:txBody>
                    <a:bodyPr/>
                    <a:lstStyle/>
                    <a:p>
                      <a:r>
                        <a:rPr lang="en-GB" dirty="0"/>
                        <a:t>Dunadd Community Council</a:t>
                      </a:r>
                    </a:p>
                  </a:txBody>
                  <a:tcPr/>
                </a:tc>
                <a:extLst>
                  <a:ext uri="{0D108BD9-81ED-4DB2-BD59-A6C34878D82A}">
                    <a16:rowId xmlns:a16="http://schemas.microsoft.com/office/drawing/2014/main" val="4062194271"/>
                  </a:ext>
                </a:extLst>
              </a:tr>
              <a:tr h="370840">
                <a:tc>
                  <a:txBody>
                    <a:bodyPr/>
                    <a:lstStyle/>
                    <a:p>
                      <a:r>
                        <a:rPr lang="en-GB" dirty="0"/>
                        <a:t>CAP</a:t>
                      </a:r>
                    </a:p>
                  </a:txBody>
                  <a:tcPr/>
                </a:tc>
                <a:tc>
                  <a:txBody>
                    <a:bodyPr/>
                    <a:lstStyle/>
                    <a:p>
                      <a:r>
                        <a:rPr lang="en-GB" dirty="0"/>
                        <a:t>Community Action Plan</a:t>
                      </a:r>
                    </a:p>
                  </a:txBody>
                  <a:tcPr/>
                </a:tc>
                <a:extLst>
                  <a:ext uri="{0D108BD9-81ED-4DB2-BD59-A6C34878D82A}">
                    <a16:rowId xmlns:a16="http://schemas.microsoft.com/office/drawing/2014/main" val="2124516055"/>
                  </a:ext>
                </a:extLst>
              </a:tr>
              <a:tr h="370840">
                <a:tc>
                  <a:txBody>
                    <a:bodyPr/>
                    <a:lstStyle/>
                    <a:p>
                      <a:r>
                        <a:rPr lang="en-GB" dirty="0"/>
                        <a:t>ABC</a:t>
                      </a:r>
                    </a:p>
                  </a:txBody>
                  <a:tcPr/>
                </a:tc>
                <a:tc>
                  <a:txBody>
                    <a:bodyPr/>
                    <a:lstStyle/>
                    <a:p>
                      <a:r>
                        <a:rPr lang="en-GB" dirty="0"/>
                        <a:t>Argyll and Bute Council</a:t>
                      </a:r>
                    </a:p>
                  </a:txBody>
                  <a:tcPr/>
                </a:tc>
                <a:extLst>
                  <a:ext uri="{0D108BD9-81ED-4DB2-BD59-A6C34878D82A}">
                    <a16:rowId xmlns:a16="http://schemas.microsoft.com/office/drawing/2014/main" val="3007802613"/>
                  </a:ext>
                </a:extLst>
              </a:tr>
              <a:tr h="370840">
                <a:tc>
                  <a:txBody>
                    <a:bodyPr/>
                    <a:lstStyle/>
                    <a:p>
                      <a:r>
                        <a:rPr lang="en-GB" dirty="0"/>
                        <a:t>LPP</a:t>
                      </a:r>
                    </a:p>
                  </a:txBody>
                  <a:tcPr/>
                </a:tc>
                <a:tc>
                  <a:txBody>
                    <a:bodyPr/>
                    <a:lstStyle/>
                    <a:p>
                      <a:r>
                        <a:rPr lang="en-GB" dirty="0"/>
                        <a:t>Local Place Plan</a:t>
                      </a:r>
                    </a:p>
                  </a:txBody>
                  <a:tcPr/>
                </a:tc>
                <a:extLst>
                  <a:ext uri="{0D108BD9-81ED-4DB2-BD59-A6C34878D82A}">
                    <a16:rowId xmlns:a16="http://schemas.microsoft.com/office/drawing/2014/main" val="1436213653"/>
                  </a:ext>
                </a:extLst>
              </a:tr>
              <a:tr h="370840">
                <a:tc>
                  <a:txBody>
                    <a:bodyPr/>
                    <a:lstStyle/>
                    <a:p>
                      <a:r>
                        <a:rPr lang="en-GB" dirty="0"/>
                        <a:t>DCE</a:t>
                      </a:r>
                    </a:p>
                  </a:txBody>
                  <a:tcPr/>
                </a:tc>
                <a:tc>
                  <a:txBody>
                    <a:bodyPr/>
                    <a:lstStyle/>
                    <a:p>
                      <a:r>
                        <a:rPr lang="en-GB" dirty="0"/>
                        <a:t>Dunadd Community Enterprise</a:t>
                      </a:r>
                    </a:p>
                  </a:txBody>
                  <a:tcPr/>
                </a:tc>
                <a:extLst>
                  <a:ext uri="{0D108BD9-81ED-4DB2-BD59-A6C34878D82A}">
                    <a16:rowId xmlns:a16="http://schemas.microsoft.com/office/drawing/2014/main" val="460549957"/>
                  </a:ext>
                </a:extLst>
              </a:tr>
              <a:tr h="370840">
                <a:tc>
                  <a:txBody>
                    <a:bodyPr/>
                    <a:lstStyle/>
                    <a:p>
                      <a:r>
                        <a:rPr lang="en-GB" dirty="0"/>
                        <a:t>SLF</a:t>
                      </a:r>
                    </a:p>
                  </a:txBody>
                  <a:tcPr/>
                </a:tc>
                <a:tc>
                  <a:txBody>
                    <a:bodyPr/>
                    <a:lstStyle/>
                    <a:p>
                      <a:r>
                        <a:rPr lang="en-GB" dirty="0"/>
                        <a:t>Scottish Land Fund</a:t>
                      </a:r>
                    </a:p>
                  </a:txBody>
                  <a:tcPr/>
                </a:tc>
                <a:extLst>
                  <a:ext uri="{0D108BD9-81ED-4DB2-BD59-A6C34878D82A}">
                    <a16:rowId xmlns:a16="http://schemas.microsoft.com/office/drawing/2014/main" val="307843422"/>
                  </a:ext>
                </a:extLst>
              </a:tr>
              <a:tr h="370840">
                <a:tc>
                  <a:txBody>
                    <a:bodyPr/>
                    <a:lstStyle/>
                    <a:p>
                      <a:r>
                        <a:rPr lang="en-GB" dirty="0"/>
                        <a:t>FS</a:t>
                      </a:r>
                    </a:p>
                  </a:txBody>
                  <a:tcPr/>
                </a:tc>
                <a:tc>
                  <a:txBody>
                    <a:bodyPr/>
                    <a:lstStyle/>
                    <a:p>
                      <a:r>
                        <a:rPr lang="en-GB" dirty="0"/>
                        <a:t>Foundation Scotland</a:t>
                      </a:r>
                    </a:p>
                  </a:txBody>
                  <a:tcPr/>
                </a:tc>
                <a:extLst>
                  <a:ext uri="{0D108BD9-81ED-4DB2-BD59-A6C34878D82A}">
                    <a16:rowId xmlns:a16="http://schemas.microsoft.com/office/drawing/2014/main" val="2878982285"/>
                  </a:ext>
                </a:extLst>
              </a:tr>
              <a:tr h="370840">
                <a:tc>
                  <a:txBody>
                    <a:bodyPr/>
                    <a:lstStyle/>
                    <a:p>
                      <a:r>
                        <a:rPr lang="en-GB" dirty="0"/>
                        <a:t>NPF4</a:t>
                      </a:r>
                    </a:p>
                  </a:txBody>
                  <a:tcPr/>
                </a:tc>
                <a:tc>
                  <a:txBody>
                    <a:bodyPr/>
                    <a:lstStyle/>
                    <a:p>
                      <a:r>
                        <a:rPr lang="en-GB" dirty="0"/>
                        <a:t>National Planning Framework 4</a:t>
                      </a:r>
                    </a:p>
                  </a:txBody>
                  <a:tcPr/>
                </a:tc>
                <a:extLst>
                  <a:ext uri="{0D108BD9-81ED-4DB2-BD59-A6C34878D82A}">
                    <a16:rowId xmlns:a16="http://schemas.microsoft.com/office/drawing/2014/main" val="3534511597"/>
                  </a:ext>
                </a:extLst>
              </a:tr>
              <a:tr h="370840">
                <a:tc>
                  <a:txBody>
                    <a:bodyPr/>
                    <a:lstStyle/>
                    <a:p>
                      <a:r>
                        <a:rPr lang="en-GB" dirty="0"/>
                        <a:t>NTS2</a:t>
                      </a:r>
                    </a:p>
                  </a:txBody>
                  <a:tcPr/>
                </a:tc>
                <a:tc>
                  <a:txBody>
                    <a:bodyPr/>
                    <a:lstStyle/>
                    <a:p>
                      <a:r>
                        <a:rPr lang="en-GB" dirty="0"/>
                        <a:t>National Transport Strategy 2</a:t>
                      </a:r>
                    </a:p>
                  </a:txBody>
                  <a:tcPr/>
                </a:tc>
                <a:extLst>
                  <a:ext uri="{0D108BD9-81ED-4DB2-BD59-A6C34878D82A}">
                    <a16:rowId xmlns:a16="http://schemas.microsoft.com/office/drawing/2014/main" val="124723607"/>
                  </a:ext>
                </a:extLst>
              </a:tr>
            </a:tbl>
          </a:graphicData>
        </a:graphic>
      </p:graphicFrame>
      <p:sp>
        <p:nvSpPr>
          <p:cNvPr id="4" name="TextBox 3">
            <a:extLst>
              <a:ext uri="{FF2B5EF4-FFF2-40B4-BE49-F238E27FC236}">
                <a16:creationId xmlns:a16="http://schemas.microsoft.com/office/drawing/2014/main" id="{006C22E8-AD10-4DAB-87B5-0AE8AB7E5F28}"/>
              </a:ext>
            </a:extLst>
          </p:cNvPr>
          <p:cNvSpPr txBox="1"/>
          <p:nvPr/>
        </p:nvSpPr>
        <p:spPr>
          <a:xfrm>
            <a:off x="339387" y="564204"/>
            <a:ext cx="3969966" cy="400110"/>
          </a:xfrm>
          <a:prstGeom prst="rect">
            <a:avLst/>
          </a:prstGeom>
          <a:noFill/>
        </p:spPr>
        <p:txBody>
          <a:bodyPr wrap="square" rtlCol="0">
            <a:spAutoFit/>
          </a:bodyPr>
          <a:lstStyle/>
          <a:p>
            <a:r>
              <a:rPr lang="en-GB" sz="2000" b="1" dirty="0"/>
              <a:t>Acronyms</a:t>
            </a:r>
          </a:p>
        </p:txBody>
      </p:sp>
      <p:sp>
        <p:nvSpPr>
          <p:cNvPr id="5" name="Slide Number Placeholder 4">
            <a:extLst>
              <a:ext uri="{FF2B5EF4-FFF2-40B4-BE49-F238E27FC236}">
                <a16:creationId xmlns:a16="http://schemas.microsoft.com/office/drawing/2014/main" id="{70CA78CA-9477-066A-95C5-B5617A568424}"/>
              </a:ext>
            </a:extLst>
          </p:cNvPr>
          <p:cNvSpPr>
            <a:spLocks noGrp="1"/>
          </p:cNvSpPr>
          <p:nvPr>
            <p:ph type="sldNum" sz="quarter" idx="12"/>
          </p:nvPr>
        </p:nvSpPr>
        <p:spPr/>
        <p:txBody>
          <a:bodyPr/>
          <a:lstStyle/>
          <a:p>
            <a:fld id="{D832FD27-ED50-466F-8ADF-A3FCDB66DE94}" type="slidenum">
              <a:rPr lang="en-GB" smtClean="0"/>
              <a:t>4</a:t>
            </a:fld>
            <a:endParaRPr lang="en-GB"/>
          </a:p>
        </p:txBody>
      </p:sp>
    </p:spTree>
    <p:extLst>
      <p:ext uri="{BB962C8B-B14F-4D97-AF65-F5344CB8AC3E}">
        <p14:creationId xmlns:p14="http://schemas.microsoft.com/office/powerpoint/2010/main" val="214194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AFC4F-3659-5F69-1319-3F760AB94598}"/>
              </a:ext>
            </a:extLst>
          </p:cNvPr>
          <p:cNvSpPr>
            <a:spLocks noGrp="1"/>
          </p:cNvSpPr>
          <p:nvPr>
            <p:ph type="title"/>
          </p:nvPr>
        </p:nvSpPr>
        <p:spPr>
          <a:xfrm>
            <a:off x="350196" y="365126"/>
            <a:ext cx="11003604" cy="685462"/>
          </a:xfrm>
          <a:solidFill>
            <a:srgbClr val="92D050"/>
          </a:solidFill>
        </p:spPr>
        <p:txBody>
          <a:bodyPr>
            <a:normAutofit fontScale="90000"/>
          </a:bodyPr>
          <a:lstStyle/>
          <a:p>
            <a:r>
              <a:rPr lang="en-GB" b="1" dirty="0"/>
              <a:t>Chapter 1: Introduction and Context</a:t>
            </a:r>
          </a:p>
        </p:txBody>
      </p:sp>
      <p:sp>
        <p:nvSpPr>
          <p:cNvPr id="3" name="TextBox 2">
            <a:extLst>
              <a:ext uri="{FF2B5EF4-FFF2-40B4-BE49-F238E27FC236}">
                <a16:creationId xmlns:a16="http://schemas.microsoft.com/office/drawing/2014/main" id="{D13E9EDB-BFCE-79D0-7E06-D2F91E069773}"/>
              </a:ext>
            </a:extLst>
          </p:cNvPr>
          <p:cNvSpPr txBox="1"/>
          <p:nvPr/>
        </p:nvSpPr>
        <p:spPr>
          <a:xfrm>
            <a:off x="350196" y="2120630"/>
            <a:ext cx="7383293" cy="3447098"/>
          </a:xfrm>
          <a:prstGeom prst="rect">
            <a:avLst/>
          </a:prstGeom>
          <a:noFill/>
        </p:spPr>
        <p:txBody>
          <a:bodyPr wrap="square" rtlCol="0">
            <a:spAutoFit/>
          </a:bodyPr>
          <a:lstStyle/>
          <a:p>
            <a:r>
              <a:rPr lang="en-GB" sz="2000" b="1" dirty="0"/>
              <a:t>About Ford:</a:t>
            </a:r>
          </a:p>
          <a:p>
            <a:endParaRPr lang="en-GB" dirty="0"/>
          </a:p>
          <a:p>
            <a:pPr algn="just"/>
            <a:r>
              <a:rPr lang="en-GB" dirty="0"/>
              <a:t>Ford, Àth na Crà, is a small village at the southern end of Loch Awe in Argyll, Scotland. The village originated as a stopping point on the drove route to Inveraray. Many prehistoric structures survive within the village boundary and are all easily accessible or can be seen from the public road. Opposite the guest house, in the village centre, stands a prehistoric burial mound known in Gaelic as Cnoc an Ath. Several standing stones are scattered around the area, the three most notable ones being the one in the field next to the guest house, the one opposite Glennan Farm, and the largest one at Torran Farm. A crannog is also present in Loch Ederline and is visible from the road.</a:t>
            </a:r>
          </a:p>
          <a:p>
            <a:pPr algn="just"/>
            <a:endParaRPr lang="en-GB" dirty="0"/>
          </a:p>
        </p:txBody>
      </p:sp>
      <p:pic>
        <p:nvPicPr>
          <p:cNvPr id="4" name="Picture 3">
            <a:extLst>
              <a:ext uri="{FF2B5EF4-FFF2-40B4-BE49-F238E27FC236}">
                <a16:creationId xmlns:a16="http://schemas.microsoft.com/office/drawing/2014/main" id="{2BEA66ED-697B-E6DD-7B3C-7A5DDC6B13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469"/>
          <a:stretch/>
        </p:blipFill>
        <p:spPr bwMode="auto">
          <a:xfrm>
            <a:off x="7908336" y="1309862"/>
            <a:ext cx="3445464" cy="5111424"/>
          </a:xfrm>
          <a:prstGeom prst="rect">
            <a:avLst/>
          </a:prstGeom>
          <a:ln w="12700">
            <a:solidFill>
              <a:schemeClr val="tx1"/>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AB2E2DD8-F11D-59FD-1BDF-60CBE24B8D94}"/>
              </a:ext>
            </a:extLst>
          </p:cNvPr>
          <p:cNvSpPr>
            <a:spLocks noGrp="1"/>
          </p:cNvSpPr>
          <p:nvPr>
            <p:ph type="sldNum" sz="quarter" idx="12"/>
          </p:nvPr>
        </p:nvSpPr>
        <p:spPr/>
        <p:txBody>
          <a:bodyPr/>
          <a:lstStyle/>
          <a:p>
            <a:fld id="{D832FD27-ED50-466F-8ADF-A3FCDB66DE94}" type="slidenum">
              <a:rPr lang="en-GB" smtClean="0"/>
              <a:t>5</a:t>
            </a:fld>
            <a:endParaRPr lang="en-GB"/>
          </a:p>
        </p:txBody>
      </p:sp>
    </p:spTree>
    <p:extLst>
      <p:ext uri="{BB962C8B-B14F-4D97-AF65-F5344CB8AC3E}">
        <p14:creationId xmlns:p14="http://schemas.microsoft.com/office/powerpoint/2010/main" val="16111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80FD9-549B-50F1-5505-A8F095F837CA}"/>
              </a:ext>
            </a:extLst>
          </p:cNvPr>
          <p:cNvSpPr txBox="1"/>
          <p:nvPr/>
        </p:nvSpPr>
        <p:spPr>
          <a:xfrm>
            <a:off x="517997" y="1143715"/>
            <a:ext cx="4793436" cy="4801314"/>
          </a:xfrm>
          <a:prstGeom prst="rect">
            <a:avLst/>
          </a:prstGeom>
          <a:noFill/>
        </p:spPr>
        <p:txBody>
          <a:bodyPr wrap="square">
            <a:spAutoFit/>
          </a:bodyPr>
          <a:lstStyle/>
          <a:p>
            <a:pPr algn="just"/>
            <a:r>
              <a:rPr lang="en-GB" dirty="0"/>
              <a:t>The village and its hinterlands stretch from the centre with the junction with the B840 west out along Loch Awe to the Inverliever River, east along the Loch to </a:t>
            </a:r>
            <a:r>
              <a:rPr lang="en-GB" dirty="0" err="1"/>
              <a:t>Finchairn</a:t>
            </a:r>
            <a:r>
              <a:rPr lang="en-GB" dirty="0"/>
              <a:t>. It encompasses the Ederline Estate, homes out towards Kilmichael Glen, and farms almost to the junction with the A83. 100 or so people live centrally within the village, with about the same living in the outer reaches. The village, since the 1980s, has seen a huge change in terms of demographics. There are currently only two people still living in Ford who were born there. During this period, the village lost its school, Hotel and bar, shop, post office, and most recently its church. It is rated in the lowest decile for access to services in the SIMD survey of Argyll and Bute. The village hall is the only remaining community asset in Ford.</a:t>
            </a:r>
          </a:p>
        </p:txBody>
      </p:sp>
      <p:pic>
        <p:nvPicPr>
          <p:cNvPr id="5" name="Picture 4">
            <a:extLst>
              <a:ext uri="{FF2B5EF4-FFF2-40B4-BE49-F238E27FC236}">
                <a16:creationId xmlns:a16="http://schemas.microsoft.com/office/drawing/2014/main" id="{3C4120D8-D686-2F56-FE9E-49390851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703" y="1143715"/>
            <a:ext cx="5873205" cy="4945799"/>
          </a:xfrm>
          <a:prstGeom prst="rect">
            <a:avLst/>
          </a:prstGeom>
        </p:spPr>
      </p:pic>
      <p:sp>
        <p:nvSpPr>
          <p:cNvPr id="6" name="Slide Number Placeholder 5">
            <a:extLst>
              <a:ext uri="{FF2B5EF4-FFF2-40B4-BE49-F238E27FC236}">
                <a16:creationId xmlns:a16="http://schemas.microsoft.com/office/drawing/2014/main" id="{59DBA57E-8ADA-76E7-8C5E-8F21D81F8AF8}"/>
              </a:ext>
            </a:extLst>
          </p:cNvPr>
          <p:cNvSpPr>
            <a:spLocks noGrp="1"/>
          </p:cNvSpPr>
          <p:nvPr>
            <p:ph type="sldNum" sz="quarter" idx="12"/>
          </p:nvPr>
        </p:nvSpPr>
        <p:spPr/>
        <p:txBody>
          <a:bodyPr/>
          <a:lstStyle/>
          <a:p>
            <a:fld id="{D832FD27-ED50-466F-8ADF-A3FCDB66DE94}" type="slidenum">
              <a:rPr lang="en-GB" smtClean="0"/>
              <a:t>6</a:t>
            </a:fld>
            <a:endParaRPr lang="en-GB"/>
          </a:p>
        </p:txBody>
      </p:sp>
    </p:spTree>
    <p:extLst>
      <p:ext uri="{BB962C8B-B14F-4D97-AF65-F5344CB8AC3E}">
        <p14:creationId xmlns:p14="http://schemas.microsoft.com/office/powerpoint/2010/main" val="363016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C0DB26-8E37-C8F2-ED5B-1E8D07395D8F}"/>
              </a:ext>
            </a:extLst>
          </p:cNvPr>
          <p:cNvSpPr txBox="1"/>
          <p:nvPr/>
        </p:nvSpPr>
        <p:spPr>
          <a:xfrm>
            <a:off x="158072" y="248775"/>
            <a:ext cx="11797221" cy="5724644"/>
          </a:xfrm>
          <a:prstGeom prst="rect">
            <a:avLst/>
          </a:prstGeom>
          <a:noFill/>
        </p:spPr>
        <p:txBody>
          <a:bodyPr wrap="square">
            <a:spAutoFit/>
          </a:bodyPr>
          <a:lstStyle/>
          <a:p>
            <a:r>
              <a:rPr lang="en-GB" sz="2000" b="1" dirty="0"/>
              <a:t>Purpose and Scope of the Local Place Plan &amp; Community Action Plan </a:t>
            </a:r>
          </a:p>
          <a:p>
            <a:pPr algn="just"/>
            <a:endParaRPr lang="en-GB" dirty="0"/>
          </a:p>
          <a:p>
            <a:pPr algn="just"/>
            <a:r>
              <a:rPr lang="en-GB" dirty="0"/>
              <a:t>Ford Village Hall Committee has prepared this Local Place Plan, which sets out the main issues for the community, along with potential ways in which these issues could be addressed.  </a:t>
            </a:r>
          </a:p>
          <a:p>
            <a:pPr algn="just"/>
            <a:endParaRPr lang="en-GB" dirty="0"/>
          </a:p>
          <a:p>
            <a:pPr algn="just"/>
            <a:r>
              <a:rPr lang="en-GB" dirty="0"/>
              <a:t>Ford is an active community, with voluntary and community groups which contribute to the life of the area.  FVHC and Dunadd Community Council want to ensure that the people who live in the area continue to have a say in the future development of the community, in the local rural environment, and the look and feel of our public spaces. and have a say in the way support services are delivered in the community, including to our most vulnerable groups. </a:t>
            </a:r>
          </a:p>
          <a:p>
            <a:pPr algn="just"/>
            <a:endParaRPr lang="en-GB" dirty="0"/>
          </a:p>
          <a:p>
            <a:pPr algn="just"/>
            <a:r>
              <a:rPr lang="en-GB" sz="2000" b="1" dirty="0"/>
              <a:t>Ford Priorities </a:t>
            </a:r>
          </a:p>
          <a:p>
            <a:pPr algn="just"/>
            <a:endParaRPr lang="en-GB" sz="2000" b="1" dirty="0"/>
          </a:p>
          <a:p>
            <a:pPr algn="just"/>
            <a:r>
              <a:rPr lang="en-GB" dirty="0"/>
              <a:t>The priority areas for our community, as laid out in this LPP and CAP, are as follows: </a:t>
            </a:r>
          </a:p>
          <a:p>
            <a:pPr marL="285750" indent="-285750" algn="just">
              <a:buFont typeface="Arial" panose="020B0604020202020204" pitchFamily="34" charset="0"/>
              <a:buChar char="•"/>
            </a:pPr>
            <a:r>
              <a:rPr lang="en-GB" dirty="0"/>
              <a:t>A village hall, which is a warm and welcoming space for the village and wider community.</a:t>
            </a:r>
          </a:p>
          <a:p>
            <a:pPr marL="285750" indent="-285750" algn="just">
              <a:buFont typeface="Arial" panose="020B0604020202020204" pitchFamily="34" charset="0"/>
              <a:buChar char="•"/>
            </a:pPr>
            <a:r>
              <a:rPr lang="en-GB" dirty="0"/>
              <a:t>A community that has access to services and events which help to overcome Ford’s rural isolation.</a:t>
            </a:r>
          </a:p>
          <a:p>
            <a:pPr marL="285750" indent="-285750" algn="just">
              <a:buFont typeface="Arial" panose="020B0604020202020204" pitchFamily="34" charset="0"/>
              <a:buChar char="•"/>
            </a:pPr>
            <a:r>
              <a:rPr lang="en-GB" dirty="0"/>
              <a:t>A well-connected community, outward and forward looking and with strong internal cohesion.</a:t>
            </a:r>
          </a:p>
          <a:p>
            <a:pPr marL="285750" indent="-285750" algn="just">
              <a:buFont typeface="Arial" panose="020B0604020202020204" pitchFamily="34" charset="0"/>
              <a:buChar char="•"/>
            </a:pPr>
            <a:r>
              <a:rPr lang="en-GB" dirty="0"/>
              <a:t>A community with the infrastructure to face the future and to provide for the needs of our community.</a:t>
            </a:r>
          </a:p>
          <a:p>
            <a:pPr marL="285750" indent="-285750" algn="just">
              <a:buFont typeface="Arial" panose="020B0604020202020204" pitchFamily="34" charset="0"/>
              <a:buChar char="•"/>
            </a:pPr>
            <a:r>
              <a:rPr lang="en-GB" dirty="0"/>
              <a:t>A community where the quality of life is excellent and where people are welcomed.</a:t>
            </a:r>
          </a:p>
          <a:p>
            <a:pPr marL="285750" indent="-285750" algn="just">
              <a:buFont typeface="Arial" panose="020B0604020202020204" pitchFamily="34" charset="0"/>
              <a:buChar char="•"/>
            </a:pPr>
            <a:r>
              <a:rPr lang="en-GB" dirty="0"/>
              <a:t>A community that has access to the countryside and its associated fauna and flora.</a:t>
            </a:r>
          </a:p>
          <a:p>
            <a:pPr marL="285750" indent="-285750" algn="just">
              <a:buFont typeface="Arial" panose="020B0604020202020204" pitchFamily="34" charset="0"/>
              <a:buChar char="•"/>
            </a:pPr>
            <a:r>
              <a:rPr lang="en-GB" dirty="0"/>
              <a:t>A green community that protects and sensitively develops our natural assets</a:t>
            </a:r>
          </a:p>
        </p:txBody>
      </p:sp>
      <p:sp>
        <p:nvSpPr>
          <p:cNvPr id="4" name="Slide Number Placeholder 3">
            <a:extLst>
              <a:ext uri="{FF2B5EF4-FFF2-40B4-BE49-F238E27FC236}">
                <a16:creationId xmlns:a16="http://schemas.microsoft.com/office/drawing/2014/main" id="{4F655F33-5093-5EA8-617E-B4399D914375}"/>
              </a:ext>
            </a:extLst>
          </p:cNvPr>
          <p:cNvSpPr>
            <a:spLocks noGrp="1"/>
          </p:cNvSpPr>
          <p:nvPr>
            <p:ph type="sldNum" sz="quarter" idx="12"/>
          </p:nvPr>
        </p:nvSpPr>
        <p:spPr/>
        <p:txBody>
          <a:bodyPr/>
          <a:lstStyle/>
          <a:p>
            <a:fld id="{D832FD27-ED50-466F-8ADF-A3FCDB66DE94}" type="slidenum">
              <a:rPr lang="en-GB" smtClean="0"/>
              <a:t>7</a:t>
            </a:fld>
            <a:endParaRPr lang="en-GB"/>
          </a:p>
        </p:txBody>
      </p:sp>
    </p:spTree>
    <p:extLst>
      <p:ext uri="{BB962C8B-B14F-4D97-AF65-F5344CB8AC3E}">
        <p14:creationId xmlns:p14="http://schemas.microsoft.com/office/powerpoint/2010/main" val="2069015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9DA3AD-332C-F57F-143D-93C36A57A323}"/>
              </a:ext>
            </a:extLst>
          </p:cNvPr>
          <p:cNvSpPr txBox="1"/>
          <p:nvPr/>
        </p:nvSpPr>
        <p:spPr>
          <a:xfrm>
            <a:off x="243192" y="600326"/>
            <a:ext cx="6147881" cy="4862870"/>
          </a:xfrm>
          <a:prstGeom prst="rect">
            <a:avLst/>
          </a:prstGeom>
          <a:noFill/>
        </p:spPr>
        <p:txBody>
          <a:bodyPr wrap="square">
            <a:spAutoFit/>
          </a:bodyPr>
          <a:lstStyle/>
          <a:p>
            <a:r>
              <a:rPr lang="en-GB" sz="2000" b="1" dirty="0"/>
              <a:t>The Structure of the Report </a:t>
            </a:r>
          </a:p>
          <a:p>
            <a:endParaRPr lang="en-GB" sz="2000" b="1" dirty="0"/>
          </a:p>
          <a:p>
            <a:pPr algn="just"/>
            <a:r>
              <a:rPr lang="en-GB" dirty="0"/>
              <a:t>More about these priority areas can be read in Chapter 4, where we outline the projects that are underway or planned to deliver the Ford CAP.</a:t>
            </a:r>
          </a:p>
          <a:p>
            <a:pPr algn="just"/>
            <a:endParaRPr lang="en-GB" dirty="0"/>
          </a:p>
          <a:p>
            <a:pPr algn="just"/>
            <a:r>
              <a:rPr lang="en-GB" dirty="0"/>
              <a:t>Additionally, in Chapter 2, we have detailed proposals regarding the use and development of land and buildings controlled by the planning system that we are submitting to the planning authority for assessment for inclusion in LDP3.  </a:t>
            </a:r>
          </a:p>
          <a:p>
            <a:pPr algn="just"/>
            <a:endParaRPr lang="en-GB" dirty="0"/>
          </a:p>
          <a:p>
            <a:pPr algn="just"/>
            <a:r>
              <a:rPr lang="en-GB" dirty="0"/>
              <a:t>Chapter 3 is a technical chapter required by the regulations governing Local Place Plans that explains how we have taken regard of the existing Local Development Plan (LDP2)., National Planning Framework 4 (NPF4) and the Locality Plan that has been developed for our area. This section details the reasoning and justification for our proposals in terms of planning policy. </a:t>
            </a:r>
          </a:p>
        </p:txBody>
      </p:sp>
      <p:pic>
        <p:nvPicPr>
          <p:cNvPr id="5" name="Picture 4">
            <a:extLst>
              <a:ext uri="{FF2B5EF4-FFF2-40B4-BE49-F238E27FC236}">
                <a16:creationId xmlns:a16="http://schemas.microsoft.com/office/drawing/2014/main" id="{08EAFE04-89C1-F525-EFDA-67E34A113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386" y="0"/>
            <a:ext cx="5143500" cy="6858000"/>
          </a:xfrm>
          <a:prstGeom prst="rect">
            <a:avLst/>
          </a:prstGeom>
        </p:spPr>
      </p:pic>
      <p:sp>
        <p:nvSpPr>
          <p:cNvPr id="6" name="Slide Number Placeholder 5">
            <a:extLst>
              <a:ext uri="{FF2B5EF4-FFF2-40B4-BE49-F238E27FC236}">
                <a16:creationId xmlns:a16="http://schemas.microsoft.com/office/drawing/2014/main" id="{E580115B-F83C-4D2F-0346-1CC97BD6BCD2}"/>
              </a:ext>
            </a:extLst>
          </p:cNvPr>
          <p:cNvSpPr>
            <a:spLocks noGrp="1"/>
          </p:cNvSpPr>
          <p:nvPr>
            <p:ph type="sldNum" sz="quarter" idx="12"/>
          </p:nvPr>
        </p:nvSpPr>
        <p:spPr/>
        <p:txBody>
          <a:bodyPr/>
          <a:lstStyle/>
          <a:p>
            <a:fld id="{D832FD27-ED50-466F-8ADF-A3FCDB66DE94}" type="slidenum">
              <a:rPr lang="en-GB" smtClean="0"/>
              <a:t>8</a:t>
            </a:fld>
            <a:endParaRPr lang="en-GB"/>
          </a:p>
        </p:txBody>
      </p:sp>
    </p:spTree>
    <p:extLst>
      <p:ext uri="{BB962C8B-B14F-4D97-AF65-F5344CB8AC3E}">
        <p14:creationId xmlns:p14="http://schemas.microsoft.com/office/powerpoint/2010/main" val="39764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0BB6B-CC74-250E-414D-128AE560A743}"/>
              </a:ext>
            </a:extLst>
          </p:cNvPr>
          <p:cNvSpPr txBox="1"/>
          <p:nvPr/>
        </p:nvSpPr>
        <p:spPr>
          <a:xfrm>
            <a:off x="167802" y="132920"/>
            <a:ext cx="11884768" cy="1508105"/>
          </a:xfrm>
          <a:prstGeom prst="rect">
            <a:avLst/>
          </a:prstGeom>
          <a:noFill/>
        </p:spPr>
        <p:txBody>
          <a:bodyPr wrap="square">
            <a:spAutoFit/>
          </a:bodyPr>
          <a:lstStyle/>
          <a:p>
            <a:r>
              <a:rPr lang="en-GB" sz="2000" b="1" dirty="0"/>
              <a:t>Boundary of the Local Place Plan </a:t>
            </a:r>
          </a:p>
          <a:p>
            <a:r>
              <a:rPr lang="en-GB" dirty="0"/>
              <a:t>The Boundary of this Local Place plan is the same as the boundary of Ford Village, as shown in black below. Boundary of </a:t>
            </a:r>
          </a:p>
          <a:p>
            <a:r>
              <a:rPr lang="en-GB" dirty="0"/>
              <a:t>Dunadd Community Council is shown in blue. Dunadd Community Council lies within the Argyll and Bute Council region.</a:t>
            </a:r>
          </a:p>
          <a:p>
            <a:r>
              <a:rPr lang="en-GB" dirty="0"/>
              <a:t>This is considered to be the Locality Plan covering our area, for the purposes of the Community Empowerment Act (2015).  The LPP proposals in this document must take into account this document. </a:t>
            </a:r>
          </a:p>
        </p:txBody>
      </p:sp>
      <p:sp>
        <p:nvSpPr>
          <p:cNvPr id="4" name="Rectangle 3">
            <a:extLst>
              <a:ext uri="{FF2B5EF4-FFF2-40B4-BE49-F238E27FC236}">
                <a16:creationId xmlns:a16="http://schemas.microsoft.com/office/drawing/2014/main" id="{28493300-6DEF-24A8-997F-93C888FBC735}"/>
              </a:ext>
            </a:extLst>
          </p:cNvPr>
          <p:cNvSpPr/>
          <p:nvPr/>
        </p:nvSpPr>
        <p:spPr>
          <a:xfrm>
            <a:off x="330740" y="1641025"/>
            <a:ext cx="11468911" cy="484732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A130F20F-B742-B3E2-8576-A2CADC24B69E}"/>
              </a:ext>
            </a:extLst>
          </p:cNvPr>
          <p:cNvSpPr>
            <a:spLocks noGrp="1"/>
          </p:cNvSpPr>
          <p:nvPr>
            <p:ph type="sldNum" sz="quarter" idx="12"/>
          </p:nvPr>
        </p:nvSpPr>
        <p:spPr/>
        <p:txBody>
          <a:bodyPr/>
          <a:lstStyle/>
          <a:p>
            <a:fld id="{D832FD27-ED50-466F-8ADF-A3FCDB66DE94}" type="slidenum">
              <a:rPr lang="en-GB" smtClean="0"/>
              <a:t>9</a:t>
            </a:fld>
            <a:endParaRPr lang="en-GB"/>
          </a:p>
        </p:txBody>
      </p:sp>
      <p:pic>
        <p:nvPicPr>
          <p:cNvPr id="2" name="Picture 1">
            <a:extLst>
              <a:ext uri="{FF2B5EF4-FFF2-40B4-BE49-F238E27FC236}">
                <a16:creationId xmlns:a16="http://schemas.microsoft.com/office/drawing/2014/main" id="{8219B66C-1FDE-40DF-8D92-9B8A1755E4BE}"/>
              </a:ext>
            </a:extLst>
          </p:cNvPr>
          <p:cNvPicPr>
            <a:picLocks noChangeAspect="1"/>
          </p:cNvPicPr>
          <p:nvPr/>
        </p:nvPicPr>
        <p:blipFill>
          <a:blip r:embed="rId2"/>
          <a:srcRect l="37261" t="21815" r="28750" b="9025"/>
          <a:stretch/>
        </p:blipFill>
        <p:spPr>
          <a:xfrm>
            <a:off x="476653" y="1832989"/>
            <a:ext cx="4143983" cy="4523361"/>
          </a:xfrm>
          <a:prstGeom prst="rect">
            <a:avLst/>
          </a:prstGeom>
        </p:spPr>
      </p:pic>
      <p:pic>
        <p:nvPicPr>
          <p:cNvPr id="7" name="Picture 6">
            <a:extLst>
              <a:ext uri="{FF2B5EF4-FFF2-40B4-BE49-F238E27FC236}">
                <a16:creationId xmlns:a16="http://schemas.microsoft.com/office/drawing/2014/main" id="{0FA05167-2BDE-2362-C0EE-95BC8EEB07EF}"/>
              </a:ext>
            </a:extLst>
          </p:cNvPr>
          <p:cNvPicPr>
            <a:picLocks noChangeAspect="1"/>
          </p:cNvPicPr>
          <p:nvPr/>
        </p:nvPicPr>
        <p:blipFill>
          <a:blip r:embed="rId3"/>
          <a:srcRect l="30160" t="17503" r="19894" b="3224"/>
          <a:stretch/>
        </p:blipFill>
        <p:spPr>
          <a:xfrm>
            <a:off x="5915228" y="1858394"/>
            <a:ext cx="5252937" cy="4497955"/>
          </a:xfrm>
          <a:prstGeom prst="rect">
            <a:avLst/>
          </a:prstGeom>
        </p:spPr>
      </p:pic>
    </p:spTree>
    <p:extLst>
      <p:ext uri="{BB962C8B-B14F-4D97-AF65-F5344CB8AC3E}">
        <p14:creationId xmlns:p14="http://schemas.microsoft.com/office/powerpoint/2010/main" val="2203227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2703</TotalTime>
  <Words>7134</Words>
  <Application>Microsoft Office PowerPoint</Application>
  <PresentationFormat>Widescreen</PresentationFormat>
  <Paragraphs>510</Paragraphs>
  <Slides>34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 Display</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Chapter 1: Introduction and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Walker</dc:creator>
  <cp:lastModifiedBy>Steve Walker</cp:lastModifiedBy>
  <cp:revision>12</cp:revision>
  <cp:lastPrinted>2025-04-02T15:43:33Z</cp:lastPrinted>
  <dcterms:created xsi:type="dcterms:W3CDTF">2025-03-31T15:20:32Z</dcterms:created>
  <dcterms:modified xsi:type="dcterms:W3CDTF">2025-04-02T15:43:34Z</dcterms:modified>
</cp:coreProperties>
</file>