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257" r:id="rId6"/>
    <p:sldId id="258" r:id="rId7"/>
    <p:sldId id="264" r:id="rId8"/>
    <p:sldId id="259" r:id="rId9"/>
    <p:sldId id="260" r:id="rId10"/>
    <p:sldId id="261" r:id="rId11"/>
    <p:sldId id="262" r:id="rId12"/>
    <p:sldId id="265" r:id="rId13"/>
    <p:sldId id="266" r:id="rId14"/>
    <p:sldId id="263" r:id="rId15"/>
    <p:sldId id="267"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83"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81" autoAdjust="0"/>
    <p:restoredTop sz="94660"/>
  </p:normalViewPr>
  <p:slideViewPr>
    <p:cSldViewPr snapToGrid="0" showGuides="1">
      <p:cViewPr varScale="1">
        <p:scale>
          <a:sx n="86" d="100"/>
          <a:sy n="86" d="100"/>
        </p:scale>
        <p:origin x="422" y="58"/>
      </p:cViewPr>
      <p:guideLst>
        <p:guide orient="horz" pos="2183"/>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imon" userId="965c7d84-6069-47ca-aad7-a163bc962820" providerId="ADAL" clId="{6E7A0F63-FEB0-4062-A8FE-7449E2E0873C}"/>
    <pc:docChg chg="custSel modSld">
      <pc:chgData name="Simon" userId="965c7d84-6069-47ca-aad7-a163bc962820" providerId="ADAL" clId="{6E7A0F63-FEB0-4062-A8FE-7449E2E0873C}" dt="2022-03-17T15:32:28.205" v="464" actId="20577"/>
      <pc:docMkLst>
        <pc:docMk/>
      </pc:docMkLst>
      <pc:sldChg chg="modSp mod">
        <pc:chgData name="Simon" userId="965c7d84-6069-47ca-aad7-a163bc962820" providerId="ADAL" clId="{6E7A0F63-FEB0-4062-A8FE-7449E2E0873C}" dt="2022-03-17T15:31:11.703" v="417" actId="114"/>
        <pc:sldMkLst>
          <pc:docMk/>
          <pc:sldMk cId="840828278" sldId="256"/>
        </pc:sldMkLst>
        <pc:spChg chg="mod">
          <ac:chgData name="Simon" userId="965c7d84-6069-47ca-aad7-a163bc962820" providerId="ADAL" clId="{6E7A0F63-FEB0-4062-A8FE-7449E2E0873C}" dt="2022-03-17T15:31:11.703" v="417" actId="114"/>
          <ac:spMkLst>
            <pc:docMk/>
            <pc:sldMk cId="840828278" sldId="256"/>
            <ac:spMk id="7" creationId="{00000000-0000-0000-0000-000000000000}"/>
          </ac:spMkLst>
        </pc:spChg>
      </pc:sldChg>
      <pc:sldChg chg="modSp mod">
        <pc:chgData name="Simon" userId="965c7d84-6069-47ca-aad7-a163bc962820" providerId="ADAL" clId="{6E7A0F63-FEB0-4062-A8FE-7449E2E0873C}" dt="2022-03-17T15:22:47.723" v="139" actId="207"/>
        <pc:sldMkLst>
          <pc:docMk/>
          <pc:sldMk cId="118555111" sldId="258"/>
        </pc:sldMkLst>
        <pc:spChg chg="mod">
          <ac:chgData name="Simon" userId="965c7d84-6069-47ca-aad7-a163bc962820" providerId="ADAL" clId="{6E7A0F63-FEB0-4062-A8FE-7449E2E0873C}" dt="2022-03-17T15:22:47.723" v="139" actId="207"/>
          <ac:spMkLst>
            <pc:docMk/>
            <pc:sldMk cId="118555111" sldId="258"/>
            <ac:spMk id="3" creationId="{00000000-0000-0000-0000-000000000000}"/>
          </ac:spMkLst>
        </pc:spChg>
      </pc:sldChg>
      <pc:sldChg chg="modSp mod">
        <pc:chgData name="Simon" userId="965c7d84-6069-47ca-aad7-a163bc962820" providerId="ADAL" clId="{6E7A0F63-FEB0-4062-A8FE-7449E2E0873C}" dt="2022-03-17T15:21:20.303" v="107" actId="20577"/>
        <pc:sldMkLst>
          <pc:docMk/>
          <pc:sldMk cId="2754083160" sldId="260"/>
        </pc:sldMkLst>
        <pc:spChg chg="mod">
          <ac:chgData name="Simon" userId="965c7d84-6069-47ca-aad7-a163bc962820" providerId="ADAL" clId="{6E7A0F63-FEB0-4062-A8FE-7449E2E0873C}" dt="2022-03-17T15:21:20.303" v="107" actId="20577"/>
          <ac:spMkLst>
            <pc:docMk/>
            <pc:sldMk cId="2754083160" sldId="260"/>
            <ac:spMk id="3" creationId="{00000000-0000-0000-0000-000000000000}"/>
          </ac:spMkLst>
        </pc:spChg>
      </pc:sldChg>
      <pc:sldChg chg="modSp mod">
        <pc:chgData name="Simon" userId="965c7d84-6069-47ca-aad7-a163bc962820" providerId="ADAL" clId="{6E7A0F63-FEB0-4062-A8FE-7449E2E0873C}" dt="2022-03-17T15:20:47.168" v="48" actId="20577"/>
        <pc:sldMkLst>
          <pc:docMk/>
          <pc:sldMk cId="3311507054" sldId="261"/>
        </pc:sldMkLst>
        <pc:spChg chg="mod">
          <ac:chgData name="Simon" userId="965c7d84-6069-47ca-aad7-a163bc962820" providerId="ADAL" clId="{6E7A0F63-FEB0-4062-A8FE-7449E2E0873C}" dt="2022-03-17T15:20:47.168" v="48" actId="20577"/>
          <ac:spMkLst>
            <pc:docMk/>
            <pc:sldMk cId="3311507054" sldId="261"/>
            <ac:spMk id="3" creationId="{00000000-0000-0000-0000-000000000000}"/>
          </ac:spMkLst>
        </pc:spChg>
      </pc:sldChg>
      <pc:sldChg chg="modSp mod">
        <pc:chgData name="Simon" userId="965c7d84-6069-47ca-aad7-a163bc962820" providerId="ADAL" clId="{6E7A0F63-FEB0-4062-A8FE-7449E2E0873C}" dt="2022-03-17T15:25:52.261" v="264" actId="207"/>
        <pc:sldMkLst>
          <pc:docMk/>
          <pc:sldMk cId="4091727155" sldId="262"/>
        </pc:sldMkLst>
        <pc:spChg chg="mod">
          <ac:chgData name="Simon" userId="965c7d84-6069-47ca-aad7-a163bc962820" providerId="ADAL" clId="{6E7A0F63-FEB0-4062-A8FE-7449E2E0873C}" dt="2022-03-17T15:25:52.261" v="264" actId="207"/>
          <ac:spMkLst>
            <pc:docMk/>
            <pc:sldMk cId="4091727155" sldId="262"/>
            <ac:spMk id="3" creationId="{00000000-0000-0000-0000-000000000000}"/>
          </ac:spMkLst>
        </pc:spChg>
      </pc:sldChg>
      <pc:sldChg chg="modSp mod">
        <pc:chgData name="Simon" userId="965c7d84-6069-47ca-aad7-a163bc962820" providerId="ADAL" clId="{6E7A0F63-FEB0-4062-A8FE-7449E2E0873C}" dt="2022-03-17T15:32:28.205" v="464" actId="20577"/>
        <pc:sldMkLst>
          <pc:docMk/>
          <pc:sldMk cId="1195548235" sldId="265"/>
        </pc:sldMkLst>
        <pc:spChg chg="mod">
          <ac:chgData name="Simon" userId="965c7d84-6069-47ca-aad7-a163bc962820" providerId="ADAL" clId="{6E7A0F63-FEB0-4062-A8FE-7449E2E0873C}" dt="2022-03-17T15:32:28.205" v="464" actId="20577"/>
          <ac:spMkLst>
            <pc:docMk/>
            <pc:sldMk cId="1195548235" sldId="265"/>
            <ac:spMk id="3" creationId="{5874D57C-4A94-4F2D-8C06-A3607590C2F3}"/>
          </ac:spMkLst>
        </pc:spChg>
      </pc:sldChg>
      <pc:sldChg chg="modSp mod">
        <pc:chgData name="Simon" userId="965c7d84-6069-47ca-aad7-a163bc962820" providerId="ADAL" clId="{6E7A0F63-FEB0-4062-A8FE-7449E2E0873C}" dt="2022-03-17T15:27:03.628" v="339" actId="20577"/>
        <pc:sldMkLst>
          <pc:docMk/>
          <pc:sldMk cId="556995973" sldId="266"/>
        </pc:sldMkLst>
        <pc:spChg chg="mod">
          <ac:chgData name="Simon" userId="965c7d84-6069-47ca-aad7-a163bc962820" providerId="ADAL" clId="{6E7A0F63-FEB0-4062-A8FE-7449E2E0873C}" dt="2022-03-17T15:27:03.628" v="339" actId="20577"/>
          <ac:spMkLst>
            <pc:docMk/>
            <pc:sldMk cId="556995973" sldId="266"/>
            <ac:spMk id="3" creationId="{46889C38-0202-439D-B026-7E6053BD0366}"/>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E84B7AB-D1AD-4238-A520-09B3952BB257}" type="datetimeFigureOut">
              <a:rPr lang="en-GB" smtClean="0"/>
              <a:t>17/03/2022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227EAE2-45CB-4F43-B0BB-642B68FB5FB8}" type="slidenum">
              <a:rPr lang="en-GB" smtClean="0"/>
              <a:t>‹#›</a:t>
            </a:fld>
            <a:endParaRPr lang="en-GB"/>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554955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E84B7AB-D1AD-4238-A520-09B3952BB257}" type="datetimeFigureOut">
              <a:rPr lang="en-GB" smtClean="0"/>
              <a:t>17/03/2022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227EAE2-45CB-4F43-B0BB-642B68FB5FB8}" type="slidenum">
              <a:rPr lang="en-GB" smtClean="0"/>
              <a:t>‹#›</a:t>
            </a:fld>
            <a:endParaRPr lang="en-GB"/>
          </a:p>
        </p:txBody>
      </p:sp>
    </p:spTree>
    <p:extLst>
      <p:ext uri="{BB962C8B-B14F-4D97-AF65-F5344CB8AC3E}">
        <p14:creationId xmlns:p14="http://schemas.microsoft.com/office/powerpoint/2010/main" val="27122270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E84B7AB-D1AD-4238-A520-09B3952BB257}" type="datetimeFigureOut">
              <a:rPr lang="en-GB" smtClean="0"/>
              <a:t>17/03/2022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227EAE2-45CB-4F43-B0BB-642B68FB5FB8}" type="slidenum">
              <a:rPr lang="en-GB" smtClean="0"/>
              <a:t>‹#›</a:t>
            </a:fld>
            <a:endParaRPr lang="en-GB"/>
          </a:p>
        </p:txBody>
      </p:sp>
    </p:spTree>
    <p:extLst>
      <p:ext uri="{BB962C8B-B14F-4D97-AF65-F5344CB8AC3E}">
        <p14:creationId xmlns:p14="http://schemas.microsoft.com/office/powerpoint/2010/main" val="19773391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E84B7AB-D1AD-4238-A520-09B3952BB257}" type="datetimeFigureOut">
              <a:rPr lang="en-GB" smtClean="0"/>
              <a:t>17/03/2022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227EAE2-45CB-4F43-B0BB-642B68FB5FB8}" type="slidenum">
              <a:rPr lang="en-GB" smtClean="0"/>
              <a:t>‹#›</a:t>
            </a:fld>
            <a:endParaRPr lang="en-GB"/>
          </a:p>
        </p:txBody>
      </p:sp>
    </p:spTree>
    <p:extLst>
      <p:ext uri="{BB962C8B-B14F-4D97-AF65-F5344CB8AC3E}">
        <p14:creationId xmlns:p14="http://schemas.microsoft.com/office/powerpoint/2010/main" val="27034176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E84B7AB-D1AD-4238-A520-09B3952BB257}" type="datetimeFigureOut">
              <a:rPr lang="en-GB" smtClean="0"/>
              <a:t>17/03/2022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227EAE2-45CB-4F43-B0BB-642B68FB5FB8}" type="slidenum">
              <a:rPr lang="en-GB" smtClean="0"/>
              <a:t>‹#›</a:t>
            </a:fld>
            <a:endParaRPr lang="en-GB"/>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006567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E84B7AB-D1AD-4238-A520-09B3952BB257}" type="datetimeFigureOut">
              <a:rPr lang="en-GB" smtClean="0"/>
              <a:t>17/03/2022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227EAE2-45CB-4F43-B0BB-642B68FB5FB8}" type="slidenum">
              <a:rPr lang="en-GB" smtClean="0"/>
              <a:t>‹#›</a:t>
            </a:fld>
            <a:endParaRPr lang="en-GB"/>
          </a:p>
        </p:txBody>
      </p:sp>
    </p:spTree>
    <p:extLst>
      <p:ext uri="{BB962C8B-B14F-4D97-AF65-F5344CB8AC3E}">
        <p14:creationId xmlns:p14="http://schemas.microsoft.com/office/powerpoint/2010/main" val="16775726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E84B7AB-D1AD-4238-A520-09B3952BB257}" type="datetimeFigureOut">
              <a:rPr lang="en-GB" smtClean="0"/>
              <a:t>17/03/2022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227EAE2-45CB-4F43-B0BB-642B68FB5FB8}" type="slidenum">
              <a:rPr lang="en-GB" smtClean="0"/>
              <a:t>‹#›</a:t>
            </a:fld>
            <a:endParaRPr lang="en-GB"/>
          </a:p>
        </p:txBody>
      </p:sp>
    </p:spTree>
    <p:extLst>
      <p:ext uri="{BB962C8B-B14F-4D97-AF65-F5344CB8AC3E}">
        <p14:creationId xmlns:p14="http://schemas.microsoft.com/office/powerpoint/2010/main" val="8689124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E84B7AB-D1AD-4238-A520-09B3952BB257}" type="datetimeFigureOut">
              <a:rPr lang="en-GB" smtClean="0"/>
              <a:t>17/03/2022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227EAE2-45CB-4F43-B0BB-642B68FB5FB8}" type="slidenum">
              <a:rPr lang="en-GB" smtClean="0"/>
              <a:t>‹#›</a:t>
            </a:fld>
            <a:endParaRPr lang="en-GB"/>
          </a:p>
        </p:txBody>
      </p:sp>
    </p:spTree>
    <p:extLst>
      <p:ext uri="{BB962C8B-B14F-4D97-AF65-F5344CB8AC3E}">
        <p14:creationId xmlns:p14="http://schemas.microsoft.com/office/powerpoint/2010/main" val="11213437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AE84B7AB-D1AD-4238-A520-09B3952BB257}" type="datetimeFigureOut">
              <a:rPr lang="en-GB" smtClean="0"/>
              <a:t>17/03/2022</a:t>
            </a:fld>
            <a:endParaRPr lang="en-GB"/>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GB"/>
          </a:p>
        </p:txBody>
      </p:sp>
      <p:sp>
        <p:nvSpPr>
          <p:cNvPr id="9" name="Slide Number Placeholder 8"/>
          <p:cNvSpPr>
            <a:spLocks noGrp="1"/>
          </p:cNvSpPr>
          <p:nvPr>
            <p:ph type="sldNum" sz="quarter" idx="12"/>
          </p:nvPr>
        </p:nvSpPr>
        <p:spPr/>
        <p:txBody>
          <a:bodyPr/>
          <a:lstStyle/>
          <a:p>
            <a:fld id="{B227EAE2-45CB-4F43-B0BB-642B68FB5FB8}" type="slidenum">
              <a:rPr lang="en-GB" smtClean="0"/>
              <a:t>‹#›</a:t>
            </a:fld>
            <a:endParaRPr lang="en-GB"/>
          </a:p>
        </p:txBody>
      </p:sp>
    </p:spTree>
    <p:extLst>
      <p:ext uri="{BB962C8B-B14F-4D97-AF65-F5344CB8AC3E}">
        <p14:creationId xmlns:p14="http://schemas.microsoft.com/office/powerpoint/2010/main" val="37715011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AE84B7AB-D1AD-4238-A520-09B3952BB257}" type="datetimeFigureOut">
              <a:rPr lang="en-GB" smtClean="0"/>
              <a:t>17/03/2022</a:t>
            </a:fld>
            <a:endParaRPr lang="en-GB"/>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GB"/>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B227EAE2-45CB-4F43-B0BB-642B68FB5FB8}" type="slidenum">
              <a:rPr lang="en-GB" smtClean="0"/>
              <a:t>‹#›</a:t>
            </a:fld>
            <a:endParaRPr lang="en-GB"/>
          </a:p>
        </p:txBody>
      </p:sp>
    </p:spTree>
    <p:extLst>
      <p:ext uri="{BB962C8B-B14F-4D97-AF65-F5344CB8AC3E}">
        <p14:creationId xmlns:p14="http://schemas.microsoft.com/office/powerpoint/2010/main" val="11420399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E84B7AB-D1AD-4238-A520-09B3952BB257}" type="datetimeFigureOut">
              <a:rPr lang="en-GB" smtClean="0"/>
              <a:t>17/03/2022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227EAE2-45CB-4F43-B0BB-642B68FB5FB8}" type="slidenum">
              <a:rPr lang="en-GB" smtClean="0"/>
              <a:t>‹#›</a:t>
            </a:fld>
            <a:endParaRPr lang="en-GB"/>
          </a:p>
        </p:txBody>
      </p:sp>
    </p:spTree>
    <p:extLst>
      <p:ext uri="{BB962C8B-B14F-4D97-AF65-F5344CB8AC3E}">
        <p14:creationId xmlns:p14="http://schemas.microsoft.com/office/powerpoint/2010/main" val="11406056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AE84B7AB-D1AD-4238-A520-09B3952BB257}" type="datetimeFigureOut">
              <a:rPr lang="en-GB" smtClean="0"/>
              <a:t>17/03/2022</a:t>
            </a:fld>
            <a:endParaRPr lang="en-GB"/>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GB"/>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B227EAE2-45CB-4F43-B0BB-642B68FB5FB8}" type="slidenum">
              <a:rPr lang="en-GB" smtClean="0"/>
              <a:t>‹#›</a:t>
            </a:fld>
            <a:endParaRPr lang="en-GB"/>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4344084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4.jp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mailto:s106enquiries@colchester.gov.uk" TargetMode="External"/><Relationship Id="rId2" Type="http://schemas.openxmlformats.org/officeDocument/2006/relationships/image" Target="../media/image2.jpeg"/><Relationship Id="rId1" Type="http://schemas.openxmlformats.org/officeDocument/2006/relationships/slideLayout" Target="../slideLayouts/slideLayout6.xml"/><Relationship Id="rId6" Type="http://schemas.openxmlformats.org/officeDocument/2006/relationships/hyperlink" Target="mailto:simon.cairns@Colchester.gov.uk" TargetMode="External"/><Relationship Id="rId5" Type="http://schemas.openxmlformats.org/officeDocument/2006/relationships/hyperlink" Target="mailto:yana.saxby@Colchester.gov.uk" TargetMode="External"/><Relationship Id="rId4" Type="http://schemas.openxmlformats.org/officeDocument/2006/relationships/hyperlink" Target="mailto:Marie.rutherford@colchester.gov.uk"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ctrTitle"/>
          </p:nvPr>
        </p:nvSpPr>
        <p:spPr>
          <a:xfrm>
            <a:off x="1097280" y="758952"/>
            <a:ext cx="10058400" cy="3566160"/>
          </a:xfrm>
        </p:spPr>
        <p:txBody>
          <a:bodyPr>
            <a:normAutofit/>
          </a:bodyPr>
          <a:lstStyle/>
          <a:p>
            <a:r>
              <a:rPr lang="en-GB" dirty="0"/>
              <a:t>Section 106 -  background, restrictions and spend.</a:t>
            </a:r>
          </a:p>
        </p:txBody>
      </p:sp>
      <p:sp>
        <p:nvSpPr>
          <p:cNvPr id="7" name="Subtitle 2"/>
          <p:cNvSpPr>
            <a:spLocks noGrp="1"/>
          </p:cNvSpPr>
          <p:nvPr>
            <p:ph type="subTitle" idx="1"/>
          </p:nvPr>
        </p:nvSpPr>
        <p:spPr>
          <a:xfrm>
            <a:off x="1100051" y="4455621"/>
            <a:ext cx="10058400" cy="1143000"/>
          </a:xfrm>
        </p:spPr>
        <p:txBody>
          <a:bodyPr/>
          <a:lstStyle/>
          <a:p>
            <a:r>
              <a:rPr lang="en-GB" dirty="0"/>
              <a:t>‘</a:t>
            </a:r>
            <a:r>
              <a:rPr lang="en-GB" i="1" dirty="0"/>
              <a:t>FACILITATING GROWTH NOT PLANNING GAIN</a:t>
            </a:r>
            <a:r>
              <a:rPr lang="en-GB" dirty="0"/>
              <a:t>’</a:t>
            </a:r>
          </a:p>
        </p:txBody>
      </p:sp>
      <p:pic>
        <p:nvPicPr>
          <p:cNvPr id="1026" name="Picture 2" descr="Image result for colchester borough council">
            <a:extLst>
              <a:ext uri="{FF2B5EF4-FFF2-40B4-BE49-F238E27FC236}">
                <a16:creationId xmlns:a16="http://schemas.microsoft.com/office/drawing/2014/main" id="{F292B867-8307-4831-87F3-1A8EA629303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892529" y="214313"/>
            <a:ext cx="2143125" cy="21431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408282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7D379150-F6B4-45C8-BE10-6B278AD400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a:extLst>
              <a:ext uri="{FF2B5EF4-FFF2-40B4-BE49-F238E27FC236}">
                <a16:creationId xmlns:a16="http://schemas.microsoft.com/office/drawing/2014/main" id="{5FFCF544-A370-4A5D-A95F-CA6E0E7191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7" name="Straight Connector 16">
            <a:extLst>
              <a:ext uri="{FF2B5EF4-FFF2-40B4-BE49-F238E27FC236}">
                <a16:creationId xmlns:a16="http://schemas.microsoft.com/office/drawing/2014/main" id="{6EEB3B97-A638-498B-8083-54191CE71E0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67B3E6AC-7D24-4A96-8F37-154F55C51148}"/>
              </a:ext>
            </a:extLst>
          </p:cNvPr>
          <p:cNvSpPr>
            <a:spLocks noGrp="1"/>
          </p:cNvSpPr>
          <p:nvPr>
            <p:ph type="title"/>
          </p:nvPr>
        </p:nvSpPr>
        <p:spPr>
          <a:xfrm>
            <a:off x="1097280" y="286603"/>
            <a:ext cx="10058400" cy="1450757"/>
          </a:xfrm>
        </p:spPr>
        <p:txBody>
          <a:bodyPr vert="horz" lIns="91440" tIns="45720" rIns="91440" bIns="45720" rtlCol="0" anchor="b">
            <a:normAutofit/>
          </a:bodyPr>
          <a:lstStyle/>
          <a:p>
            <a:r>
              <a:rPr lang="en-US" dirty="0"/>
              <a:t>We have existing needs!</a:t>
            </a:r>
          </a:p>
        </p:txBody>
      </p:sp>
      <p:sp>
        <p:nvSpPr>
          <p:cNvPr id="3" name="TextBox 2">
            <a:extLst>
              <a:ext uri="{FF2B5EF4-FFF2-40B4-BE49-F238E27FC236}">
                <a16:creationId xmlns:a16="http://schemas.microsoft.com/office/drawing/2014/main" id="{46889C38-0202-439D-B026-7E6053BD0366}"/>
              </a:ext>
            </a:extLst>
          </p:cNvPr>
          <p:cNvSpPr txBox="1"/>
          <p:nvPr/>
        </p:nvSpPr>
        <p:spPr>
          <a:xfrm>
            <a:off x="1097279" y="1845734"/>
            <a:ext cx="6454987" cy="4023360"/>
          </a:xfrm>
          <a:prstGeom prst="rect">
            <a:avLst/>
          </a:prstGeom>
        </p:spPr>
        <p:txBody>
          <a:bodyPr vert="horz" lIns="0" tIns="45720" rIns="0" bIns="45720" rtlCol="0">
            <a:normAutofit/>
          </a:bodyPr>
          <a:lstStyle/>
          <a:p>
            <a:pPr marL="285750" indent="-285750">
              <a:lnSpc>
                <a:spcPct val="90000"/>
              </a:lnSpc>
              <a:spcAft>
                <a:spcPts val="600"/>
              </a:spcAft>
              <a:buClr>
                <a:schemeClr val="accent1"/>
              </a:buClr>
              <a:buFont typeface="Calibri" panose="020F0502020204030204" pitchFamily="34" charset="0"/>
              <a:buChar char="•"/>
            </a:pPr>
            <a:r>
              <a:rPr lang="en-US" dirty="0">
                <a:solidFill>
                  <a:schemeClr val="tx1">
                    <a:lumMod val="75000"/>
                    <a:lumOff val="25000"/>
                  </a:schemeClr>
                </a:solidFill>
              </a:rPr>
              <a:t>Our village hall is very old and needs a refurb</a:t>
            </a:r>
          </a:p>
          <a:p>
            <a:pPr marL="285750" indent="-285750">
              <a:lnSpc>
                <a:spcPct val="90000"/>
              </a:lnSpc>
              <a:spcAft>
                <a:spcPts val="600"/>
              </a:spcAft>
              <a:buClr>
                <a:schemeClr val="accent1"/>
              </a:buClr>
              <a:buFont typeface="Calibri" panose="020F0502020204030204" pitchFamily="34" charset="0"/>
              <a:buChar char="•"/>
            </a:pPr>
            <a:r>
              <a:rPr lang="en-US" dirty="0">
                <a:solidFill>
                  <a:schemeClr val="tx1">
                    <a:lumMod val="75000"/>
                    <a:lumOff val="25000"/>
                  </a:schemeClr>
                </a:solidFill>
              </a:rPr>
              <a:t>We don’t have any recreation facilities or play grounds – will the development impact on these</a:t>
            </a:r>
          </a:p>
          <a:p>
            <a:pPr marL="285750" indent="-285750">
              <a:lnSpc>
                <a:spcPct val="90000"/>
              </a:lnSpc>
              <a:spcAft>
                <a:spcPts val="600"/>
              </a:spcAft>
              <a:buClr>
                <a:schemeClr val="accent1"/>
              </a:buClr>
              <a:buFont typeface="Calibri" panose="020F0502020204030204" pitchFamily="34" charset="0"/>
              <a:buChar char="•"/>
            </a:pPr>
            <a:r>
              <a:rPr lang="en-US" dirty="0">
                <a:solidFill>
                  <a:schemeClr val="tx1">
                    <a:lumMod val="75000"/>
                    <a:lumOff val="25000"/>
                  </a:schemeClr>
                </a:solidFill>
              </a:rPr>
              <a:t>We need a bypass or new junction as existing are grid locked</a:t>
            </a:r>
          </a:p>
          <a:p>
            <a:pPr marL="285750" indent="-285750">
              <a:lnSpc>
                <a:spcPct val="90000"/>
              </a:lnSpc>
              <a:spcAft>
                <a:spcPts val="600"/>
              </a:spcAft>
              <a:buClr>
                <a:schemeClr val="accent1"/>
              </a:buClr>
              <a:buFont typeface="Calibri" panose="020F0502020204030204" pitchFamily="34" charset="0"/>
              <a:buChar char="•"/>
            </a:pPr>
            <a:r>
              <a:rPr lang="en-US" dirty="0">
                <a:solidFill>
                  <a:schemeClr val="tx1">
                    <a:lumMod val="75000"/>
                    <a:lumOff val="25000"/>
                  </a:schemeClr>
                </a:solidFill>
              </a:rPr>
              <a:t>Our roads are substandard and lack footways</a:t>
            </a:r>
          </a:p>
          <a:p>
            <a:pPr marL="285750" indent="-285750">
              <a:lnSpc>
                <a:spcPct val="90000"/>
              </a:lnSpc>
              <a:spcAft>
                <a:spcPts val="600"/>
              </a:spcAft>
              <a:buClr>
                <a:schemeClr val="accent1"/>
              </a:buClr>
              <a:buFont typeface="Calibri" panose="020F0502020204030204" pitchFamily="34" charset="0"/>
              <a:buChar char="•"/>
            </a:pPr>
            <a:r>
              <a:rPr lang="en-US" dirty="0">
                <a:solidFill>
                  <a:schemeClr val="tx1">
                    <a:lumMod val="75000"/>
                    <a:lumOff val="25000"/>
                  </a:schemeClr>
                </a:solidFill>
              </a:rPr>
              <a:t>We can’t get a doctor/dentist appointment </a:t>
            </a:r>
          </a:p>
          <a:p>
            <a:pPr marL="285750" indent="-285750">
              <a:lnSpc>
                <a:spcPct val="90000"/>
              </a:lnSpc>
              <a:spcAft>
                <a:spcPts val="600"/>
              </a:spcAft>
              <a:buClr>
                <a:schemeClr val="accent1"/>
              </a:buClr>
              <a:buFont typeface="Calibri" panose="020F0502020204030204" pitchFamily="34" charset="0"/>
              <a:buChar char="•"/>
            </a:pPr>
            <a:r>
              <a:rPr lang="en-US" dirty="0">
                <a:solidFill>
                  <a:schemeClr val="tx1">
                    <a:lumMod val="75000"/>
                    <a:lumOff val="25000"/>
                  </a:schemeClr>
                </a:solidFill>
              </a:rPr>
              <a:t>Our schools are full or we don’t have a village school</a:t>
            </a:r>
          </a:p>
          <a:p>
            <a:pPr marL="285750" indent="-285750">
              <a:lnSpc>
                <a:spcPct val="90000"/>
              </a:lnSpc>
              <a:spcAft>
                <a:spcPts val="600"/>
              </a:spcAft>
              <a:buClr>
                <a:schemeClr val="accent1"/>
              </a:buClr>
              <a:buFont typeface="Calibri" panose="020F0502020204030204" pitchFamily="34" charset="0"/>
              <a:buChar char="•"/>
            </a:pPr>
            <a:endParaRPr lang="en-US" dirty="0">
              <a:solidFill>
                <a:schemeClr val="tx1">
                  <a:lumMod val="75000"/>
                  <a:lumOff val="25000"/>
                </a:schemeClr>
              </a:solidFill>
            </a:endParaRPr>
          </a:p>
          <a:p>
            <a:pPr>
              <a:lnSpc>
                <a:spcPct val="90000"/>
              </a:lnSpc>
              <a:spcAft>
                <a:spcPts val="600"/>
              </a:spcAft>
              <a:buClr>
                <a:schemeClr val="accent1"/>
              </a:buClr>
              <a:buFont typeface="Calibri" panose="020F0502020204030204" pitchFamily="34" charset="0"/>
            </a:pPr>
            <a:r>
              <a:rPr lang="en-US" dirty="0">
                <a:solidFill>
                  <a:schemeClr val="tx1">
                    <a:lumMod val="75000"/>
                    <a:lumOff val="25000"/>
                  </a:schemeClr>
                </a:solidFill>
              </a:rPr>
              <a:t>BUT THE DEVELOPMENT CAN ONLY MITIGATE ITS OWN IMPACT </a:t>
            </a:r>
          </a:p>
          <a:p>
            <a:pPr>
              <a:lnSpc>
                <a:spcPct val="90000"/>
              </a:lnSpc>
              <a:spcAft>
                <a:spcPts val="600"/>
              </a:spcAft>
              <a:buClr>
                <a:schemeClr val="accent1"/>
              </a:buClr>
              <a:buFont typeface="Calibri" panose="020F0502020204030204" pitchFamily="34" charset="0"/>
            </a:pPr>
            <a:r>
              <a:rPr lang="en-US" dirty="0">
                <a:solidFill>
                  <a:schemeClr val="tx1">
                    <a:lumMod val="75000"/>
                    <a:lumOff val="25000"/>
                  </a:schemeClr>
                </a:solidFill>
              </a:rPr>
              <a:t>DEVELOPERS ARE NOT FATHER CHRISTMAS </a:t>
            </a:r>
          </a:p>
        </p:txBody>
      </p:sp>
      <p:pic>
        <p:nvPicPr>
          <p:cNvPr id="8" name="Picture 7">
            <a:extLst>
              <a:ext uri="{FF2B5EF4-FFF2-40B4-BE49-F238E27FC236}">
                <a16:creationId xmlns:a16="http://schemas.microsoft.com/office/drawing/2014/main" id="{42FB04A7-AACC-48C3-8F6A-A1A9CFEB91A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020570" y="2243009"/>
            <a:ext cx="3135109" cy="2817629"/>
          </a:xfrm>
          <a:prstGeom prst="rect">
            <a:avLst/>
          </a:prstGeom>
        </p:spPr>
      </p:pic>
      <p:sp>
        <p:nvSpPr>
          <p:cNvPr id="5" name="TextBox 4">
            <a:extLst>
              <a:ext uri="{FF2B5EF4-FFF2-40B4-BE49-F238E27FC236}">
                <a16:creationId xmlns:a16="http://schemas.microsoft.com/office/drawing/2014/main" id="{EE651121-1603-4AE7-A3D2-0FE575C04CB3}"/>
              </a:ext>
            </a:extLst>
          </p:cNvPr>
          <p:cNvSpPr txBox="1"/>
          <p:nvPr/>
        </p:nvSpPr>
        <p:spPr>
          <a:xfrm>
            <a:off x="8203096" y="4572000"/>
            <a:ext cx="3392556" cy="1311965"/>
          </a:xfrm>
          <a:prstGeom prst="rect">
            <a:avLst/>
          </a:prstGeom>
          <a:noFill/>
        </p:spPr>
        <p:txBody>
          <a:bodyPr wrap="square" rtlCol="0">
            <a:spAutoFit/>
          </a:bodyPr>
          <a:lstStyle/>
          <a:p>
            <a:endParaRPr lang="en-GB" dirty="0"/>
          </a:p>
        </p:txBody>
      </p:sp>
      <p:pic>
        <p:nvPicPr>
          <p:cNvPr id="10244" name="Picture 4" descr="Image result for colchester borough council">
            <a:extLst>
              <a:ext uri="{FF2B5EF4-FFF2-40B4-BE49-F238E27FC236}">
                <a16:creationId xmlns:a16="http://schemas.microsoft.com/office/drawing/2014/main" id="{50E76957-3E87-4AFD-AF7A-66BD989B2A5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048875" y="98227"/>
            <a:ext cx="2143125" cy="21431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569959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Closing Thoughts</a:t>
            </a:r>
          </a:p>
        </p:txBody>
      </p:sp>
      <p:sp>
        <p:nvSpPr>
          <p:cNvPr id="3" name="Content Placeholder 2"/>
          <p:cNvSpPr>
            <a:spLocks noGrp="1"/>
          </p:cNvSpPr>
          <p:nvPr>
            <p:ph idx="1"/>
          </p:nvPr>
        </p:nvSpPr>
        <p:spPr/>
        <p:txBody>
          <a:bodyPr/>
          <a:lstStyle/>
          <a:p>
            <a:pPr>
              <a:buFont typeface="Arial" panose="020B0604020202020204" pitchFamily="34" charset="0"/>
              <a:buChar char="•"/>
            </a:pPr>
            <a:r>
              <a:rPr lang="en-GB" dirty="0"/>
              <a:t>Basic understanding of Section 106, its operation and its spend;</a:t>
            </a:r>
          </a:p>
          <a:p>
            <a:pPr>
              <a:buFont typeface="Arial" panose="020B0604020202020204" pitchFamily="34" charset="0"/>
              <a:buChar char="•"/>
            </a:pPr>
            <a:r>
              <a:rPr lang="en-GB" dirty="0"/>
              <a:t>Understanding that Section 106 is tied to development, without development it cannot function;</a:t>
            </a:r>
          </a:p>
          <a:p>
            <a:pPr>
              <a:buFont typeface="Arial" panose="020B0604020202020204" pitchFamily="34" charset="0"/>
              <a:buChar char="•"/>
            </a:pPr>
            <a:r>
              <a:rPr lang="en-GB" dirty="0"/>
              <a:t>Importance of communication between Parish Council, Colchester Council Officers, ward members and beyond.</a:t>
            </a:r>
          </a:p>
          <a:p>
            <a:pPr>
              <a:buFont typeface="Arial" panose="020B0604020202020204" pitchFamily="34" charset="0"/>
              <a:buChar char="•"/>
            </a:pPr>
            <a:r>
              <a:rPr lang="en-GB" dirty="0"/>
              <a:t>Use your consultation to comment on the merits of the application and how it may affect your community but also to help identify impacts and how these could best be mitigated in the locality . </a:t>
            </a:r>
          </a:p>
        </p:txBody>
      </p:sp>
      <p:pic>
        <p:nvPicPr>
          <p:cNvPr id="11266" name="Picture 2" descr="Image result for colchester borough council">
            <a:extLst>
              <a:ext uri="{FF2B5EF4-FFF2-40B4-BE49-F238E27FC236}">
                <a16:creationId xmlns:a16="http://schemas.microsoft.com/office/drawing/2014/main" id="{D0C0F9D5-B3C7-4B55-A50D-7109171E1BE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625467" y="214313"/>
            <a:ext cx="2143125" cy="21431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55016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7CE8D2-03C9-4FF1-B236-DA2E7AE346F5}"/>
              </a:ext>
            </a:extLst>
          </p:cNvPr>
          <p:cNvSpPr>
            <a:spLocks noGrp="1"/>
          </p:cNvSpPr>
          <p:nvPr>
            <p:ph type="title"/>
          </p:nvPr>
        </p:nvSpPr>
        <p:spPr/>
        <p:txBody>
          <a:bodyPr/>
          <a:lstStyle/>
          <a:p>
            <a:r>
              <a:rPr lang="en-GB" dirty="0"/>
              <a:t>Any questions?</a:t>
            </a:r>
          </a:p>
        </p:txBody>
      </p:sp>
      <p:pic>
        <p:nvPicPr>
          <p:cNvPr id="12290" name="Picture 2" descr="Image result for colchester borough council">
            <a:extLst>
              <a:ext uri="{FF2B5EF4-FFF2-40B4-BE49-F238E27FC236}">
                <a16:creationId xmlns:a16="http://schemas.microsoft.com/office/drawing/2014/main" id="{DD0FA41D-9CB4-403E-AA90-DDBB2CD6CD2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69362" y="0"/>
            <a:ext cx="2143125" cy="2143125"/>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FF253946-AB89-442B-BF3D-07ABAED96B75}"/>
              </a:ext>
            </a:extLst>
          </p:cNvPr>
          <p:cNvSpPr txBox="1"/>
          <p:nvPr/>
        </p:nvSpPr>
        <p:spPr>
          <a:xfrm>
            <a:off x="1097280" y="2743200"/>
            <a:ext cx="9077234" cy="3416320"/>
          </a:xfrm>
          <a:prstGeom prst="rect">
            <a:avLst/>
          </a:prstGeom>
          <a:noFill/>
        </p:spPr>
        <p:txBody>
          <a:bodyPr wrap="square" rtlCol="0">
            <a:spAutoFit/>
          </a:bodyPr>
          <a:lstStyle/>
          <a:p>
            <a:r>
              <a:rPr lang="en-GB" dirty="0"/>
              <a:t>Please contact us  with any generic or specific questions concerning s.106 via</a:t>
            </a:r>
          </a:p>
          <a:p>
            <a:r>
              <a:rPr lang="en-GB" dirty="0">
                <a:hlinkClick r:id="rId3"/>
              </a:rPr>
              <a:t>s106enquiries@colchester.gov.uk</a:t>
            </a:r>
            <a:r>
              <a:rPr lang="en-GB" dirty="0"/>
              <a:t>  or the application case officer </a:t>
            </a:r>
          </a:p>
          <a:p>
            <a:endParaRPr lang="en-GB" dirty="0"/>
          </a:p>
          <a:p>
            <a:r>
              <a:rPr lang="en-GB" dirty="0"/>
              <a:t>Marie Rutherford E: </a:t>
            </a:r>
            <a:r>
              <a:rPr lang="en-GB" u="sng" dirty="0">
                <a:hlinkClick r:id="rId4"/>
              </a:rPr>
              <a:t>Marie.rutherford@colchester.gov.uk</a:t>
            </a:r>
            <a:endParaRPr lang="en-GB" dirty="0"/>
          </a:p>
          <a:p>
            <a:r>
              <a:rPr lang="en-GB" dirty="0"/>
              <a:t>T: 01206 282250</a:t>
            </a:r>
          </a:p>
          <a:p>
            <a:endParaRPr lang="en-GB" dirty="0"/>
          </a:p>
          <a:p>
            <a:r>
              <a:rPr lang="en-GB" dirty="0"/>
              <a:t>Yana Saxby E: </a:t>
            </a:r>
            <a:r>
              <a:rPr lang="en-GB" dirty="0">
                <a:hlinkClick r:id="rId5"/>
              </a:rPr>
              <a:t>yana.saxby@Colchester.gov.uk</a:t>
            </a:r>
            <a:r>
              <a:rPr lang="en-GB" dirty="0"/>
              <a:t> </a:t>
            </a:r>
          </a:p>
          <a:p>
            <a:r>
              <a:rPr lang="en-GB" dirty="0"/>
              <a:t>T: 01206 282403</a:t>
            </a:r>
          </a:p>
          <a:p>
            <a:endParaRPr lang="en-GB" dirty="0"/>
          </a:p>
          <a:p>
            <a:r>
              <a:rPr lang="en-GB" dirty="0"/>
              <a:t>Simon Cairns E: </a:t>
            </a:r>
            <a:r>
              <a:rPr lang="en-GB" dirty="0">
                <a:hlinkClick r:id="rId6"/>
              </a:rPr>
              <a:t>simon.cairns@Colchester.gov.uk</a:t>
            </a:r>
            <a:r>
              <a:rPr lang="en-GB" dirty="0"/>
              <a:t> </a:t>
            </a:r>
          </a:p>
          <a:p>
            <a:r>
              <a:rPr lang="en-GB" dirty="0"/>
              <a:t>T: 01206 508650</a:t>
            </a:r>
          </a:p>
          <a:p>
            <a:endParaRPr lang="en-GB" dirty="0"/>
          </a:p>
        </p:txBody>
      </p:sp>
    </p:spTree>
    <p:extLst>
      <p:ext uri="{BB962C8B-B14F-4D97-AF65-F5344CB8AC3E}">
        <p14:creationId xmlns:p14="http://schemas.microsoft.com/office/powerpoint/2010/main" val="40241714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Objectives &amp; Aims</a:t>
            </a:r>
          </a:p>
        </p:txBody>
      </p:sp>
      <p:sp>
        <p:nvSpPr>
          <p:cNvPr id="3" name="Content Placeholder 2"/>
          <p:cNvSpPr>
            <a:spLocks noGrp="1"/>
          </p:cNvSpPr>
          <p:nvPr>
            <p:ph idx="1"/>
          </p:nvPr>
        </p:nvSpPr>
        <p:spPr/>
        <p:txBody>
          <a:bodyPr/>
          <a:lstStyle/>
          <a:p>
            <a:pPr>
              <a:buFont typeface="Arial" panose="020B0604020202020204" pitchFamily="34" charset="0"/>
              <a:buChar char="•"/>
            </a:pPr>
            <a:r>
              <a:rPr lang="en-GB" dirty="0"/>
              <a:t>Provide an overview of Section 106, how it operates and how it is restricted.</a:t>
            </a:r>
          </a:p>
          <a:p>
            <a:pPr>
              <a:buFont typeface="Arial" panose="020B0604020202020204" pitchFamily="34" charset="0"/>
              <a:buChar char="•"/>
            </a:pPr>
            <a:r>
              <a:rPr lang="en-GB" dirty="0"/>
              <a:t>Give details on how internal spend mechanisms work at CBC and how the Parish Council fits into that.</a:t>
            </a:r>
          </a:p>
          <a:p>
            <a:pPr>
              <a:buFont typeface="Arial" panose="020B0604020202020204" pitchFamily="34" charset="0"/>
              <a:buChar char="•"/>
            </a:pPr>
            <a:r>
              <a:rPr lang="en-GB" dirty="0"/>
              <a:t>Provide information on how local councils can more fully engage with this process.</a:t>
            </a:r>
          </a:p>
        </p:txBody>
      </p:sp>
      <p:pic>
        <p:nvPicPr>
          <p:cNvPr id="2050" name="Picture 2" descr="Image result for colchester borough council">
            <a:extLst>
              <a:ext uri="{FF2B5EF4-FFF2-40B4-BE49-F238E27FC236}">
                <a16:creationId xmlns:a16="http://schemas.microsoft.com/office/drawing/2014/main" id="{747797CF-7659-4BF7-9E26-CC8ED06C543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84117" y="107724"/>
            <a:ext cx="2143125" cy="21431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220362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Section 106</a:t>
            </a:r>
          </a:p>
        </p:txBody>
      </p:sp>
      <p:sp>
        <p:nvSpPr>
          <p:cNvPr id="3" name="Content Placeholder 2"/>
          <p:cNvSpPr>
            <a:spLocks noGrp="1"/>
          </p:cNvSpPr>
          <p:nvPr>
            <p:ph idx="1"/>
          </p:nvPr>
        </p:nvSpPr>
        <p:spPr/>
        <p:txBody>
          <a:bodyPr/>
          <a:lstStyle/>
          <a:p>
            <a:pPr>
              <a:buFont typeface="Arial" panose="020B0604020202020204" pitchFamily="34" charset="0"/>
              <a:buChar char="•"/>
            </a:pPr>
            <a:r>
              <a:rPr lang="en-GB" dirty="0"/>
              <a:t>Legal agreement between developer and the Local Planning Authority (LPA).</a:t>
            </a:r>
          </a:p>
          <a:p>
            <a:pPr>
              <a:buFont typeface="Arial" panose="020B0604020202020204" pitchFamily="34" charset="0"/>
              <a:buChar char="•"/>
            </a:pPr>
            <a:r>
              <a:rPr lang="en-GB" dirty="0"/>
              <a:t>Introduced by Town and Country Planning Act 1990.</a:t>
            </a:r>
          </a:p>
          <a:p>
            <a:pPr>
              <a:buFont typeface="Arial" panose="020B0604020202020204" pitchFamily="34" charset="0"/>
              <a:buChar char="•"/>
            </a:pPr>
            <a:r>
              <a:rPr lang="en-GB" dirty="0"/>
              <a:t>“Any person interested in land in the area of a local planning authority may, by agreement or otherwise, enter into an obligation… enforceable to the extent mentioned …</a:t>
            </a:r>
          </a:p>
          <a:p>
            <a:pPr marL="457200" indent="-457200">
              <a:buFont typeface="+mj-lt"/>
              <a:buAutoNum type="alphaLcParenR"/>
            </a:pPr>
            <a:r>
              <a:rPr lang="en-GB" dirty="0">
                <a:solidFill>
                  <a:schemeClr val="tx1"/>
                </a:solidFill>
              </a:rPr>
              <a:t>restricting the development or use of the land in any specified way</a:t>
            </a:r>
            <a:r>
              <a:rPr lang="en-GB" i="1" dirty="0">
                <a:solidFill>
                  <a:srgbClr val="0070C0"/>
                </a:solidFill>
              </a:rPr>
              <a:t>; Obligation</a:t>
            </a:r>
          </a:p>
          <a:p>
            <a:pPr marL="457200" indent="-457200">
              <a:buFont typeface="+mj-lt"/>
              <a:buAutoNum type="alphaLcParenR"/>
            </a:pPr>
            <a:r>
              <a:rPr lang="en-GB" dirty="0">
                <a:solidFill>
                  <a:schemeClr val="tx1"/>
                </a:solidFill>
              </a:rPr>
              <a:t>requiring specified operations or activities to be carried out in, on, under or over the land;</a:t>
            </a:r>
          </a:p>
          <a:p>
            <a:pPr marL="457200" indent="-457200">
              <a:buFont typeface="+mj-lt"/>
              <a:buAutoNum type="alphaLcParenR"/>
            </a:pPr>
            <a:r>
              <a:rPr lang="en-GB" dirty="0">
                <a:solidFill>
                  <a:schemeClr val="tx1"/>
                </a:solidFill>
              </a:rPr>
              <a:t>requiring the land to be used in any specified way; or</a:t>
            </a:r>
          </a:p>
          <a:p>
            <a:pPr marL="457200" indent="-457200">
              <a:buFont typeface="+mj-lt"/>
              <a:buAutoNum type="alphaLcParenR"/>
            </a:pPr>
            <a:r>
              <a:rPr lang="en-GB" dirty="0">
                <a:solidFill>
                  <a:srgbClr val="FF0000"/>
                </a:solidFill>
              </a:rPr>
              <a:t>requiring a sum or sums to be paid to the authority. </a:t>
            </a:r>
            <a:r>
              <a:rPr lang="en-GB" i="1" dirty="0">
                <a:solidFill>
                  <a:srgbClr val="0070C0"/>
                </a:solidFill>
              </a:rPr>
              <a:t>Contribution</a:t>
            </a:r>
          </a:p>
          <a:p>
            <a:endParaRPr lang="en-GB" dirty="0"/>
          </a:p>
        </p:txBody>
      </p:sp>
      <p:pic>
        <p:nvPicPr>
          <p:cNvPr id="3074" name="Picture 2" descr="Image result for colchester borough council">
            <a:extLst>
              <a:ext uri="{FF2B5EF4-FFF2-40B4-BE49-F238E27FC236}">
                <a16:creationId xmlns:a16="http://schemas.microsoft.com/office/drawing/2014/main" id="{1BEA7073-D098-4FED-994C-38531922240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23157" y="0"/>
            <a:ext cx="2143125" cy="21431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85551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A3FEDA-AE26-4EBE-85BE-B9BC7A7605DA}"/>
              </a:ext>
            </a:extLst>
          </p:cNvPr>
          <p:cNvSpPr>
            <a:spLocks noGrp="1"/>
          </p:cNvSpPr>
          <p:nvPr>
            <p:ph type="title"/>
          </p:nvPr>
        </p:nvSpPr>
        <p:spPr>
          <a:xfrm>
            <a:off x="1097280" y="286603"/>
            <a:ext cx="10058400" cy="1450757"/>
          </a:xfrm>
        </p:spPr>
        <p:txBody>
          <a:bodyPr/>
          <a:lstStyle/>
          <a:p>
            <a:r>
              <a:rPr lang="en-GB" dirty="0"/>
              <a:t>Process  - How are they agreed?</a:t>
            </a:r>
          </a:p>
        </p:txBody>
      </p:sp>
      <p:sp>
        <p:nvSpPr>
          <p:cNvPr id="3" name="TextBox 2">
            <a:extLst>
              <a:ext uri="{FF2B5EF4-FFF2-40B4-BE49-F238E27FC236}">
                <a16:creationId xmlns:a16="http://schemas.microsoft.com/office/drawing/2014/main" id="{4C16FF8A-E572-4EF3-96E5-4D1E840780DF}"/>
              </a:ext>
            </a:extLst>
          </p:cNvPr>
          <p:cNvSpPr txBox="1"/>
          <p:nvPr/>
        </p:nvSpPr>
        <p:spPr>
          <a:xfrm>
            <a:off x="1097280" y="2120348"/>
            <a:ext cx="10058400" cy="3693319"/>
          </a:xfrm>
          <a:prstGeom prst="rect">
            <a:avLst/>
          </a:prstGeom>
          <a:noFill/>
        </p:spPr>
        <p:txBody>
          <a:bodyPr wrap="square" rtlCol="0">
            <a:spAutoFit/>
          </a:bodyPr>
          <a:lstStyle/>
          <a:p>
            <a:pPr marL="285750" indent="-285750">
              <a:buFont typeface="Arial" panose="020B0604020202020204" pitchFamily="34" charset="0"/>
              <a:buChar char="•"/>
            </a:pPr>
            <a:r>
              <a:rPr lang="en-GB" dirty="0"/>
              <a:t>Planning application received – what are the impacts and how are these mitigated?</a:t>
            </a:r>
          </a:p>
          <a:p>
            <a:endParaRPr lang="en-GB" dirty="0"/>
          </a:p>
          <a:p>
            <a:pPr marL="285750" indent="-285750">
              <a:buFont typeface="Arial" panose="020B0604020202020204" pitchFamily="34" charset="0"/>
              <a:buChar char="•"/>
            </a:pPr>
            <a:r>
              <a:rPr lang="en-GB" dirty="0"/>
              <a:t>Development Team: Who attends and decides what is required</a:t>
            </a:r>
          </a:p>
          <a:p>
            <a:endParaRPr lang="en-GB" dirty="0"/>
          </a:p>
          <a:p>
            <a:pPr marL="285750" indent="-285750">
              <a:buFont typeface="Arial" panose="020B0604020202020204" pitchFamily="34" charset="0"/>
              <a:buChar char="•"/>
            </a:pPr>
            <a:r>
              <a:rPr lang="en-GB" dirty="0"/>
              <a:t>Planning Committee: Reporting and Resolution</a:t>
            </a:r>
          </a:p>
          <a:p>
            <a:endParaRPr lang="en-GB" dirty="0"/>
          </a:p>
          <a:p>
            <a:pPr marL="285750" indent="-285750">
              <a:buFont typeface="Arial" panose="020B0604020202020204" pitchFamily="34" charset="0"/>
              <a:buChar char="•"/>
            </a:pPr>
            <a:r>
              <a:rPr lang="en-GB" dirty="0"/>
              <a:t>Drafting and signing</a:t>
            </a:r>
          </a:p>
          <a:p>
            <a:endParaRPr lang="en-GB" dirty="0"/>
          </a:p>
          <a:p>
            <a:pPr marL="285750" indent="-285750">
              <a:buFont typeface="Arial" panose="020B0604020202020204" pitchFamily="34" charset="0"/>
              <a:buChar char="•"/>
            </a:pPr>
            <a:r>
              <a:rPr lang="en-GB" dirty="0"/>
              <a:t>Contributions and trigger points</a:t>
            </a:r>
          </a:p>
          <a:p>
            <a:endParaRPr lang="en-GB" dirty="0"/>
          </a:p>
          <a:p>
            <a:pPr marL="285750" indent="-285750">
              <a:buFont typeface="Arial" panose="020B0604020202020204" pitchFamily="34" charset="0"/>
              <a:buChar char="•"/>
            </a:pPr>
            <a:r>
              <a:rPr lang="en-GB" dirty="0"/>
              <a:t>Spend release process</a:t>
            </a:r>
          </a:p>
          <a:p>
            <a:endParaRPr lang="en-GB" dirty="0"/>
          </a:p>
          <a:p>
            <a:pPr marL="285750" indent="-285750">
              <a:buFont typeface="Arial" panose="020B0604020202020204" pitchFamily="34" charset="0"/>
              <a:buChar char="•"/>
            </a:pPr>
            <a:r>
              <a:rPr lang="en-GB" dirty="0"/>
              <a:t>Reporting and Regulation 123 Spend Reporting</a:t>
            </a:r>
          </a:p>
        </p:txBody>
      </p:sp>
      <p:pic>
        <p:nvPicPr>
          <p:cNvPr id="4100" name="Picture 4" descr="Image result for colchester borough council">
            <a:extLst>
              <a:ext uri="{FF2B5EF4-FFF2-40B4-BE49-F238E27FC236}">
                <a16:creationId xmlns:a16="http://schemas.microsoft.com/office/drawing/2014/main" id="{2EB51408-0F25-45EF-B215-4A6DE8DDB7E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23157" y="0"/>
            <a:ext cx="2143125" cy="2143125"/>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10">
            <a:extLst>
              <a:ext uri="{FF2B5EF4-FFF2-40B4-BE49-F238E27FC236}">
                <a16:creationId xmlns:a16="http://schemas.microsoft.com/office/drawing/2014/main" id="{C259A8C3-70E5-4CB1-BF22-1EA5FFC8321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47895" y="3318945"/>
            <a:ext cx="3550524" cy="2494722"/>
          </a:xfrm>
          <a:prstGeom prst="rect">
            <a:avLst/>
          </a:prstGeom>
        </p:spPr>
      </p:pic>
    </p:spTree>
    <p:extLst>
      <p:ext uri="{BB962C8B-B14F-4D97-AF65-F5344CB8AC3E}">
        <p14:creationId xmlns:p14="http://schemas.microsoft.com/office/powerpoint/2010/main" val="42218837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Section 106 - Restrictions</a:t>
            </a:r>
          </a:p>
        </p:txBody>
      </p:sp>
      <p:sp>
        <p:nvSpPr>
          <p:cNvPr id="3" name="Content Placeholder 2"/>
          <p:cNvSpPr>
            <a:spLocks noGrp="1"/>
          </p:cNvSpPr>
          <p:nvPr>
            <p:ph idx="1"/>
          </p:nvPr>
        </p:nvSpPr>
        <p:spPr/>
        <p:txBody>
          <a:bodyPr/>
          <a:lstStyle/>
          <a:p>
            <a:pPr>
              <a:buFont typeface="Arial" panose="020B0604020202020204" pitchFamily="34" charset="0"/>
              <a:buChar char="•"/>
            </a:pPr>
            <a:r>
              <a:rPr lang="en-GB" dirty="0"/>
              <a:t>Paragraph 56 of the National Planning Policy Framework </a:t>
            </a:r>
            <a:r>
              <a:rPr lang="en-GB"/>
              <a:t>(NPPF 2019) </a:t>
            </a:r>
            <a:r>
              <a:rPr lang="en-GB" dirty="0"/>
              <a:t>states that contributions should only be sought where they are:</a:t>
            </a:r>
          </a:p>
          <a:p>
            <a:pPr marL="457200" indent="-457200">
              <a:buFont typeface="+mj-lt"/>
              <a:buAutoNum type="arabicPeriod"/>
            </a:pPr>
            <a:r>
              <a:rPr lang="en-GB" dirty="0">
                <a:solidFill>
                  <a:srgbClr val="FF0000"/>
                </a:solidFill>
              </a:rPr>
              <a:t>Necessary</a:t>
            </a:r>
            <a:r>
              <a:rPr lang="en-GB" dirty="0"/>
              <a:t> to make the development acceptable in planning terms;</a:t>
            </a:r>
          </a:p>
          <a:p>
            <a:pPr marL="457200" indent="-457200">
              <a:buFont typeface="+mj-lt"/>
              <a:buAutoNum type="arabicPeriod"/>
            </a:pPr>
            <a:r>
              <a:rPr lang="en-GB" dirty="0">
                <a:solidFill>
                  <a:srgbClr val="FF0000"/>
                </a:solidFill>
              </a:rPr>
              <a:t>Directly related </a:t>
            </a:r>
            <a:r>
              <a:rPr lang="en-GB" dirty="0"/>
              <a:t>to the development; and</a:t>
            </a:r>
          </a:p>
          <a:p>
            <a:pPr marL="457200" indent="-457200">
              <a:buFont typeface="+mj-lt"/>
              <a:buAutoNum type="arabicPeriod"/>
            </a:pPr>
            <a:r>
              <a:rPr lang="en-GB" dirty="0"/>
              <a:t>Fairly and reasonably related in </a:t>
            </a:r>
            <a:r>
              <a:rPr lang="en-GB" dirty="0">
                <a:solidFill>
                  <a:srgbClr val="FF0000"/>
                </a:solidFill>
              </a:rPr>
              <a:t>scale and kind </a:t>
            </a:r>
            <a:r>
              <a:rPr lang="en-GB" dirty="0"/>
              <a:t>to the development.</a:t>
            </a:r>
          </a:p>
          <a:p>
            <a:pPr>
              <a:buFont typeface="Arial" panose="020B0604020202020204" pitchFamily="34" charset="0"/>
              <a:buChar char="•"/>
            </a:pPr>
            <a:r>
              <a:rPr lang="en-GB" dirty="0"/>
              <a:t>If a contribution does not or cannot meet these tests it is not a legal use of the LPA’s powers and is unlawful.  It is therefore open to challenge.</a:t>
            </a:r>
          </a:p>
          <a:p>
            <a:r>
              <a:rPr lang="en-GB" dirty="0"/>
              <a:t>(Regulation 122(2) of the Community Infrastructure Levy Regulations 2010). </a:t>
            </a:r>
          </a:p>
        </p:txBody>
      </p:sp>
      <p:pic>
        <p:nvPicPr>
          <p:cNvPr id="5122" name="Picture 2" descr="Image result for colchester borough council">
            <a:extLst>
              <a:ext uri="{FF2B5EF4-FFF2-40B4-BE49-F238E27FC236}">
                <a16:creationId xmlns:a16="http://schemas.microsoft.com/office/drawing/2014/main" id="{C739AC61-3292-4CC8-AF2C-75C8D7EAE03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381508" y="1"/>
            <a:ext cx="1845734" cy="184573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223050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Section 106 - Scope</a:t>
            </a:r>
          </a:p>
        </p:txBody>
      </p:sp>
      <p:sp>
        <p:nvSpPr>
          <p:cNvPr id="3" name="Content Placeholder 2"/>
          <p:cNvSpPr>
            <a:spLocks noGrp="1"/>
          </p:cNvSpPr>
          <p:nvPr>
            <p:ph idx="1"/>
          </p:nvPr>
        </p:nvSpPr>
        <p:spPr/>
        <p:txBody>
          <a:bodyPr/>
          <a:lstStyle/>
          <a:p>
            <a:pPr>
              <a:buFont typeface="Arial" panose="020B0604020202020204" pitchFamily="34" charset="0"/>
              <a:buChar char="•"/>
            </a:pPr>
            <a:r>
              <a:rPr lang="en-GB" dirty="0"/>
              <a:t>‘Pooling Restrictions’ – removed September 2019</a:t>
            </a:r>
          </a:p>
          <a:p>
            <a:pPr>
              <a:buFont typeface="Arial" panose="020B0604020202020204" pitchFamily="34" charset="0"/>
              <a:buChar char="•"/>
            </a:pPr>
            <a:r>
              <a:rPr lang="en-GB" dirty="0"/>
              <a:t> SID – Service Infrastructure Delivery: Project lists by area </a:t>
            </a:r>
          </a:p>
          <a:p>
            <a:pPr>
              <a:buFont typeface="Arial" panose="020B0604020202020204" pitchFamily="34" charset="0"/>
              <a:buChar char="•"/>
            </a:pPr>
            <a:r>
              <a:rPr lang="en-GB" dirty="0"/>
              <a:t> Parishes – suggest projects via ward councillors or direct to service teams for Leisure &amp; Community </a:t>
            </a:r>
          </a:p>
          <a:p>
            <a:pPr>
              <a:buFont typeface="Arial" panose="020B0604020202020204" pitchFamily="34" charset="0"/>
              <a:buChar char="•"/>
            </a:pPr>
            <a:r>
              <a:rPr lang="en-GB" dirty="0"/>
              <a:t> Review site allocations in Local Plan and identify potential projects to mitigate impact on infrastructure </a:t>
            </a:r>
          </a:p>
          <a:p>
            <a:pPr>
              <a:buFont typeface="Arial" panose="020B0604020202020204" pitchFamily="34" charset="0"/>
              <a:buChar char="•"/>
            </a:pPr>
            <a:r>
              <a:rPr lang="en-GB" dirty="0"/>
              <a:t>Annual reports Infrastructure Delivery Plan (IDP) on website </a:t>
            </a:r>
          </a:p>
          <a:p>
            <a:pPr>
              <a:buFont typeface="Arial" panose="020B0604020202020204" pitchFamily="34" charset="0"/>
              <a:buChar char="•"/>
            </a:pPr>
            <a:r>
              <a:rPr lang="en-GB" dirty="0"/>
              <a:t> Financial contributions &amp; Obligations</a:t>
            </a:r>
          </a:p>
        </p:txBody>
      </p:sp>
      <p:pic>
        <p:nvPicPr>
          <p:cNvPr id="6146" name="Picture 2" descr="Image result for colchester borough council">
            <a:extLst>
              <a:ext uri="{FF2B5EF4-FFF2-40B4-BE49-F238E27FC236}">
                <a16:creationId xmlns:a16="http://schemas.microsoft.com/office/drawing/2014/main" id="{9D9B126F-B08F-41D1-B54E-F021C09DD3D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03431" y="117696"/>
            <a:ext cx="1788569" cy="178856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540831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How does it work?</a:t>
            </a:r>
          </a:p>
        </p:txBody>
      </p:sp>
      <p:sp>
        <p:nvSpPr>
          <p:cNvPr id="3" name="Content Placeholder 2"/>
          <p:cNvSpPr>
            <a:spLocks noGrp="1"/>
          </p:cNvSpPr>
          <p:nvPr>
            <p:ph idx="1"/>
          </p:nvPr>
        </p:nvSpPr>
        <p:spPr/>
        <p:txBody>
          <a:bodyPr/>
          <a:lstStyle/>
          <a:p>
            <a:pPr>
              <a:buFont typeface="Arial" panose="020B0604020202020204" pitchFamily="34" charset="0"/>
              <a:buChar char="•"/>
            </a:pPr>
            <a:r>
              <a:rPr lang="en-GB" dirty="0"/>
              <a:t>Some items are clearly defined by policy, affordable housing, community facilities, open space and sporting facilities. Size of contribution calculated by SPD formula</a:t>
            </a:r>
          </a:p>
          <a:p>
            <a:pPr>
              <a:buFont typeface="Arial" panose="020B0604020202020204" pitchFamily="34" charset="0"/>
              <a:buChar char="•"/>
            </a:pPr>
            <a:r>
              <a:rPr lang="en-GB" dirty="0"/>
              <a:t>Others are set by external bodies, Essex County Council for education and highways matters, NHS - NECCG for health care provision.</a:t>
            </a:r>
          </a:p>
          <a:p>
            <a:pPr>
              <a:buFont typeface="Arial" panose="020B0604020202020204" pitchFamily="34" charset="0"/>
              <a:buChar char="•"/>
            </a:pPr>
            <a:r>
              <a:rPr lang="en-GB" dirty="0"/>
              <a:t>Viability issues and the requirements of the statutory tests are taken into account.</a:t>
            </a:r>
          </a:p>
          <a:p>
            <a:pPr>
              <a:buFont typeface="Arial" panose="020B0604020202020204" pitchFamily="34" charset="0"/>
              <a:buChar char="•"/>
            </a:pPr>
            <a:r>
              <a:rPr lang="en-GB" dirty="0"/>
              <a:t>Final decisions are taken by Planning Committee, unless responsibility is delegated to Officers.</a:t>
            </a:r>
          </a:p>
          <a:p>
            <a:pPr>
              <a:buFont typeface="Arial" panose="020B0604020202020204" pitchFamily="34" charset="0"/>
              <a:buChar char="•"/>
            </a:pPr>
            <a:r>
              <a:rPr lang="en-GB" dirty="0"/>
              <a:t>Contributions must now be accompanied by a defined project for spend and are far more time limited than they ever have been.</a:t>
            </a:r>
          </a:p>
          <a:p>
            <a:pPr>
              <a:buFont typeface="Arial" panose="020B0604020202020204" pitchFamily="34" charset="0"/>
              <a:buChar char="•"/>
            </a:pPr>
            <a:r>
              <a:rPr lang="en-GB" dirty="0"/>
              <a:t>Spend it or lose it….</a:t>
            </a:r>
          </a:p>
          <a:p>
            <a:endParaRPr lang="en-GB" dirty="0"/>
          </a:p>
        </p:txBody>
      </p:sp>
      <p:pic>
        <p:nvPicPr>
          <p:cNvPr id="8194" name="Picture 2" descr="Image result for colchester borough council">
            <a:extLst>
              <a:ext uri="{FF2B5EF4-FFF2-40B4-BE49-F238E27FC236}">
                <a16:creationId xmlns:a16="http://schemas.microsoft.com/office/drawing/2014/main" id="{1257A414-C54A-4E87-8464-DE3FB87B368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54640" y="0"/>
            <a:ext cx="1737360" cy="17373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115070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Spending Section 106</a:t>
            </a:r>
          </a:p>
        </p:txBody>
      </p:sp>
      <p:sp>
        <p:nvSpPr>
          <p:cNvPr id="3" name="Content Placeholder 2"/>
          <p:cNvSpPr>
            <a:spLocks noGrp="1"/>
          </p:cNvSpPr>
          <p:nvPr>
            <p:ph idx="1"/>
          </p:nvPr>
        </p:nvSpPr>
        <p:spPr/>
        <p:txBody>
          <a:bodyPr vert="horz" lIns="0" tIns="45720" rIns="0" bIns="45720" rtlCol="0" anchor="t">
            <a:normAutofit/>
          </a:bodyPr>
          <a:lstStyle/>
          <a:p>
            <a:pPr>
              <a:buFont typeface="Arial" panose="020B0604020202020204" pitchFamily="34" charset="0"/>
              <a:buChar char="•"/>
            </a:pPr>
            <a:r>
              <a:rPr lang="en-GB" dirty="0"/>
              <a:t>Monthly reports on the levels of Section 106 unspent are published every month on the CBC website, also emailed to Parish Clerk. </a:t>
            </a:r>
            <a:r>
              <a:rPr lang="en-GB" dirty="0">
                <a:solidFill>
                  <a:srgbClr val="0070C0"/>
                </a:solidFill>
              </a:rPr>
              <a:t>Note: Most funds allocated to specific project in s.106</a:t>
            </a:r>
          </a:p>
          <a:p>
            <a:pPr>
              <a:buFont typeface="Arial" panose="020B0604020202020204" pitchFamily="34" charset="0"/>
              <a:buChar char="•"/>
            </a:pPr>
            <a:r>
              <a:rPr lang="en-GB" dirty="0"/>
              <a:t>Liaise with the relevant officers to prepare spend release form.  Internal CBC procedure confirms amount is available and that the spend is legally sound.</a:t>
            </a:r>
            <a:endParaRPr lang="en-GB" dirty="0">
              <a:cs typeface="Calibri"/>
            </a:endParaRPr>
          </a:p>
          <a:p>
            <a:pPr>
              <a:buFont typeface="Arial" panose="020B0604020202020204" pitchFamily="34" charset="0"/>
              <a:buChar char="•"/>
            </a:pPr>
            <a:r>
              <a:rPr lang="en-GB" dirty="0"/>
              <a:t>For spending on Community Facilities – Contact Mark Healy</a:t>
            </a:r>
            <a:endParaRPr lang="en-GB" dirty="0">
              <a:cs typeface="Calibri"/>
            </a:endParaRPr>
          </a:p>
          <a:p>
            <a:pPr>
              <a:buFont typeface="Arial" panose="020B0604020202020204" pitchFamily="34" charset="0"/>
              <a:buChar char="•"/>
            </a:pPr>
            <a:r>
              <a:rPr lang="en-GB" dirty="0"/>
              <a:t>For spending on Leisure, Sport and recreation – Contact Steve Collis or David Carter </a:t>
            </a:r>
            <a:endParaRPr lang="en-GB" dirty="0">
              <a:cs typeface="Calibri"/>
            </a:endParaRPr>
          </a:p>
          <a:p>
            <a:pPr>
              <a:buFont typeface="Arial" panose="020B0604020202020204" pitchFamily="34" charset="0"/>
              <a:buChar char="•"/>
            </a:pPr>
            <a:r>
              <a:rPr lang="en-GB" dirty="0"/>
              <a:t>For other queries – Contact Section 106 Enquiries Team</a:t>
            </a:r>
            <a:endParaRPr lang="en-GB" dirty="0">
              <a:cs typeface="Calibri"/>
            </a:endParaRPr>
          </a:p>
          <a:p>
            <a:pPr>
              <a:buFont typeface="Arial" panose="020B0604020202020204" pitchFamily="34" charset="0"/>
              <a:buChar char="•"/>
            </a:pPr>
            <a:r>
              <a:rPr lang="en-GB" dirty="0"/>
              <a:t>Might want to consider using position as statutory consultee to inform CBC of any issues with a given application, including items to the resolved through Section 106.  Can even take on a proactive approach.</a:t>
            </a:r>
          </a:p>
        </p:txBody>
      </p:sp>
      <p:pic>
        <p:nvPicPr>
          <p:cNvPr id="7170" name="Picture 2" descr="Image result for colchester borough council">
            <a:extLst>
              <a:ext uri="{FF2B5EF4-FFF2-40B4-BE49-F238E27FC236}">
                <a16:creationId xmlns:a16="http://schemas.microsoft.com/office/drawing/2014/main" id="{1515717C-BE6F-492C-A379-4314E02C345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320548" y="1"/>
            <a:ext cx="1845734" cy="184573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917271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74A386-3765-4E13-848A-DFE9C3757AFA}"/>
              </a:ext>
            </a:extLst>
          </p:cNvPr>
          <p:cNvSpPr>
            <a:spLocks noGrp="1"/>
          </p:cNvSpPr>
          <p:nvPr>
            <p:ph type="title"/>
          </p:nvPr>
        </p:nvSpPr>
        <p:spPr/>
        <p:txBody>
          <a:bodyPr/>
          <a:lstStyle/>
          <a:p>
            <a:r>
              <a:rPr lang="en-GB" dirty="0"/>
              <a:t>Mitigation not gain!</a:t>
            </a:r>
          </a:p>
        </p:txBody>
      </p:sp>
      <p:sp>
        <p:nvSpPr>
          <p:cNvPr id="3" name="Content Placeholder 2">
            <a:extLst>
              <a:ext uri="{FF2B5EF4-FFF2-40B4-BE49-F238E27FC236}">
                <a16:creationId xmlns:a16="http://schemas.microsoft.com/office/drawing/2014/main" id="{5874D57C-4A94-4F2D-8C06-A3607590C2F3}"/>
              </a:ext>
            </a:extLst>
          </p:cNvPr>
          <p:cNvSpPr>
            <a:spLocks noGrp="1"/>
          </p:cNvSpPr>
          <p:nvPr>
            <p:ph idx="1"/>
          </p:nvPr>
        </p:nvSpPr>
        <p:spPr/>
        <p:txBody>
          <a:bodyPr/>
          <a:lstStyle/>
          <a:p>
            <a:r>
              <a:rPr lang="en-GB" dirty="0"/>
              <a:t>What are the infrastructure demands or impacts generated by the development that need to be provided or mitigated?</a:t>
            </a:r>
          </a:p>
          <a:p>
            <a:pPr>
              <a:buFontTx/>
              <a:buChar char="-"/>
            </a:pPr>
            <a:r>
              <a:rPr lang="en-GB" dirty="0"/>
              <a:t>Health, education, open space, sport &amp; recreation, community facilities</a:t>
            </a:r>
          </a:p>
          <a:p>
            <a:pPr>
              <a:buFontTx/>
              <a:buChar char="-"/>
            </a:pPr>
            <a:r>
              <a:rPr lang="en-GB" dirty="0"/>
              <a:t> Bus shelters, travel plans, improvements to public rights of way and sustainable transport </a:t>
            </a:r>
          </a:p>
          <a:p>
            <a:pPr>
              <a:buFontTx/>
              <a:buChar char="-"/>
            </a:pPr>
            <a:r>
              <a:rPr lang="en-GB" dirty="0"/>
              <a:t>Affordable homes and accessible homes</a:t>
            </a:r>
          </a:p>
          <a:p>
            <a:pPr>
              <a:buFontTx/>
              <a:buChar char="-"/>
            </a:pPr>
            <a:r>
              <a:rPr lang="en-GB" dirty="0"/>
              <a:t>- Wildlife and biodiversity: RAMS &amp; GCN</a:t>
            </a:r>
          </a:p>
          <a:p>
            <a:pPr>
              <a:buFontTx/>
              <a:buChar char="-"/>
            </a:pPr>
            <a:r>
              <a:rPr lang="en-GB" dirty="0"/>
              <a:t>Archaeology: Presentation of finds &amp; interpretation </a:t>
            </a:r>
          </a:p>
          <a:p>
            <a:pPr>
              <a:buFontTx/>
              <a:buChar char="-"/>
            </a:pPr>
            <a:r>
              <a:rPr lang="en-GB" dirty="0"/>
              <a:t>Highways: s.278 Agreements</a:t>
            </a:r>
          </a:p>
          <a:p>
            <a:pPr>
              <a:buFontTx/>
              <a:buChar char="-"/>
            </a:pPr>
            <a:r>
              <a:rPr lang="en-GB" dirty="0"/>
              <a:t>Air Quality: AQMA e.g. </a:t>
            </a:r>
            <a:r>
              <a:rPr lang="en-GB"/>
              <a:t>electric vehicle charging (EVC) </a:t>
            </a:r>
            <a:r>
              <a:rPr lang="en-GB" dirty="0"/>
              <a:t>points</a:t>
            </a:r>
          </a:p>
          <a:p>
            <a:endParaRPr lang="en-GB" dirty="0"/>
          </a:p>
        </p:txBody>
      </p:sp>
      <p:pic>
        <p:nvPicPr>
          <p:cNvPr id="9218" name="Picture 2" descr="Image result for colchester borough council">
            <a:extLst>
              <a:ext uri="{FF2B5EF4-FFF2-40B4-BE49-F238E27FC236}">
                <a16:creationId xmlns:a16="http://schemas.microsoft.com/office/drawing/2014/main" id="{7FD2155A-8DB5-46D9-A95D-F282C53B3E2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320548" y="1"/>
            <a:ext cx="1845734" cy="184573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95548235"/>
      </p:ext>
    </p:extLst>
  </p:cSld>
  <p:clrMapOvr>
    <a:masterClrMapping/>
  </p:clrMapOvr>
</p:sld>
</file>

<file path=ppt/theme/theme1.xml><?xml version="1.0" encoding="utf-8"?>
<a:theme xmlns:a="http://schemas.openxmlformats.org/drawingml/2006/main" name="Retrospect">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EB9DC7720C0E4048B6AE347575DB07D2" ma:contentTypeVersion="13" ma:contentTypeDescription="Create a new document." ma:contentTypeScope="" ma:versionID="b438b2bb275e0c58054a303cee963bb3">
  <xsd:schema xmlns:xsd="http://www.w3.org/2001/XMLSchema" xmlns:xs="http://www.w3.org/2001/XMLSchema" xmlns:p="http://schemas.microsoft.com/office/2006/metadata/properties" xmlns:ns3="95b34e4e-3af0-4312-a936-9cd214ce68fc" xmlns:ns4="832b7485-3b0f-444c-872d-e8181e0fb872" targetNamespace="http://schemas.microsoft.com/office/2006/metadata/properties" ma:root="true" ma:fieldsID="b936cd54fef2fa230b35a72ee4bc0dd0" ns3:_="" ns4:_="">
    <xsd:import namespace="95b34e4e-3af0-4312-a936-9cd214ce68fc"/>
    <xsd:import namespace="832b7485-3b0f-444c-872d-e8181e0fb872"/>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Tags" minOccurs="0"/>
                <xsd:element ref="ns4:MediaServiceGenerationTime" minOccurs="0"/>
                <xsd:element ref="ns4:MediaServiceEventHashCode" minOccurs="0"/>
                <xsd:element ref="ns4:MediaServiceAutoKeyPoints" minOccurs="0"/>
                <xsd:element ref="ns4:MediaServiceKeyPoints" minOccurs="0"/>
                <xsd:element ref="ns4:MediaServiceOCR" minOccurs="0"/>
                <xsd:element ref="ns4:MediaServiceDateTaken" minOccurs="0"/>
                <xsd:element ref="ns4: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5b34e4e-3af0-4312-a936-9cd214ce68fc"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32b7485-3b0f-444c-872d-e8181e0fb872"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DateTaken" ma:index="19" nillable="true" ma:displayName="MediaServiceDateTaken" ma:hidden="true" ma:internalName="MediaServiceDateTake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DAFD644-2ED9-46D5-B737-66C3FBD27EBC}">
  <ds:schemaRef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http://schemas.microsoft.com/office/2006/metadata/properties"/>
    <ds:schemaRef ds:uri="832b7485-3b0f-444c-872d-e8181e0fb872"/>
    <ds:schemaRef ds:uri="95b34e4e-3af0-4312-a936-9cd214ce68fc"/>
    <ds:schemaRef ds:uri="http://www.w3.org/XML/1998/namespace"/>
    <ds:schemaRef ds:uri="http://purl.org/dc/dcmitype/"/>
  </ds:schemaRefs>
</ds:datastoreItem>
</file>

<file path=customXml/itemProps2.xml><?xml version="1.0" encoding="utf-8"?>
<ds:datastoreItem xmlns:ds="http://schemas.openxmlformats.org/officeDocument/2006/customXml" ds:itemID="{6B18511F-A4EB-4BA1-AD0C-27F8A23D3440}">
  <ds:schemaRefs>
    <ds:schemaRef ds:uri="http://schemas.microsoft.com/sharepoint/v3/contenttype/forms"/>
  </ds:schemaRefs>
</ds:datastoreItem>
</file>

<file path=customXml/itemProps3.xml><?xml version="1.0" encoding="utf-8"?>
<ds:datastoreItem xmlns:ds="http://schemas.openxmlformats.org/officeDocument/2006/customXml" ds:itemID="{2A5B53C3-EC23-4DBD-A031-C0DCE355E83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5b34e4e-3af0-4312-a936-9cd214ce68fc"/>
    <ds:schemaRef ds:uri="832b7485-3b0f-444c-872d-e8181e0fb87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61</TotalTime>
  <Words>989</Words>
  <Application>Microsoft Office PowerPoint</Application>
  <PresentationFormat>Widescreen</PresentationFormat>
  <Paragraphs>92</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Calibri Light</vt:lpstr>
      <vt:lpstr>Retrospect</vt:lpstr>
      <vt:lpstr>Section 106 -  background, restrictions and spend.</vt:lpstr>
      <vt:lpstr>Objectives &amp; Aims</vt:lpstr>
      <vt:lpstr>Section 106</vt:lpstr>
      <vt:lpstr>Process  - How are they agreed?</vt:lpstr>
      <vt:lpstr>Section 106 - Restrictions</vt:lpstr>
      <vt:lpstr>Section 106 - Scope</vt:lpstr>
      <vt:lpstr>How does it work?</vt:lpstr>
      <vt:lpstr>Spending Section 106</vt:lpstr>
      <vt:lpstr>Mitigation not gain!</vt:lpstr>
      <vt:lpstr>We have existing needs!</vt:lpstr>
      <vt:lpstr>Closing Thoughts</vt:lpstr>
      <vt:lpstr>Any 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Section 106 -  background, restrictions and spend.</dc:title>
  <dc:creator>Simon Cairns</dc:creator>
  <cp:lastModifiedBy>Simon</cp:lastModifiedBy>
  <cp:revision>14</cp:revision>
  <dcterms:created xsi:type="dcterms:W3CDTF">2019-06-25T13:55:33Z</dcterms:created>
  <dcterms:modified xsi:type="dcterms:W3CDTF">2022-03-17T15:32:28Z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0x010100EB9DC7720C0E4048B6AE347575DB07D2</vt:lpwstr>
  </property>
</Properties>
</file>