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7"/>
  </p:notesMasterIdLst>
  <p:handoutMasterIdLst>
    <p:handoutMasterId r:id="rId18"/>
  </p:handoutMasterIdLst>
  <p:sldIdLst>
    <p:sldId id="406" r:id="rId2"/>
    <p:sldId id="400" r:id="rId3"/>
    <p:sldId id="362" r:id="rId4"/>
    <p:sldId id="470" r:id="rId5"/>
    <p:sldId id="407" r:id="rId6"/>
    <p:sldId id="461" r:id="rId7"/>
    <p:sldId id="390" r:id="rId8"/>
    <p:sldId id="466" r:id="rId9"/>
    <p:sldId id="385" r:id="rId10"/>
    <p:sldId id="462" r:id="rId11"/>
    <p:sldId id="403" r:id="rId12"/>
    <p:sldId id="453" r:id="rId13"/>
    <p:sldId id="463" r:id="rId14"/>
    <p:sldId id="388" r:id="rId15"/>
    <p:sldId id="468" r:id="rId16"/>
  </p:sldIdLst>
  <p:sldSz cx="9144000" cy="6858000" type="screen4x3"/>
  <p:notesSz cx="6808788" cy="9940925"/>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342"/>
    <a:srgbClr val="000C4E"/>
    <a:srgbClr val="808080"/>
    <a:srgbClr val="009999"/>
    <a:srgbClr val="002060"/>
    <a:srgbClr val="000E2A"/>
    <a:srgbClr val="FFFF99"/>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2326" autoAdjust="0"/>
  </p:normalViewPr>
  <p:slideViewPr>
    <p:cSldViewPr>
      <p:cViewPr varScale="1">
        <p:scale>
          <a:sx n="69" d="100"/>
          <a:sy n="69" d="100"/>
        </p:scale>
        <p:origin x="14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Essex Police All Crime Figures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Sheet1!$A$1:$A$8</c:f>
              <c:strCache>
                <c:ptCount val="8"/>
                <c:pt idx="1">
                  <c:v>2015/16</c:v>
                </c:pt>
                <c:pt idx="2">
                  <c:v>2016/17</c:v>
                </c:pt>
                <c:pt idx="3">
                  <c:v>2017/18</c:v>
                </c:pt>
                <c:pt idx="4">
                  <c:v>2018/19</c:v>
                </c:pt>
                <c:pt idx="5">
                  <c:v>2019/20</c:v>
                </c:pt>
                <c:pt idx="6">
                  <c:v>2020/21</c:v>
                </c:pt>
                <c:pt idx="7">
                  <c:v>2021/22</c:v>
                </c:pt>
              </c:strCache>
            </c:strRef>
          </c:cat>
          <c:val>
            <c:numRef>
              <c:f>Sheet1!$B$1:$B$8</c:f>
              <c:numCache>
                <c:formatCode>General</c:formatCode>
                <c:ptCount val="8"/>
                <c:pt idx="1">
                  <c:v>2850</c:v>
                </c:pt>
                <c:pt idx="2">
                  <c:v>2805</c:v>
                </c:pt>
                <c:pt idx="3">
                  <c:v>2950</c:v>
                </c:pt>
                <c:pt idx="4">
                  <c:v>3064</c:v>
                </c:pt>
                <c:pt idx="5">
                  <c:v>3293</c:v>
                </c:pt>
                <c:pt idx="6">
                  <c:v>3413</c:v>
                </c:pt>
                <c:pt idx="7">
                  <c:v>3572</c:v>
                </c:pt>
              </c:numCache>
            </c:numRef>
          </c:val>
          <c:smooth val="0"/>
          <c:extLst>
            <c:ext xmlns:c16="http://schemas.microsoft.com/office/drawing/2014/chart" uri="{C3380CC4-5D6E-409C-BE32-E72D297353CC}">
              <c16:uniqueId val="{00000000-DA32-451C-A34C-9D8B1BB329DB}"/>
            </c:ext>
          </c:extLst>
        </c:ser>
        <c:ser>
          <c:idx val="1"/>
          <c:order val="1"/>
          <c:spPr>
            <a:ln w="28575" cap="rnd">
              <a:solidFill>
                <a:schemeClr val="accent2"/>
              </a:solidFill>
              <a:round/>
            </a:ln>
            <a:effectLst/>
          </c:spPr>
          <c:marker>
            <c:symbol val="none"/>
          </c:marker>
          <c:cat>
            <c:strRef>
              <c:f>Sheet1!$A$1:$A$8</c:f>
              <c:strCache>
                <c:ptCount val="8"/>
                <c:pt idx="1">
                  <c:v>2015/16</c:v>
                </c:pt>
                <c:pt idx="2">
                  <c:v>2016/17</c:v>
                </c:pt>
                <c:pt idx="3">
                  <c:v>2017/18</c:v>
                </c:pt>
                <c:pt idx="4">
                  <c:v>2018/19</c:v>
                </c:pt>
                <c:pt idx="5">
                  <c:v>2019/20</c:v>
                </c:pt>
                <c:pt idx="6">
                  <c:v>2020/21</c:v>
                </c:pt>
                <c:pt idx="7">
                  <c:v>2021/22</c:v>
                </c:pt>
              </c:strCache>
            </c:strRef>
          </c:cat>
          <c:val>
            <c:numRef>
              <c:f>Sheet1!$C$1:$C$8</c:f>
              <c:numCache>
                <c:formatCode>General</c:formatCode>
                <c:ptCount val="8"/>
              </c:numCache>
            </c:numRef>
          </c:val>
          <c:smooth val="0"/>
          <c:extLst>
            <c:ext xmlns:c16="http://schemas.microsoft.com/office/drawing/2014/chart" uri="{C3380CC4-5D6E-409C-BE32-E72D297353CC}">
              <c16:uniqueId val="{00000001-DA32-451C-A34C-9D8B1BB329DB}"/>
            </c:ext>
          </c:extLst>
        </c:ser>
        <c:ser>
          <c:idx val="2"/>
          <c:order val="2"/>
          <c:spPr>
            <a:ln w="28575" cap="rnd">
              <a:solidFill>
                <a:schemeClr val="accent3"/>
              </a:solidFill>
              <a:round/>
            </a:ln>
            <a:effectLst/>
          </c:spPr>
          <c:marker>
            <c:symbol val="none"/>
          </c:marker>
          <c:cat>
            <c:strRef>
              <c:f>Sheet1!$A$1:$A$8</c:f>
              <c:strCache>
                <c:ptCount val="8"/>
                <c:pt idx="1">
                  <c:v>2015/16</c:v>
                </c:pt>
                <c:pt idx="2">
                  <c:v>2016/17</c:v>
                </c:pt>
                <c:pt idx="3">
                  <c:v>2017/18</c:v>
                </c:pt>
                <c:pt idx="4">
                  <c:v>2018/19</c:v>
                </c:pt>
                <c:pt idx="5">
                  <c:v>2019/20</c:v>
                </c:pt>
                <c:pt idx="6">
                  <c:v>2020/21</c:v>
                </c:pt>
                <c:pt idx="7">
                  <c:v>2021/22</c:v>
                </c:pt>
              </c:strCache>
            </c:strRef>
          </c:cat>
          <c:val>
            <c:numRef>
              <c:f>Sheet1!$D$1:$D$8</c:f>
              <c:numCache>
                <c:formatCode>General</c:formatCode>
                <c:ptCount val="8"/>
              </c:numCache>
            </c:numRef>
          </c:val>
          <c:smooth val="0"/>
          <c:extLst>
            <c:ext xmlns:c16="http://schemas.microsoft.com/office/drawing/2014/chart" uri="{C3380CC4-5D6E-409C-BE32-E72D297353CC}">
              <c16:uniqueId val="{00000002-DA32-451C-A34C-9D8B1BB329DB}"/>
            </c:ext>
          </c:extLst>
        </c:ser>
        <c:ser>
          <c:idx val="3"/>
          <c:order val="3"/>
          <c:spPr>
            <a:ln w="28575" cap="rnd">
              <a:solidFill>
                <a:schemeClr val="accent4"/>
              </a:solidFill>
              <a:round/>
            </a:ln>
            <a:effectLst/>
          </c:spPr>
          <c:marker>
            <c:symbol val="none"/>
          </c:marker>
          <c:cat>
            <c:strRef>
              <c:f>Sheet1!$A$1:$A$8</c:f>
              <c:strCache>
                <c:ptCount val="8"/>
                <c:pt idx="1">
                  <c:v>2015/16</c:v>
                </c:pt>
                <c:pt idx="2">
                  <c:v>2016/17</c:v>
                </c:pt>
                <c:pt idx="3">
                  <c:v>2017/18</c:v>
                </c:pt>
                <c:pt idx="4">
                  <c:v>2018/19</c:v>
                </c:pt>
                <c:pt idx="5">
                  <c:v>2019/20</c:v>
                </c:pt>
                <c:pt idx="6">
                  <c:v>2020/21</c:v>
                </c:pt>
                <c:pt idx="7">
                  <c:v>2021/22</c:v>
                </c:pt>
              </c:strCache>
            </c:strRef>
          </c:cat>
          <c:val>
            <c:numRef>
              <c:f>Sheet1!$E$1:$E$8</c:f>
              <c:numCache>
                <c:formatCode>General</c:formatCode>
                <c:ptCount val="8"/>
              </c:numCache>
            </c:numRef>
          </c:val>
          <c:smooth val="0"/>
          <c:extLst>
            <c:ext xmlns:c16="http://schemas.microsoft.com/office/drawing/2014/chart" uri="{C3380CC4-5D6E-409C-BE32-E72D297353CC}">
              <c16:uniqueId val="{00000003-DA32-451C-A34C-9D8B1BB329DB}"/>
            </c:ext>
          </c:extLst>
        </c:ser>
        <c:ser>
          <c:idx val="4"/>
          <c:order val="4"/>
          <c:spPr>
            <a:ln w="28575" cap="rnd">
              <a:solidFill>
                <a:schemeClr val="accent5"/>
              </a:solidFill>
              <a:round/>
            </a:ln>
            <a:effectLst/>
          </c:spPr>
          <c:marker>
            <c:symbol val="none"/>
          </c:marker>
          <c:cat>
            <c:strRef>
              <c:f>Sheet1!$A$1:$A$8</c:f>
              <c:strCache>
                <c:ptCount val="8"/>
                <c:pt idx="1">
                  <c:v>2015/16</c:v>
                </c:pt>
                <c:pt idx="2">
                  <c:v>2016/17</c:v>
                </c:pt>
                <c:pt idx="3">
                  <c:v>2017/18</c:v>
                </c:pt>
                <c:pt idx="4">
                  <c:v>2018/19</c:v>
                </c:pt>
                <c:pt idx="5">
                  <c:v>2019/20</c:v>
                </c:pt>
                <c:pt idx="6">
                  <c:v>2020/21</c:v>
                </c:pt>
                <c:pt idx="7">
                  <c:v>2021/22</c:v>
                </c:pt>
              </c:strCache>
            </c:strRef>
          </c:cat>
          <c:val>
            <c:numRef>
              <c:f>Sheet1!$F$1:$F$8</c:f>
              <c:numCache>
                <c:formatCode>General</c:formatCode>
                <c:ptCount val="8"/>
              </c:numCache>
            </c:numRef>
          </c:val>
          <c:smooth val="0"/>
          <c:extLst>
            <c:ext xmlns:c16="http://schemas.microsoft.com/office/drawing/2014/chart" uri="{C3380CC4-5D6E-409C-BE32-E72D297353CC}">
              <c16:uniqueId val="{00000004-DA32-451C-A34C-9D8B1BB329DB}"/>
            </c:ext>
          </c:extLst>
        </c:ser>
        <c:dLbls>
          <c:showLegendKey val="0"/>
          <c:showVal val="0"/>
          <c:showCatName val="0"/>
          <c:showSerName val="0"/>
          <c:showPercent val="0"/>
          <c:showBubbleSize val="0"/>
        </c:dLbls>
        <c:smooth val="0"/>
        <c:axId val="1591859632"/>
        <c:axId val="1591860464"/>
      </c:lineChart>
      <c:catAx>
        <c:axId val="1591859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1860464"/>
        <c:crosses val="autoZero"/>
        <c:auto val="1"/>
        <c:lblAlgn val="ctr"/>
        <c:lblOffset val="100"/>
        <c:noMultiLvlLbl val="0"/>
      </c:catAx>
      <c:valAx>
        <c:axId val="1591860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1859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solidFill>
                  <a:srgbClr val="1BAD96"/>
                </a:solidFill>
              </a:rPr>
              <a:t>Allocation of funds</a:t>
            </a:r>
          </a:p>
        </c:rich>
      </c:tx>
      <c:layout>
        <c:manualLayout>
          <c:xMode val="edge"/>
          <c:yMode val="edge"/>
          <c:x val="0.31361083031979281"/>
          <c:y val="4.8853246961818496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6900563942047361E-2"/>
          <c:y val="0.16609078503701086"/>
          <c:w val="0.64066463429688059"/>
          <c:h val="0.76840133752388695"/>
        </c:manualLayout>
      </c:layout>
      <c:pie3DChart>
        <c:varyColors val="1"/>
        <c:dLbls>
          <c:dLblPos val="ctr"/>
          <c:showLegendKey val="0"/>
          <c:showVal val="0"/>
          <c:showCatName val="0"/>
          <c:showSerName val="0"/>
          <c:showPercent val="1"/>
          <c:showBubbleSize val="0"/>
          <c:showLeaderLines val="0"/>
        </c:dLbls>
      </c:pie3DChart>
      <c:spPr>
        <a:noFill/>
        <a:ln>
          <a:noFill/>
        </a:ln>
        <a:effectLst/>
      </c:spPr>
    </c:plotArea>
    <c:legend>
      <c:legendPos val="r"/>
      <c:layout>
        <c:manualLayout>
          <c:xMode val="edge"/>
          <c:yMode val="edge"/>
          <c:x val="0.65572623559463705"/>
          <c:y val="0.22040611664431034"/>
          <c:w val="0.33012897559986804"/>
          <c:h val="0.7795938833556896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2951217" cy="497524"/>
          </a:xfrm>
          <a:prstGeom prst="rect">
            <a:avLst/>
          </a:prstGeom>
        </p:spPr>
        <p:txBody>
          <a:bodyPr vert="horz" lIns="91541" tIns="45770" rIns="91541" bIns="45770" rtlCol="0"/>
          <a:lstStyle>
            <a:lvl1pPr algn="l">
              <a:defRPr sz="1200"/>
            </a:lvl1pPr>
          </a:lstStyle>
          <a:p>
            <a:pPr>
              <a:defRPr/>
            </a:pPr>
            <a:endParaRPr lang="en-GB"/>
          </a:p>
        </p:txBody>
      </p:sp>
      <p:sp>
        <p:nvSpPr>
          <p:cNvPr id="3" name="Date Placeholder 2"/>
          <p:cNvSpPr>
            <a:spLocks noGrp="1"/>
          </p:cNvSpPr>
          <p:nvPr>
            <p:ph type="dt" sz="quarter" idx="1"/>
          </p:nvPr>
        </p:nvSpPr>
        <p:spPr>
          <a:xfrm>
            <a:off x="3855984" y="4"/>
            <a:ext cx="2951217" cy="497524"/>
          </a:xfrm>
          <a:prstGeom prst="rect">
            <a:avLst/>
          </a:prstGeom>
        </p:spPr>
        <p:txBody>
          <a:bodyPr vert="horz" lIns="91541" tIns="45770" rIns="91541" bIns="45770" rtlCol="0"/>
          <a:lstStyle>
            <a:lvl1pPr algn="r">
              <a:defRPr sz="1200"/>
            </a:lvl1pPr>
          </a:lstStyle>
          <a:p>
            <a:pPr>
              <a:defRPr/>
            </a:pPr>
            <a:fld id="{5A23583B-8716-485B-A412-4770148F5E17}" type="datetimeFigureOut">
              <a:rPr lang="en-GB"/>
              <a:pPr>
                <a:defRPr/>
              </a:pPr>
              <a:t>18/10/2022</a:t>
            </a:fld>
            <a:endParaRPr lang="en-GB"/>
          </a:p>
        </p:txBody>
      </p:sp>
      <p:sp>
        <p:nvSpPr>
          <p:cNvPr id="4" name="Footer Placeholder 3"/>
          <p:cNvSpPr>
            <a:spLocks noGrp="1"/>
          </p:cNvSpPr>
          <p:nvPr>
            <p:ph type="ftr" sz="quarter" idx="2"/>
          </p:nvPr>
        </p:nvSpPr>
        <p:spPr>
          <a:xfrm>
            <a:off x="0" y="9441816"/>
            <a:ext cx="2951217" cy="497524"/>
          </a:xfrm>
          <a:prstGeom prst="rect">
            <a:avLst/>
          </a:prstGeom>
        </p:spPr>
        <p:txBody>
          <a:bodyPr vert="horz" lIns="91541" tIns="45770" rIns="91541" bIns="45770" rtlCol="0" anchor="b"/>
          <a:lstStyle>
            <a:lvl1pPr algn="l">
              <a:defRPr sz="1200"/>
            </a:lvl1pPr>
          </a:lstStyle>
          <a:p>
            <a:pPr>
              <a:defRPr/>
            </a:pPr>
            <a:endParaRPr lang="en-GB"/>
          </a:p>
        </p:txBody>
      </p:sp>
      <p:sp>
        <p:nvSpPr>
          <p:cNvPr id="5" name="Slide Number Placeholder 4"/>
          <p:cNvSpPr>
            <a:spLocks noGrp="1"/>
          </p:cNvSpPr>
          <p:nvPr>
            <p:ph type="sldNum" sz="quarter" idx="3"/>
          </p:nvPr>
        </p:nvSpPr>
        <p:spPr>
          <a:xfrm>
            <a:off x="3855984" y="9441816"/>
            <a:ext cx="2951217" cy="497524"/>
          </a:xfrm>
          <a:prstGeom prst="rect">
            <a:avLst/>
          </a:prstGeom>
        </p:spPr>
        <p:txBody>
          <a:bodyPr vert="horz" lIns="91541" tIns="45770" rIns="91541" bIns="45770" rtlCol="0" anchor="b"/>
          <a:lstStyle>
            <a:lvl1pPr algn="r">
              <a:defRPr sz="1200"/>
            </a:lvl1pPr>
          </a:lstStyle>
          <a:p>
            <a:pPr>
              <a:defRPr/>
            </a:pPr>
            <a:fld id="{11F4C405-BEB0-40D3-AF75-1BA54A7E6102}" type="slidenum">
              <a:rPr lang="en-GB"/>
              <a:pPr>
                <a:defRPr/>
              </a:pPr>
              <a:t>‹#›</a:t>
            </a:fld>
            <a:endParaRPr lang="en-GB"/>
          </a:p>
        </p:txBody>
      </p:sp>
    </p:spTree>
    <p:extLst>
      <p:ext uri="{BB962C8B-B14F-4D97-AF65-F5344CB8AC3E}">
        <p14:creationId xmlns:p14="http://schemas.microsoft.com/office/powerpoint/2010/main" val="22955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2951217" cy="497524"/>
          </a:xfrm>
          <a:prstGeom prst="rect">
            <a:avLst/>
          </a:prstGeom>
        </p:spPr>
        <p:txBody>
          <a:bodyPr vert="horz" lIns="91541" tIns="45770" rIns="91541" bIns="45770" rtlCol="0"/>
          <a:lstStyle>
            <a:lvl1pPr algn="l">
              <a:defRPr sz="1200"/>
            </a:lvl1pPr>
          </a:lstStyle>
          <a:p>
            <a:pPr>
              <a:defRPr/>
            </a:pPr>
            <a:endParaRPr lang="en-GB"/>
          </a:p>
        </p:txBody>
      </p:sp>
      <p:sp>
        <p:nvSpPr>
          <p:cNvPr id="3" name="Date Placeholder 2"/>
          <p:cNvSpPr>
            <a:spLocks noGrp="1"/>
          </p:cNvSpPr>
          <p:nvPr>
            <p:ph type="dt" idx="1"/>
          </p:nvPr>
        </p:nvSpPr>
        <p:spPr>
          <a:xfrm>
            <a:off x="3855984" y="4"/>
            <a:ext cx="2951217" cy="497524"/>
          </a:xfrm>
          <a:prstGeom prst="rect">
            <a:avLst/>
          </a:prstGeom>
        </p:spPr>
        <p:txBody>
          <a:bodyPr vert="horz" lIns="91541" tIns="45770" rIns="91541" bIns="45770" rtlCol="0"/>
          <a:lstStyle>
            <a:lvl1pPr algn="r">
              <a:defRPr sz="1200"/>
            </a:lvl1pPr>
          </a:lstStyle>
          <a:p>
            <a:pPr>
              <a:defRPr/>
            </a:pPr>
            <a:fld id="{5110D342-E522-4F24-BB47-1895DD31C85C}" type="datetimeFigureOut">
              <a:rPr lang="en-GB"/>
              <a:pPr>
                <a:defRPr/>
              </a:pPr>
              <a:t>18/10/2022</a:t>
            </a:fld>
            <a:endParaRPr lang="en-GB"/>
          </a:p>
        </p:txBody>
      </p:sp>
      <p:sp>
        <p:nvSpPr>
          <p:cNvPr id="4" name="Slide Image Placeholder 3"/>
          <p:cNvSpPr>
            <a:spLocks noGrp="1" noRot="1" noChangeAspect="1"/>
          </p:cNvSpPr>
          <p:nvPr>
            <p:ph type="sldImg" idx="2"/>
          </p:nvPr>
        </p:nvSpPr>
        <p:spPr>
          <a:xfrm>
            <a:off x="919163" y="746125"/>
            <a:ext cx="4970462" cy="3727450"/>
          </a:xfrm>
          <a:prstGeom prst="rect">
            <a:avLst/>
          </a:prstGeom>
          <a:noFill/>
          <a:ln w="12700">
            <a:solidFill>
              <a:prstClr val="black"/>
            </a:solidFill>
          </a:ln>
        </p:spPr>
        <p:txBody>
          <a:bodyPr vert="horz" lIns="91541" tIns="45770" rIns="91541" bIns="45770" rtlCol="0" anchor="ctr"/>
          <a:lstStyle/>
          <a:p>
            <a:pPr lvl="0"/>
            <a:endParaRPr lang="en-GB" noProof="0"/>
          </a:p>
        </p:txBody>
      </p:sp>
      <p:sp>
        <p:nvSpPr>
          <p:cNvPr id="5" name="Notes Placeholder 4"/>
          <p:cNvSpPr>
            <a:spLocks noGrp="1"/>
          </p:cNvSpPr>
          <p:nvPr>
            <p:ph type="body" sz="quarter" idx="3"/>
          </p:nvPr>
        </p:nvSpPr>
        <p:spPr>
          <a:xfrm>
            <a:off x="680562" y="4722497"/>
            <a:ext cx="5447666" cy="4472940"/>
          </a:xfrm>
          <a:prstGeom prst="rect">
            <a:avLst/>
          </a:prstGeom>
        </p:spPr>
        <p:txBody>
          <a:bodyPr vert="horz" lIns="91541" tIns="45770" rIns="91541" bIns="4577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41816"/>
            <a:ext cx="2951217" cy="497524"/>
          </a:xfrm>
          <a:prstGeom prst="rect">
            <a:avLst/>
          </a:prstGeom>
        </p:spPr>
        <p:txBody>
          <a:bodyPr vert="horz" lIns="91541" tIns="45770" rIns="91541" bIns="4577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55984" y="9441816"/>
            <a:ext cx="2951217" cy="497524"/>
          </a:xfrm>
          <a:prstGeom prst="rect">
            <a:avLst/>
          </a:prstGeom>
        </p:spPr>
        <p:txBody>
          <a:bodyPr vert="horz" lIns="91541" tIns="45770" rIns="91541" bIns="45770" rtlCol="0" anchor="b"/>
          <a:lstStyle>
            <a:lvl1pPr algn="r">
              <a:defRPr sz="1200"/>
            </a:lvl1pPr>
          </a:lstStyle>
          <a:p>
            <a:pPr>
              <a:defRPr/>
            </a:pPr>
            <a:fld id="{E7A132F3-9E3C-4032-8144-A25325601E58}" type="slidenum">
              <a:rPr lang="en-GB"/>
              <a:pPr>
                <a:defRPr/>
              </a:pPr>
              <a:t>‹#›</a:t>
            </a:fld>
            <a:endParaRPr lang="en-GB"/>
          </a:p>
        </p:txBody>
      </p:sp>
    </p:spTree>
    <p:extLst>
      <p:ext uri="{BB962C8B-B14F-4D97-AF65-F5344CB8AC3E}">
        <p14:creationId xmlns:p14="http://schemas.microsoft.com/office/powerpoint/2010/main" val="20803548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ur03.safelinks.protection.outlook.com/?url=http%3A%2F%2Fwww.changinglivescommunityservices.com%2F&amp;data=04%7C01%7CDarren.Horsman%40essex.police.uk%7Cd663d8c7ac1b4fc3461908d8978b1381%7Cf31b07f09cf940db964d6ff986a97e3d%7C0%7C0%7C637425970864096238%7CUnknown%7CTWFpbGZsb3d8eyJWIjoiMC4wLjAwMDAiLCJQIjoiV2luMzIiLCJBTiI6Ik1haWwiLCJXVCI6Mn0%3D%7C1000&amp;sdata=pftxm9lTPzWekfwOw8wxCJbZMLQWFyxT9TVD%2BKvLgQ4%3D&amp;reserved=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62733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21003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00263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8378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21003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513071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670171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87317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Between June 2020 and October 2020</a:t>
            </a:r>
          </a:p>
          <a:p>
            <a:pPr lvl="0"/>
            <a:r>
              <a:rPr lang="en-GB" sz="1200" kern="1200" dirty="0">
                <a:solidFill>
                  <a:schemeClr val="tx1"/>
                </a:solidFill>
                <a:effectLst/>
                <a:latin typeface="+mn-lt"/>
                <a:ea typeface="+mn-ea"/>
                <a:cs typeface="+mn-cs"/>
              </a:rPr>
              <a:t>£128,211 worth of drugs seized</a:t>
            </a:r>
          </a:p>
          <a:p>
            <a:pPr lvl="0"/>
            <a:r>
              <a:rPr lang="en-GB" sz="1200" kern="1200" dirty="0">
                <a:solidFill>
                  <a:schemeClr val="tx1"/>
                </a:solidFill>
                <a:effectLst/>
                <a:latin typeface="+mn-lt"/>
                <a:ea typeface="+mn-ea"/>
                <a:cs typeface="+mn-cs"/>
              </a:rPr>
              <a:t>£230,320 is cash seized</a:t>
            </a:r>
          </a:p>
          <a:p>
            <a:pPr lvl="0"/>
            <a:r>
              <a:rPr lang="en-GB" sz="1200" kern="1200" dirty="0">
                <a:solidFill>
                  <a:schemeClr val="tx1"/>
                </a:solidFill>
                <a:effectLst/>
                <a:latin typeface="+mn-lt"/>
                <a:ea typeface="+mn-ea"/>
                <a:cs typeface="+mn-cs"/>
              </a:rPr>
              <a:t>51 weapons seized</a:t>
            </a:r>
          </a:p>
          <a:p>
            <a:pPr lvl="0"/>
            <a:r>
              <a:rPr lang="en-GB" sz="1200" kern="1200" dirty="0">
                <a:solidFill>
                  <a:schemeClr val="tx1"/>
                </a:solidFill>
                <a:effectLst/>
                <a:latin typeface="+mn-lt"/>
                <a:ea typeface="+mn-ea"/>
                <a:cs typeface="+mn-cs"/>
              </a:rPr>
              <a:t>127 people arrested</a:t>
            </a:r>
          </a:p>
          <a:p>
            <a:pPr lvl="0"/>
            <a:r>
              <a:rPr lang="en-GB" sz="1200" kern="1200" dirty="0">
                <a:solidFill>
                  <a:schemeClr val="tx1"/>
                </a:solidFill>
                <a:effectLst/>
                <a:latin typeface="+mn-lt"/>
                <a:ea typeface="+mn-ea"/>
                <a:cs typeface="+mn-cs"/>
              </a:rPr>
              <a:t>29 total years in prison to be served</a:t>
            </a:r>
          </a:p>
          <a:p>
            <a:pPr lvl="0"/>
            <a:r>
              <a:rPr lang="en-GB" sz="1200" kern="1200" dirty="0">
                <a:solidFill>
                  <a:schemeClr val="tx1"/>
                </a:solidFill>
                <a:effectLst/>
                <a:latin typeface="+mn-lt"/>
                <a:ea typeface="+mn-ea"/>
                <a:cs typeface="+mn-cs"/>
              </a:rPr>
              <a:t>24 County Lines dismantled </a:t>
            </a:r>
          </a:p>
          <a:p>
            <a:endParaRPr lang="en-GB" dirty="0"/>
          </a:p>
        </p:txBody>
      </p:sp>
    </p:spTree>
    <p:extLst>
      <p:ext uri="{BB962C8B-B14F-4D97-AF65-F5344CB8AC3E}">
        <p14:creationId xmlns:p14="http://schemas.microsoft.com/office/powerpoint/2010/main" val="3659457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  </a:t>
            </a: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Calibri" panose="020F0502020204030204" pitchFamily="34" charset="0"/>
              </a:rPr>
              <a:t>Work in localities – one example - jointly with voluntary sector (and Essex Youth Service) detached youth workers out in local communities (ward level) – Basildon, Chelmsford, Colchester, Harlow and Tending. April – Sept 2021 3,951 young people reached (with a focus on 10 – 14 years old). At risk of exposure to youth violence and gang activity because of their situation, locality. These are the areas with the next highest levels of youth violence in Essex. This project is funded jointly with Active Essex. Alongside detached youth work, we capture conversations to inform the work and our wider view (the most discussed topics with young people across the areas for the first half of the year - education; youth violence and gangs; and hobbies / leisure).             </a:t>
            </a:r>
          </a:p>
          <a:p>
            <a:pPr marL="457200"/>
            <a:r>
              <a:rPr lang="en-GB" sz="1800" dirty="0">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Times New Roman" panose="02020603050405020304" pitchFamily="18"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Calibri" panose="020F0502020204030204" pitchFamily="34" charset="0"/>
              </a:rPr>
              <a:t>Work with identified individuals – one example – working with Essex Youth Offending Service and Essex Police,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ReRoute</a:t>
            </a:r>
            <a:r>
              <a:rPr lang="en-GB" sz="1800" dirty="0">
                <a:effectLst/>
                <a:latin typeface="Calibri" panose="020F0502020204030204" pitchFamily="34" charset="0"/>
                <a:ea typeface="Times New Roman" panose="02020603050405020304" pitchFamily="18" charset="0"/>
                <a:cs typeface="Calibri" panose="020F0502020204030204" pitchFamily="34" charset="0"/>
              </a:rPr>
              <a:t>’ - </a:t>
            </a:r>
            <a:r>
              <a:rPr lang="en-GB" sz="1800" b="1" dirty="0">
                <a:effectLst/>
                <a:latin typeface="Calibri" panose="020F0502020204030204" pitchFamily="34" charset="0"/>
                <a:ea typeface="Times New Roman" panose="02020603050405020304" pitchFamily="18" charset="0"/>
                <a:cs typeface="Calibri" panose="020F0502020204030204" pitchFamily="34" charset="0"/>
              </a:rPr>
              <a:t>space between arrest/charge and conviction</a:t>
            </a:r>
            <a:r>
              <a:rPr lang="en-GB" sz="1800" dirty="0">
                <a:effectLst/>
                <a:latin typeface="Calibri" panose="020F0502020204030204" pitchFamily="34" charset="0"/>
                <a:ea typeface="Times New Roman" panose="02020603050405020304" pitchFamily="18" charset="0"/>
                <a:cs typeface="Calibri" panose="020F0502020204030204" pitchFamily="34" charset="0"/>
              </a:rPr>
              <a:t> – two gangs workers now in place reaching out proactively to young people (through Police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OpRaptor</a:t>
            </a:r>
            <a:r>
              <a:rPr lang="en-GB" sz="1800" dirty="0">
                <a:effectLst/>
                <a:latin typeface="Calibri" panose="020F0502020204030204" pitchFamily="34" charset="0"/>
                <a:ea typeface="Times New Roman" panose="02020603050405020304" pitchFamily="18" charset="0"/>
                <a:cs typeface="Calibri" panose="020F0502020204030204" pitchFamily="34" charset="0"/>
              </a:rPr>
              <a:t> activity – due to ‘involvement’ with gangs, identified as part of police county lines proactive work). Previously no co-ordinated support for this vulnerable group, and delays in court process many of these young people ‘left’ for significant periods of time.  </a:t>
            </a:r>
          </a:p>
          <a:p>
            <a:r>
              <a:rPr lang="en-GB" sz="1800" dirty="0">
                <a:effectLst/>
                <a:latin typeface="Calibri" panose="020F0502020204030204" pitchFamily="34" charset="0"/>
                <a:ea typeface="Calibri" panose="020F0502020204030204" pitchFamily="34" charset="0"/>
              </a:rPr>
              <a:t>                                                                                                                                                                                                                                                                                          </a:t>
            </a: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rPr>
              <a:t>As one of the 18 VRU areas - sharing </a:t>
            </a:r>
            <a:r>
              <a:rPr lang="en-GB" sz="1800" b="1" dirty="0">
                <a:effectLst/>
                <a:latin typeface="Calibri" panose="020F0502020204030204" pitchFamily="34" charset="0"/>
                <a:ea typeface="Times New Roman" panose="02020603050405020304" pitchFamily="18" charset="0"/>
              </a:rPr>
              <a:t>case studies of our intervention work</a:t>
            </a:r>
            <a:r>
              <a:rPr lang="en-GB" sz="1800" dirty="0">
                <a:effectLst/>
                <a:latin typeface="Calibri" panose="020F0502020204030204" pitchFamily="34" charset="0"/>
                <a:ea typeface="Times New Roman" panose="02020603050405020304" pitchFamily="18" charset="0"/>
              </a:rPr>
              <a:t>, impact on individuals and how V&amp;V work supported them, ‘turning their life around’ to Home Office, as part of informing conversations – comprehensive spending review. Included presenting on the Fearless Futures Pilot Project to Minister for Policing. </a:t>
            </a:r>
          </a:p>
          <a:p>
            <a:pPr marL="685800" marR="0" lvl="1" indent="-228600" algn="l" defTabSz="914400" rtl="0" eaLnBrk="0" fontAlgn="base" latinLnBrk="0" hangingPunct="0">
              <a:lnSpc>
                <a:spcPct val="100000"/>
              </a:lnSpc>
              <a:spcBef>
                <a:spcPct val="30000"/>
              </a:spcBef>
              <a:spcAft>
                <a:spcPts val="0"/>
              </a:spcAft>
              <a:buClrTx/>
              <a:buSzTx/>
              <a:buFont typeface="+mj-lt"/>
              <a:buAutoNum type="arabicPeriod"/>
              <a:tabLst/>
              <a:defRPr/>
            </a:pPr>
            <a:endParaRPr lang="en-GB" sz="1000" dirty="0">
              <a:latin typeface="+mn-lt"/>
              <a:ea typeface="Times New Roman" panose="02020603050405020304" pitchFamily="18" charset="0"/>
            </a:endParaRPr>
          </a:p>
          <a:p>
            <a:pPr marL="685800" marR="0" lvl="1" indent="-228600" algn="l" defTabSz="914400" rtl="0" eaLnBrk="0" fontAlgn="base" latinLnBrk="0" hangingPunct="0">
              <a:lnSpc>
                <a:spcPct val="100000"/>
              </a:lnSpc>
              <a:spcBef>
                <a:spcPct val="30000"/>
              </a:spcBef>
              <a:spcAft>
                <a:spcPts val="0"/>
              </a:spcAft>
              <a:buClrTx/>
              <a:buSzTx/>
              <a:buFont typeface="+mj-lt"/>
              <a:buAutoNum type="arabicPeriod"/>
              <a:tabLst/>
              <a:defRPr/>
            </a:pPr>
            <a:endParaRPr lang="en-GB" sz="1000" dirty="0">
              <a:latin typeface="+mn-lt"/>
              <a:ea typeface="Times New Roman" panose="02020603050405020304" pitchFamily="18" charset="0"/>
            </a:endParaRPr>
          </a:p>
          <a:p>
            <a:pPr marL="685800" marR="0" lvl="1" indent="-228600" algn="l" defTabSz="914400" rtl="0" eaLnBrk="0" fontAlgn="base" latinLnBrk="0" hangingPunct="0">
              <a:lnSpc>
                <a:spcPct val="100000"/>
              </a:lnSpc>
              <a:spcBef>
                <a:spcPct val="30000"/>
              </a:spcBef>
              <a:spcAft>
                <a:spcPts val="0"/>
              </a:spcAft>
              <a:buClrTx/>
              <a:buSzTx/>
              <a:buFont typeface="+mj-lt"/>
              <a:buAutoNum type="arabicPeriod"/>
              <a:tabLst/>
              <a:defRPr/>
            </a:pPr>
            <a:endParaRPr lang="en-GB" sz="1000" dirty="0">
              <a:latin typeface="+mn-lt"/>
              <a:ea typeface="Times New Roman" panose="02020603050405020304" pitchFamily="18" charset="0"/>
            </a:endParaRPr>
          </a:p>
          <a:p>
            <a:pPr marL="685800" marR="0" lvl="1" indent="-228600" algn="l" defTabSz="914400" rtl="0" eaLnBrk="0" fontAlgn="base" latinLnBrk="0" hangingPunct="0">
              <a:lnSpc>
                <a:spcPct val="100000"/>
              </a:lnSpc>
              <a:spcBef>
                <a:spcPct val="30000"/>
              </a:spcBef>
              <a:spcAft>
                <a:spcPts val="0"/>
              </a:spcAft>
              <a:buClrTx/>
              <a:buSzTx/>
              <a:buFont typeface="+mj-lt"/>
              <a:buAutoNum type="arabicPeriod"/>
              <a:tabLst/>
              <a:defRPr/>
            </a:pPr>
            <a:endParaRPr lang="en-GB" sz="1000" dirty="0">
              <a:latin typeface="+mn-lt"/>
              <a:ea typeface="Times New Roman" panose="02020603050405020304" pitchFamily="18" charset="0"/>
            </a:endParaRPr>
          </a:p>
          <a:p>
            <a:pPr marL="685800" marR="0" lvl="1" indent="-228600" algn="l" defTabSz="914400" rtl="0" eaLnBrk="0" fontAlgn="base" latinLnBrk="0" hangingPunct="0">
              <a:lnSpc>
                <a:spcPct val="100000"/>
              </a:lnSpc>
              <a:spcBef>
                <a:spcPct val="30000"/>
              </a:spcBef>
              <a:spcAft>
                <a:spcPts val="0"/>
              </a:spcAft>
              <a:buClrTx/>
              <a:buSzTx/>
              <a:buFont typeface="+mj-lt"/>
              <a:buAutoNum type="arabicPeriod"/>
              <a:tabLst/>
              <a:defRPr/>
            </a:pPr>
            <a:endParaRPr lang="en-GB" sz="1000" dirty="0">
              <a:latin typeface="+mn-lt"/>
              <a:ea typeface="Times New Roman" panose="02020603050405020304" pitchFamily="18" charset="0"/>
            </a:endParaRPr>
          </a:p>
          <a:p>
            <a:pPr marL="685800" marR="0" lvl="1" indent="-228600" algn="l" defTabSz="914400" rtl="0" eaLnBrk="0" fontAlgn="base" latinLnBrk="0" hangingPunct="0">
              <a:lnSpc>
                <a:spcPct val="100000"/>
              </a:lnSpc>
              <a:spcBef>
                <a:spcPct val="30000"/>
              </a:spcBef>
              <a:spcAft>
                <a:spcPts val="0"/>
              </a:spcAft>
              <a:buClrTx/>
              <a:buSzTx/>
              <a:buFont typeface="+mj-lt"/>
              <a:buAutoNum type="arabicPeriod"/>
              <a:tabLst/>
              <a:defRPr/>
            </a:pPr>
            <a:endParaRPr lang="en-GB" sz="1000" dirty="0">
              <a:latin typeface="+mn-lt"/>
              <a:ea typeface="Times New Roman" panose="02020603050405020304" pitchFamily="18" charset="0"/>
            </a:endParaRPr>
          </a:p>
          <a:p>
            <a:pPr marL="685800" marR="0" lvl="1" indent="-228600" algn="l" defTabSz="914400" rtl="0" eaLnBrk="0" fontAlgn="base" latinLnBrk="0" hangingPunct="0">
              <a:lnSpc>
                <a:spcPct val="100000"/>
              </a:lnSpc>
              <a:spcBef>
                <a:spcPct val="30000"/>
              </a:spcBef>
              <a:spcAft>
                <a:spcPts val="0"/>
              </a:spcAft>
              <a:buClrTx/>
              <a:buSzTx/>
              <a:buFont typeface="+mj-lt"/>
              <a:buAutoNum type="arabicPeriod"/>
              <a:tabLst/>
              <a:defRPr/>
            </a:pPr>
            <a:endParaRPr lang="en-GB" sz="1000" dirty="0">
              <a:latin typeface="+mn-lt"/>
              <a:ea typeface="Times New Roman" panose="02020603050405020304" pitchFamily="18" charset="0"/>
            </a:endParaRPr>
          </a:p>
          <a:p>
            <a:pPr marL="685800" marR="0" lvl="1" indent="-228600" algn="l" defTabSz="914400" rtl="0" eaLnBrk="0" fontAlgn="base" latinLnBrk="0" hangingPunct="0">
              <a:lnSpc>
                <a:spcPct val="100000"/>
              </a:lnSpc>
              <a:spcBef>
                <a:spcPct val="30000"/>
              </a:spcBef>
              <a:spcAft>
                <a:spcPts val="0"/>
              </a:spcAft>
              <a:buClrTx/>
              <a:buSzTx/>
              <a:buFont typeface="+mj-lt"/>
              <a:buAutoNum type="arabicPeriod"/>
              <a:tabLst/>
              <a:defRPr/>
            </a:pPr>
            <a:endParaRPr lang="en-GB" sz="1000" dirty="0">
              <a:latin typeface="+mn-lt"/>
              <a:ea typeface="Times New Roman" panose="02020603050405020304" pitchFamily="18" charset="0"/>
            </a:endParaRPr>
          </a:p>
          <a:p>
            <a:pPr marL="685800" marR="0" lvl="1" indent="-228600" algn="l" defTabSz="914400" rtl="0" eaLnBrk="0" fontAlgn="base" latinLnBrk="0" hangingPunct="0">
              <a:lnSpc>
                <a:spcPct val="100000"/>
              </a:lnSpc>
              <a:spcBef>
                <a:spcPct val="30000"/>
              </a:spcBef>
              <a:spcAft>
                <a:spcPts val="0"/>
              </a:spcAft>
              <a:buClrTx/>
              <a:buSzTx/>
              <a:buFont typeface="+mj-lt"/>
              <a:buAutoNum type="arabicPeriod"/>
              <a:tabLst/>
              <a:defRPr/>
            </a:pPr>
            <a:endParaRPr lang="en-GB" sz="1000" dirty="0">
              <a:latin typeface="+mn-lt"/>
              <a:ea typeface="Times New Roman" panose="02020603050405020304" pitchFamily="18" charset="0"/>
            </a:endParaRPr>
          </a:p>
          <a:p>
            <a:pPr marL="685800" marR="0" lvl="1" indent="-228600" algn="l" defTabSz="914400" rtl="0" eaLnBrk="0" fontAlgn="base" latinLnBrk="0" hangingPunct="0">
              <a:lnSpc>
                <a:spcPct val="100000"/>
              </a:lnSpc>
              <a:spcBef>
                <a:spcPct val="30000"/>
              </a:spcBef>
              <a:spcAft>
                <a:spcPts val="0"/>
              </a:spcAft>
              <a:buClrTx/>
              <a:buSzTx/>
              <a:buFont typeface="+mj-lt"/>
              <a:buAutoNum type="arabicPeriod"/>
              <a:tabLst/>
              <a:defRPr/>
            </a:pPr>
            <a:endParaRPr lang="en-GB" sz="1000" dirty="0">
              <a:latin typeface="+mn-lt"/>
              <a:ea typeface="Times New Roman" panose="02020603050405020304" pitchFamily="18" charset="0"/>
            </a:endParaRPr>
          </a:p>
          <a:p>
            <a:pPr marL="685800" marR="0" lvl="1" indent="-228600" algn="l" defTabSz="914400" rtl="0" eaLnBrk="0" fontAlgn="base" latinLnBrk="0" hangingPunct="0">
              <a:lnSpc>
                <a:spcPct val="100000"/>
              </a:lnSpc>
              <a:spcBef>
                <a:spcPct val="30000"/>
              </a:spcBef>
              <a:spcAft>
                <a:spcPts val="0"/>
              </a:spcAft>
              <a:buClrTx/>
              <a:buSzTx/>
              <a:buFont typeface="+mj-lt"/>
              <a:buAutoNum type="arabicPeriod"/>
              <a:tabLst/>
              <a:defRPr/>
            </a:pPr>
            <a:r>
              <a:rPr lang="en-GB" sz="1000" dirty="0">
                <a:latin typeface="+mn-lt"/>
                <a:ea typeface="Times New Roman" panose="02020603050405020304" pitchFamily="18" charset="0"/>
              </a:rPr>
              <a:t>The Basildon hospital project report found that “by offering tailored support, the service engaged 96% of those young people who had direct contact with a youth worker. One hospital staff member suggested that the service is “giving patients and their family a lifeline”. </a:t>
            </a:r>
            <a:r>
              <a:rPr lang="en-GB" sz="1000" kern="1200" dirty="0">
                <a:solidFill>
                  <a:schemeClr val="tx1"/>
                </a:solidFill>
                <a:effectLst/>
                <a:latin typeface="+mn-lt"/>
                <a:ea typeface="+mn-ea"/>
                <a:cs typeface="+mn-cs"/>
              </a:rPr>
              <a:t>Out of the 150 young people who have accessed the service 73 per cent have signed up for further help once discharged from hospital. We know of at least two young people who are no longer in gangs due to the support they have received. It’s such a privilege to be a part this initiative and do our part to support the young people in our local community.</a:t>
            </a:r>
          </a:p>
          <a:p>
            <a:pPr marL="685800" lvl="1" indent="-228600">
              <a:spcAft>
                <a:spcPts val="0"/>
              </a:spcAft>
              <a:buFont typeface="+mj-lt"/>
              <a:buAutoNum type="arabicPeriod"/>
            </a:pPr>
            <a:endParaRPr lang="en-GB" sz="1000" dirty="0">
              <a:effectLst/>
              <a:latin typeface="+mn-lt"/>
              <a:ea typeface="Times New Roman" panose="02020603050405020304" pitchFamily="18" charset="0"/>
            </a:endParaRPr>
          </a:p>
          <a:p>
            <a:pPr marL="685800" lvl="1" indent="-228600">
              <a:spcAft>
                <a:spcPts val="0"/>
              </a:spcAft>
              <a:buFont typeface="+mj-lt"/>
              <a:buAutoNum type="arabicPeriod"/>
            </a:pPr>
            <a:r>
              <a:rPr lang="en-GB" sz="1000" dirty="0">
                <a:latin typeface="+mn-lt"/>
              </a:rPr>
              <a:t>Targeted detached Youth Workers -  Essex Youth Service is completing  work with young people of college age in Harlow, Chelmsford and Colchester. They</a:t>
            </a:r>
            <a:r>
              <a:rPr lang="en-GB" dirty="0">
                <a:latin typeface="+mn-lt"/>
              </a:rPr>
              <a:t> </a:t>
            </a:r>
            <a:r>
              <a:rPr lang="en-GB" sz="1000" dirty="0">
                <a:latin typeface="+mn-lt"/>
              </a:rPr>
              <a:t>educate them about the unseen dangers of grooming and exploitation by exposing the realities and dispelling the perceived attraction to being involved in gang life and drug dealing.</a:t>
            </a:r>
          </a:p>
          <a:p>
            <a:pPr marL="685800" lvl="1" indent="-228600">
              <a:spcAft>
                <a:spcPts val="0"/>
              </a:spcAft>
              <a:buFont typeface="+mj-lt"/>
              <a:buAutoNum type="arabicPeriod"/>
            </a:pPr>
            <a:endParaRPr lang="en-GB" sz="1000" dirty="0">
              <a:latin typeface="+mn-lt"/>
            </a:endParaRPr>
          </a:p>
          <a:p>
            <a:pPr marL="685800" lvl="1" indent="-228600">
              <a:spcAft>
                <a:spcPts val="0"/>
              </a:spcAft>
              <a:buFont typeface="+mj-lt"/>
              <a:buAutoNum type="arabicPeriod"/>
            </a:pPr>
            <a:r>
              <a:rPr lang="en-GB" sz="1200" kern="1200" dirty="0">
                <a:solidFill>
                  <a:schemeClr val="tx1"/>
                </a:solidFill>
                <a:effectLst/>
                <a:latin typeface="+mn-lt"/>
                <a:ea typeface="+mn-ea"/>
                <a:cs typeface="+mn-cs"/>
              </a:rPr>
              <a:t>Missing Chats, there is a programme called Choices is a peer-led six-week group programme for young women essentially who are at risk of going missing but also who are at risk of child exploitation. It also has an intensive one to one part linked to Missing Chats, for those who go missing regularly or are at risk of child exploitation. The funding is supporting -</a:t>
            </a:r>
          </a:p>
          <a:p>
            <a:pPr marL="1143000" lvl="2" indent="-228600">
              <a:buFont typeface="+mj-lt"/>
              <a:buAutoNum type="arabicPeriod"/>
            </a:pPr>
            <a:r>
              <a:rPr lang="en-GB" sz="1200" kern="1200" dirty="0">
                <a:solidFill>
                  <a:schemeClr val="tx1"/>
                </a:solidFill>
                <a:effectLst/>
                <a:latin typeface="+mn-lt"/>
                <a:ea typeface="+mn-ea"/>
                <a:cs typeface="+mn-cs"/>
              </a:rPr>
              <a:t>intensive support for ten young people on a one to one basis</a:t>
            </a:r>
            <a:endParaRPr lang="en-GB" sz="1400" kern="1200" dirty="0">
              <a:solidFill>
                <a:schemeClr val="tx1"/>
              </a:solidFill>
              <a:effectLst/>
              <a:latin typeface="+mn-lt"/>
              <a:ea typeface="+mn-ea"/>
              <a:cs typeface="+mn-cs"/>
            </a:endParaRPr>
          </a:p>
          <a:p>
            <a:pPr marL="1143000" lvl="2" indent="-228600">
              <a:buFont typeface="+mj-lt"/>
              <a:buAutoNum type="arabicPeriod"/>
            </a:pPr>
            <a:r>
              <a:rPr lang="en-GB" sz="1200" kern="1200" dirty="0">
                <a:solidFill>
                  <a:schemeClr val="tx1"/>
                </a:solidFill>
                <a:effectLst/>
                <a:latin typeface="+mn-lt"/>
                <a:ea typeface="+mn-ea"/>
                <a:cs typeface="+mn-cs"/>
              </a:rPr>
              <a:t>two six-week peer development groups for young women aged 13 to 16 in Basildon</a:t>
            </a:r>
            <a:endParaRPr lang="en-GB" sz="1400" kern="1200" dirty="0">
              <a:solidFill>
                <a:schemeClr val="tx1"/>
              </a:solidFill>
              <a:effectLst/>
              <a:latin typeface="+mn-lt"/>
              <a:ea typeface="+mn-ea"/>
              <a:cs typeface="+mn-cs"/>
            </a:endParaRPr>
          </a:p>
          <a:p>
            <a:pPr marL="1143000" lvl="2" indent="-228600">
              <a:buFont typeface="+mj-lt"/>
              <a:buAutoNum type="arabicPeriod"/>
            </a:pPr>
            <a:r>
              <a:rPr lang="en-GB" sz="1200" kern="1200" dirty="0">
                <a:solidFill>
                  <a:schemeClr val="tx1"/>
                </a:solidFill>
                <a:effectLst/>
                <a:latin typeface="+mn-lt"/>
                <a:ea typeface="+mn-ea"/>
                <a:cs typeface="+mn-cs"/>
              </a:rPr>
              <a:t>a pilot transition group for young women aged over 16 living independently</a:t>
            </a:r>
            <a:endParaRPr lang="en-GB" sz="1400" kern="1200" dirty="0">
              <a:solidFill>
                <a:schemeClr val="tx1"/>
              </a:solidFill>
              <a:effectLst/>
              <a:latin typeface="+mn-lt"/>
              <a:ea typeface="+mn-ea"/>
              <a:cs typeface="+mn-cs"/>
            </a:endParaRPr>
          </a:p>
          <a:p>
            <a:pPr marL="1143000" lvl="2" indent="-228600">
              <a:buFont typeface="+mj-lt"/>
              <a:buAutoNum type="arabicPeriod"/>
            </a:pPr>
            <a:r>
              <a:rPr lang="en-GB" sz="1200" kern="1200" dirty="0">
                <a:solidFill>
                  <a:schemeClr val="tx1"/>
                </a:solidFill>
                <a:effectLst/>
                <a:latin typeface="+mn-lt"/>
                <a:ea typeface="+mn-ea"/>
                <a:cs typeface="+mn-cs"/>
              </a:rPr>
              <a:t>a 20-week programme for young men aged over 12</a:t>
            </a:r>
            <a:endParaRPr lang="en-GB" sz="1400" kern="1200" dirty="0">
              <a:solidFill>
                <a:schemeClr val="tx1"/>
              </a:solidFill>
              <a:effectLst/>
              <a:latin typeface="+mn-lt"/>
              <a:ea typeface="+mn-ea"/>
              <a:cs typeface="+mn-cs"/>
            </a:endParaRPr>
          </a:p>
          <a:p>
            <a:pPr marL="1143000" lvl="2" indent="-228600">
              <a:buFont typeface="+mj-lt"/>
              <a:buAutoNum type="arabicPeriod"/>
            </a:pPr>
            <a:r>
              <a:rPr lang="en-GB" sz="1200" kern="1200" dirty="0">
                <a:solidFill>
                  <a:schemeClr val="tx1"/>
                </a:solidFill>
                <a:effectLst/>
                <a:latin typeface="+mn-lt"/>
                <a:ea typeface="+mn-ea"/>
                <a:cs typeface="+mn-cs"/>
              </a:rPr>
              <a:t>a monthly group enabling young people to continue to access support after their intensive engagement</a:t>
            </a:r>
          </a:p>
          <a:p>
            <a:pPr marL="1143000" lvl="2" indent="-228600">
              <a:buFont typeface="+mj-lt"/>
              <a:buAutoNum type="arabicPeriod"/>
            </a:pPr>
            <a:endParaRPr lang="en-GB" sz="1400" kern="1200" dirty="0">
              <a:solidFill>
                <a:schemeClr val="tx1"/>
              </a:solidFill>
              <a:effectLst/>
              <a:latin typeface="+mn-lt"/>
              <a:ea typeface="+mn-ea"/>
              <a:cs typeface="+mn-cs"/>
            </a:endParaRPr>
          </a:p>
          <a:p>
            <a:pPr marL="685800" lvl="1" indent="-228600">
              <a:buFont typeface="+mj-lt"/>
              <a:buAutoNum type="arabicPeriod"/>
            </a:pPr>
            <a:r>
              <a:rPr lang="en-GB" sz="1200" kern="1200" dirty="0">
                <a:solidFill>
                  <a:schemeClr val="tx1"/>
                </a:solidFill>
                <a:effectLst/>
                <a:latin typeface="+mn-lt"/>
                <a:ea typeface="+mn-ea"/>
                <a:cs typeface="+mn-cs"/>
              </a:rPr>
              <a:t>The Exploitation E-learning project (ECC) will raise awareness of all areas of exploitation, including gangs, County Lines, sexual exploitation, modern day slavery, human trafficking and missing persons. The work received £35,000 funding as part of the Violence and Vulnerability Programme established by the Police, Fire and Crime Commissioner (PFCC) and partners across Essex. The programme funds projects to reduce the risk of young and vulnerable people being groomed into a life of crime and help those affected by gangs to take the steps to leave.</a:t>
            </a:r>
          </a:p>
          <a:p>
            <a:pPr marL="685800" marR="0" lvl="1"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GB" sz="1200" kern="1200" dirty="0">
              <a:solidFill>
                <a:schemeClr val="tx1"/>
              </a:solidFill>
              <a:effectLst/>
              <a:latin typeface="+mn-lt"/>
              <a:ea typeface="+mn-ea"/>
              <a:cs typeface="+mn-cs"/>
            </a:endParaRPr>
          </a:p>
          <a:p>
            <a:pPr marL="685800" lvl="1" indent="-228600">
              <a:buFont typeface="+mj-lt"/>
              <a:buAutoNum type="arabicPeriod"/>
            </a:pPr>
            <a:r>
              <a:rPr lang="en-GB" sz="1200" kern="1200" dirty="0">
                <a:solidFill>
                  <a:schemeClr val="tx1"/>
                </a:solidFill>
                <a:effectLst/>
                <a:latin typeface="+mn-lt"/>
                <a:ea typeface="+mn-ea"/>
                <a:cs typeface="+mn-cs"/>
              </a:rPr>
              <a:t>Teens N Toast Club - Vulnerable young people are being enticed off the streets and away from potential trouble with the launch of a free youth club in Southend. The Club runs every Tuesday for young people aged 11 to 16 at YMCA Community School in Southend.</a:t>
            </a:r>
          </a:p>
          <a:p>
            <a:pPr marL="685800" marR="0" lvl="1"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GB" sz="1200" kern="1200" dirty="0">
              <a:solidFill>
                <a:schemeClr val="tx1"/>
              </a:solidFill>
              <a:effectLst/>
              <a:latin typeface="+mn-lt"/>
              <a:ea typeface="+mn-ea"/>
              <a:cs typeface="+mn-cs"/>
            </a:endParaRPr>
          </a:p>
          <a:p>
            <a:pPr marL="685800" lvl="1" indent="-228600">
              <a:buFont typeface="+mj-lt"/>
              <a:buAutoNum type="arabicPeriod"/>
            </a:pPr>
            <a:r>
              <a:rPr lang="en-GB" sz="1200" kern="1200" dirty="0">
                <a:solidFill>
                  <a:schemeClr val="tx1"/>
                </a:solidFill>
                <a:effectLst/>
                <a:latin typeface="+mn-lt"/>
                <a:ea typeface="+mn-ea"/>
                <a:cs typeface="+mn-cs"/>
              </a:rPr>
              <a:t>Essex Police is training its officers and partners to engage with young people in a new way. A new training programme has been put together to raise awareness of the opportunities to guide young people through trauma, away from a negative lifestyle and on to a more positive future. The three-day course focused on motivational interviewing and trauma informed policing for 100 people who have close links with the county’s youth</a:t>
            </a:r>
          </a:p>
          <a:p>
            <a:pPr marL="685800" lvl="1" indent="-228600">
              <a:buFont typeface="+mj-lt"/>
              <a:buAutoNum type="arabicPeriod"/>
            </a:pPr>
            <a:endParaRPr lang="en-GB" sz="1200" kern="1200" dirty="0">
              <a:solidFill>
                <a:schemeClr val="tx1"/>
              </a:solidFill>
              <a:effectLst/>
              <a:latin typeface="+mn-lt"/>
              <a:ea typeface="+mn-ea"/>
              <a:cs typeface="+mn-cs"/>
            </a:endParaRPr>
          </a:p>
          <a:p>
            <a:pPr marL="685800" lvl="1" indent="-228600">
              <a:buFont typeface="+mj-lt"/>
              <a:buAutoNum type="arabicPeriod"/>
            </a:pPr>
            <a:r>
              <a:rPr lang="en-GB" sz="1200" kern="1200" dirty="0">
                <a:solidFill>
                  <a:schemeClr val="tx1"/>
                </a:solidFill>
                <a:effectLst/>
                <a:latin typeface="+mn-lt"/>
                <a:ea typeface="+mn-ea"/>
                <a:cs typeface="+mn-cs"/>
              </a:rPr>
              <a:t>The harsh reality of being in a gang is being shared through music created by prisoners in Essex. HM Prison Chelmsford and the Finding Rhythms charity are working together to break the cycle of men reoffending when they leave prison. Those completing the six-day music-making course will not only achieve a BTEC qualification, but write, compose and record an album of original music.</a:t>
            </a:r>
          </a:p>
          <a:p>
            <a:pPr marL="685800" lvl="1" indent="-228600">
              <a:buFont typeface="+mj-lt"/>
              <a:buAutoNum type="arabicPeriod"/>
            </a:pPr>
            <a:endParaRPr lang="en-GB" sz="1200" kern="1200" dirty="0">
              <a:solidFill>
                <a:schemeClr val="tx1"/>
              </a:solidFill>
              <a:effectLst/>
              <a:latin typeface="+mn-lt"/>
              <a:ea typeface="+mn-ea"/>
              <a:cs typeface="+mn-cs"/>
            </a:endParaRPr>
          </a:p>
          <a:p>
            <a:pPr marL="685800" lvl="1" indent="-228600">
              <a:buFont typeface="+mj-lt"/>
              <a:buAutoNum type="arabicPeriod"/>
            </a:pPr>
            <a:r>
              <a:rPr lang="en-GB" sz="1200" kern="1200" dirty="0">
                <a:solidFill>
                  <a:schemeClr val="tx1"/>
                </a:solidFill>
                <a:effectLst/>
                <a:latin typeface="+mn-lt"/>
                <a:ea typeface="+mn-ea"/>
                <a:cs typeface="+mn-cs"/>
              </a:rPr>
              <a:t>Southend-on-Sea Borough Council is working with a school in the borough by providing alternative learning opportunities and diversionary activities to turn around the lives of those with challenging backgrounds. During the period the programme has been running attendance has increased from 57.2% to 70.4% meaning many more children are feeling more incentivised to come to school. Behaviour has also improved significantly and exclusions have dropped by over 80%.  </a:t>
            </a:r>
          </a:p>
          <a:p>
            <a:pPr marL="685800" lvl="1" indent="-228600">
              <a:buFont typeface="+mj-lt"/>
              <a:buAutoNum type="arabicPeriod"/>
            </a:pPr>
            <a:endParaRPr lang="en-GB" sz="1200" kern="1200" dirty="0">
              <a:solidFill>
                <a:schemeClr val="tx1"/>
              </a:solidFill>
              <a:effectLst/>
              <a:latin typeface="+mn-lt"/>
              <a:ea typeface="+mn-ea"/>
              <a:cs typeface="+mn-cs"/>
            </a:endParaRPr>
          </a:p>
          <a:p>
            <a:pPr marL="685800" lvl="1" indent="-228600">
              <a:buFont typeface="+mj-lt"/>
              <a:buAutoNum type="arabicPeriod"/>
            </a:pPr>
            <a:r>
              <a:rPr lang="en-GB" sz="1200" b="1" kern="1200" dirty="0">
                <a:solidFill>
                  <a:schemeClr val="tx1"/>
                </a:solidFill>
                <a:effectLst/>
                <a:latin typeface="+mn-lt"/>
                <a:ea typeface="+mn-ea"/>
                <a:cs typeface="+mn-cs"/>
              </a:rPr>
              <a:t>Bar N Bus - </a:t>
            </a:r>
            <a:r>
              <a:rPr lang="en-GB" sz="1200" kern="1200" dirty="0">
                <a:solidFill>
                  <a:schemeClr val="tx1"/>
                </a:solidFill>
                <a:effectLst/>
                <a:latin typeface="+mn-lt"/>
                <a:ea typeface="+mn-ea"/>
                <a:cs typeface="+mn-cs"/>
              </a:rPr>
              <a:t>Bar N Bus youth workers worked throughout the summer holidays to provide a range of positive activity programmes for young people. Founded in 1993, </a:t>
            </a:r>
            <a:r>
              <a:rPr lang="en-GB" sz="1200" kern="1200" dirty="0" err="1">
                <a:solidFill>
                  <a:schemeClr val="tx1"/>
                </a:solidFill>
                <a:effectLst/>
                <a:latin typeface="+mn-lt"/>
                <a:ea typeface="+mn-ea"/>
                <a:cs typeface="+mn-cs"/>
              </a:rPr>
              <a:t>Bar’N’Bus</a:t>
            </a:r>
            <a:r>
              <a:rPr lang="en-GB" sz="1200" kern="1200" dirty="0">
                <a:solidFill>
                  <a:schemeClr val="tx1"/>
                </a:solidFill>
                <a:effectLst/>
                <a:latin typeface="+mn-lt"/>
                <a:ea typeface="+mn-ea"/>
                <a:cs typeface="+mn-cs"/>
              </a:rPr>
              <a:t> works in partnership with local churches, councils and schools to serve communities through providing community based youth work and in-school counselling. The range of summer activities provided included: 23 Detached Youth Work Sessions; Four Outreach Events (street artists and football coaching); a three day football ‘bootcamp’ for young people from the Avenues area of Canvey Island and 33 1-2-1 support sessions linked with local secondary schools in South Essex. Young people spoke to youth workers about a range of issues, from concerns around exams, education and their futures, through to healthy living, hobbies and leisure. Conversations were also held on topics such as substance misuse, gangs and criminal behaviour and mental health. Those who attended left the sessions feeling they had been listened to, with an idea of where they could go for support, with new skills and an uplift in mental health.</a:t>
            </a:r>
          </a:p>
          <a:p>
            <a:pPr marL="685800" lvl="1" indent="-228600">
              <a:buFont typeface="+mj-lt"/>
              <a:buAutoNum type="arabicPeriod"/>
            </a:pPr>
            <a:endParaRPr lang="en-GB" sz="1200" kern="1200" dirty="0">
              <a:solidFill>
                <a:schemeClr val="tx1"/>
              </a:solidFill>
              <a:effectLst/>
              <a:latin typeface="+mn-lt"/>
              <a:ea typeface="+mn-ea"/>
              <a:cs typeface="+mn-cs"/>
            </a:endParaRPr>
          </a:p>
          <a:p>
            <a:pPr marL="685800" lvl="1" indent="-228600">
              <a:buFont typeface="+mj-lt"/>
              <a:buAutoNum type="arabicPeriod"/>
            </a:pPr>
            <a:r>
              <a:rPr lang="en-GB" sz="1200" b="1" kern="1200" dirty="0">
                <a:solidFill>
                  <a:schemeClr val="tx1"/>
                </a:solidFill>
                <a:effectLst/>
                <a:latin typeface="+mn-lt"/>
                <a:ea typeface="+mn-ea"/>
                <a:cs typeface="+mn-cs"/>
              </a:rPr>
              <a:t>Changing Lives in Harlow - </a:t>
            </a:r>
            <a:r>
              <a:rPr lang="en-GB" sz="1200" kern="1200" dirty="0">
                <a:solidFill>
                  <a:schemeClr val="tx1"/>
                </a:solidFill>
                <a:effectLst/>
                <a:latin typeface="+mn-lt"/>
                <a:ea typeface="+mn-ea"/>
                <a:cs typeface="+mn-cs"/>
              </a:rPr>
              <a:t>Over 200 Harlow children were supported this summer by Changing Lives, Roots to Wellbeing programme. The Roots to Wellbeing sessions supported young people struggling during the Coronavirus Pandemic by addressing issues around confidence, creativity, relaxation, worry and anxiety, and sleep problems. Changing Lives was set up in 2018 to raise children’s awareness about the dangers of gangs and gang activity. The project prevents them from getting involved in anti-social behaviour and criminal activity by encouraging young people to play sport, try physical activity and get involved with social enterprise workshops. Mind West Essex delivered summer workshops to children on how to become calm, controlling emotions through breathing and learning more about each other. The resources were uploaded on to YouTube and </a:t>
            </a:r>
            <a:r>
              <a:rPr lang="en-GB" sz="1200" u="sng" kern="1200" dirty="0">
                <a:solidFill>
                  <a:schemeClr val="tx1"/>
                </a:solidFill>
                <a:effectLst/>
                <a:latin typeface="+mn-lt"/>
                <a:ea typeface="+mn-ea"/>
                <a:cs typeface="+mn-cs"/>
                <a:hlinkClick r:id="rId3"/>
              </a:rPr>
              <a:t>www.changinglivescommunityservices.com</a:t>
            </a:r>
            <a:r>
              <a:rPr lang="en-GB" sz="1200" kern="1200" dirty="0">
                <a:solidFill>
                  <a:schemeClr val="tx1"/>
                </a:solidFill>
                <a:effectLst/>
                <a:latin typeface="+mn-lt"/>
                <a:ea typeface="+mn-ea"/>
                <a:cs typeface="+mn-cs"/>
              </a:rPr>
              <a:t>  so they could be available to all who needed them during social distancing restrictions.</a:t>
            </a:r>
          </a:p>
          <a:p>
            <a:pPr marL="685800" lvl="1" indent="-228600">
              <a:buFont typeface="+mj-lt"/>
              <a:buAutoNum type="arabicPeriod"/>
            </a:pPr>
            <a:endParaRPr lang="en-GB" sz="1200" kern="1200" dirty="0">
              <a:solidFill>
                <a:schemeClr val="tx1"/>
              </a:solidFill>
              <a:effectLst/>
              <a:latin typeface="+mn-lt"/>
              <a:ea typeface="+mn-ea"/>
              <a:cs typeface="+mn-cs"/>
            </a:endParaRPr>
          </a:p>
          <a:p>
            <a:pPr marL="685800" lvl="1" indent="-228600">
              <a:buFont typeface="+mj-lt"/>
              <a:buAutoNum type="arabicPeriod"/>
            </a:pPr>
            <a:r>
              <a:rPr lang="en-GB" sz="1200" b="1" kern="1200" dirty="0">
                <a:solidFill>
                  <a:schemeClr val="tx1"/>
                </a:solidFill>
                <a:effectLst/>
                <a:latin typeface="+mn-lt"/>
                <a:ea typeface="+mn-ea"/>
                <a:cs typeface="+mn-cs"/>
              </a:rPr>
              <a:t>Chelmsford 5th/9th Scout Group - </a:t>
            </a:r>
            <a:r>
              <a:rPr lang="en-GB" sz="1200" kern="1200" dirty="0">
                <a:solidFill>
                  <a:schemeClr val="tx1"/>
                </a:solidFill>
                <a:effectLst/>
                <a:latin typeface="+mn-lt"/>
                <a:ea typeface="+mn-ea"/>
                <a:cs typeface="+mn-cs"/>
              </a:rPr>
              <a:t>Chelmsford 5th/9th Scout Group have faced wind, rain and Covid-19 as they have battled to keep delivering services over the Pandemic. The VCCF money helped pay for much needed maintenance on the Scout hut roof which had continued to leak in combined wind and rain spells. Money was also used to help clear the grounds which had got so overgrown without the Scouts there regularly, and to pay the insurance on the Scout Hut which the Group had been struggling to pay due to the loss of, and reduction in, subs income through not being allowed to meet fully due to </a:t>
            </a:r>
            <a:r>
              <a:rPr lang="en-GB" sz="1200" kern="1200" dirty="0" err="1">
                <a:solidFill>
                  <a:schemeClr val="tx1"/>
                </a:solidFill>
                <a:effectLst/>
                <a:latin typeface="+mn-lt"/>
                <a:ea typeface="+mn-ea"/>
                <a:cs typeface="+mn-cs"/>
              </a:rPr>
              <a:t>Covid</a:t>
            </a:r>
            <a:r>
              <a:rPr lang="en-GB" sz="1200" kern="1200" dirty="0">
                <a:solidFill>
                  <a:schemeClr val="tx1"/>
                </a:solidFill>
                <a:effectLst/>
                <a:latin typeface="+mn-lt"/>
                <a:ea typeface="+mn-ea"/>
                <a:cs typeface="+mn-cs"/>
              </a:rPr>
              <a:t>. The funding has meant the group has been able to stay active, secure their meeting venue for the future and still run small and online meetings. But what’s probably more exciting is that the rest of the money will be used to purchase new mess tents ready for the 2021 camping season – following destruction of their previous mess tents in a storm at camp in 2019.</a:t>
            </a:r>
          </a:p>
          <a:p>
            <a:pPr marL="685800" lvl="1" indent="-228600">
              <a:buFont typeface="+mj-lt"/>
              <a:buAutoNum type="arabicPeriod"/>
            </a:pPr>
            <a:endParaRPr lang="en-GB" sz="1200" kern="1200" dirty="0">
              <a:solidFill>
                <a:schemeClr val="tx1"/>
              </a:solidFill>
              <a:effectLst/>
              <a:latin typeface="+mn-lt"/>
              <a:ea typeface="+mn-ea"/>
              <a:cs typeface="+mn-cs"/>
            </a:endParaRPr>
          </a:p>
          <a:p>
            <a:pPr marL="685800" lvl="1" indent="-228600">
              <a:buFont typeface="+mj-lt"/>
              <a:buAutoNum type="arabicPeriod"/>
            </a:pPr>
            <a:r>
              <a:rPr lang="en-GB" sz="1200" b="1" kern="1200" dirty="0">
                <a:solidFill>
                  <a:schemeClr val="tx1"/>
                </a:solidFill>
                <a:effectLst/>
                <a:latin typeface="+mn-lt"/>
                <a:ea typeface="+mn-ea"/>
                <a:cs typeface="+mn-cs"/>
              </a:rPr>
              <a:t>London Bus Theatre Company - </a:t>
            </a:r>
            <a:r>
              <a:rPr lang="en-GB" sz="1200" kern="1200" dirty="0">
                <a:solidFill>
                  <a:schemeClr val="tx1"/>
                </a:solidFill>
                <a:effectLst/>
                <a:latin typeface="+mn-lt"/>
                <a:ea typeface="+mn-ea"/>
                <a:cs typeface="+mn-cs"/>
              </a:rPr>
              <a:t>Young people in Canvey Island have been exploring their passion for the Arts, while gaining a qualification, thanks to the London Bus Theatre Company. Over the last few months, the London Bus Theatre Company has supported 18 young people to gain their Arts Awards – a recognised award that goes towards UCAS points. There are four sections to the award: The first part is choosing an arts activity and developing skills. The second section is reviewing live performances online. The third is researching a favourite artist and the final part is sharing skills with others. The young people have been working on monologues, drawings, dance, singing and photography. The young people have really enjoyed the project and have said it's fantastic to be taking part after being so isolated this year - as the awards can be delivered adhering to COVID restrictions. It is hoped that 30 young people will gain the award thanks to the VCCF funding. The Arts Award is a great way for young people to boost their confidence, develop transferable life skills, make new friends and combat loneliness.</a:t>
            </a:r>
          </a:p>
          <a:p>
            <a:pPr marL="685800" lvl="1" indent="-228600">
              <a:buFont typeface="+mj-lt"/>
              <a:buAutoNum type="arabicPeriod"/>
            </a:pPr>
            <a:endParaRPr lang="en-GB" sz="1200" kern="1200" dirty="0">
              <a:solidFill>
                <a:schemeClr val="tx1"/>
              </a:solidFill>
              <a:effectLst/>
              <a:latin typeface="+mn-lt"/>
              <a:ea typeface="+mn-ea"/>
              <a:cs typeface="+mn-cs"/>
            </a:endParaRPr>
          </a:p>
          <a:p>
            <a:pPr marL="685800" lvl="1" indent="-228600">
              <a:buFont typeface="+mj-lt"/>
              <a:buAutoNum type="arabicPeriod"/>
            </a:pPr>
            <a:r>
              <a:rPr lang="en-GB" sz="1200" b="1" kern="1200" dirty="0">
                <a:solidFill>
                  <a:schemeClr val="tx1"/>
                </a:solidFill>
                <a:effectLst/>
                <a:latin typeface="+mn-lt"/>
                <a:ea typeface="+mn-ea"/>
                <a:cs typeface="+mn-cs"/>
              </a:rPr>
              <a:t>Proximity Schools - </a:t>
            </a:r>
            <a:r>
              <a:rPr lang="en-GB" sz="1200" kern="1200" dirty="0">
                <a:solidFill>
                  <a:schemeClr val="tx1"/>
                </a:solidFill>
                <a:effectLst/>
                <a:latin typeface="+mn-lt"/>
                <a:ea typeface="+mn-ea"/>
                <a:cs typeface="+mn-cs"/>
              </a:rPr>
              <a:t>Proximity Schools work in three schools, Gable Hall Secondary, </a:t>
            </a:r>
            <a:r>
              <a:rPr lang="en-GB" sz="1200" kern="1200" dirty="0" err="1">
                <a:solidFill>
                  <a:schemeClr val="tx1"/>
                </a:solidFill>
                <a:effectLst/>
                <a:latin typeface="+mn-lt"/>
                <a:ea typeface="+mn-ea"/>
                <a:cs typeface="+mn-cs"/>
              </a:rPr>
              <a:t>Hassenbrook</a:t>
            </a:r>
            <a:r>
              <a:rPr lang="en-GB" sz="1200" kern="1200" dirty="0">
                <a:solidFill>
                  <a:schemeClr val="tx1"/>
                </a:solidFill>
                <a:effectLst/>
                <a:latin typeface="+mn-lt"/>
                <a:ea typeface="+mn-ea"/>
                <a:cs typeface="+mn-cs"/>
              </a:rPr>
              <a:t> Academy and Corringham Primary School. They began work in 2011 supporting the most vulnerable and at risk; in 2012 they started intervention work in schools and now support over 200 students and families each week across Stanford-le-Hope and Corringham. Through clubs, mentoring, the MADE course, alternative education programmes, workshops, and supporting parents; they support individuals to reach their full potential and have hope for a bright future. The Proximity Engagement Pathway employs a three-tier approach:  Tier 1, a whole school approach, through to Tier 2 which concentrates on group workshops building confidence, resilience and social skills, through to Tier 3 which is more intensive one to one mentoring. Supplementing this, Proximity also run parent webinars which focus on supporting children during the Coronavirus pandemic; and offer GSCE Maths and English Tuition to students to catch up on schooling missed. In the six weeks of being back working in school full time Proximity supported 35 parents over three parent webinars, 2000 children attended school assemblies (focusing on inspiring children to know their worth) and 72 students received GSCE Maths and English tuition.</a:t>
            </a:r>
          </a:p>
          <a:p>
            <a:pPr marL="685800" lvl="1" indent="-228600">
              <a:buFont typeface="+mj-lt"/>
              <a:buAutoNum type="arabicPeriod"/>
            </a:pPr>
            <a:endParaRPr lang="en-GB" sz="1200" kern="1200" dirty="0">
              <a:solidFill>
                <a:schemeClr val="tx1"/>
              </a:solidFill>
              <a:effectLst/>
              <a:latin typeface="+mn-lt"/>
              <a:ea typeface="+mn-ea"/>
              <a:cs typeface="+mn-cs"/>
            </a:endParaRPr>
          </a:p>
          <a:p>
            <a:pPr marL="685800" lvl="1" indent="-228600">
              <a:buFont typeface="+mj-lt"/>
              <a:buAutoNum type="arabicPeriod"/>
            </a:pPr>
            <a:r>
              <a:rPr lang="en-GB" sz="1200" b="1" kern="1200" dirty="0">
                <a:solidFill>
                  <a:schemeClr val="tx1"/>
                </a:solidFill>
                <a:effectLst/>
                <a:latin typeface="+mn-lt"/>
                <a:ea typeface="+mn-ea"/>
                <a:cs typeface="+mn-cs"/>
              </a:rPr>
              <a:t>Waltham Abbey Youth (WAY2000) - </a:t>
            </a:r>
            <a:r>
              <a:rPr lang="en-GB" sz="1200" u="sng" kern="1200" dirty="0">
                <a:solidFill>
                  <a:schemeClr val="tx1"/>
                </a:solidFill>
                <a:effectLst/>
                <a:latin typeface="+mn-lt"/>
                <a:ea typeface="+mn-ea"/>
                <a:cs typeface="+mn-cs"/>
              </a:rPr>
              <a:t>Waltham Abbey Youth (WAY2000) </a:t>
            </a:r>
            <a:r>
              <a:rPr lang="en-GB" sz="1200" kern="1200" dirty="0">
                <a:solidFill>
                  <a:schemeClr val="tx1"/>
                </a:solidFill>
                <a:effectLst/>
                <a:latin typeface="+mn-lt"/>
                <a:ea typeface="+mn-ea"/>
                <a:cs typeface="+mn-cs"/>
              </a:rPr>
              <a:t>provides leisure facilities for the young people of Waltham Abbey, together with a confidential counselling facility based at King Harold Academy. When lockdown began in March 2020, all facilities had to stop, but there was still a need to support the town’s young people. The group’s counsellor established a programme to keep in touch with those who were not only having to cope with the stress of lockdown, but issues such as trying to study at home and managing a change in family life. Vulnerable young people, and those considered at risk, were also referred to the service by the Wellbeing and Safeguarding Lead at King Harold Academy. The young people were given booklets to record their thoughts about COVID19, and a second workbook to keep them motivated and to encourage positive activities that would provide a sense of achievement. Using emails, phone, text and letters the young people were contacted regularly, and given activities to work through to promote relaxation and exercise as crucial in dealing with stress and anxiety. From the start of lockdown to the end of September, 41 students were supported, with over 1300 contacts made. This was made possible by extending the hours of the WAY2000 counsellor thanks to funding from sources including the VCCF. </a:t>
            </a:r>
          </a:p>
          <a:p>
            <a:pPr marL="685800" marR="0" lvl="1"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GB" sz="1200" kern="1200" dirty="0">
              <a:solidFill>
                <a:schemeClr val="tx1"/>
              </a:solidFill>
              <a:effectLst/>
              <a:latin typeface="+mn-lt"/>
              <a:ea typeface="+mn-ea"/>
              <a:cs typeface="+mn-cs"/>
            </a:endParaRPr>
          </a:p>
          <a:p>
            <a:endParaRPr lang="en-GB" dirty="0"/>
          </a:p>
        </p:txBody>
      </p:sp>
    </p:spTree>
    <p:extLst>
      <p:ext uri="{BB962C8B-B14F-4D97-AF65-F5344CB8AC3E}">
        <p14:creationId xmlns:p14="http://schemas.microsoft.com/office/powerpoint/2010/main" val="147399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34716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50520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4A4AA0B1-78BB-4AE0-AF6A-826B5251E0EF}" type="slidenum">
              <a:rPr lang="en-GB" smtClean="0"/>
              <a:pPr>
                <a:defRPr/>
              </a:pPr>
              <a:t>‹#›</a:t>
            </a:fld>
            <a:endParaRPr lang="en-GB"/>
          </a:p>
        </p:txBody>
      </p:sp>
    </p:spTree>
    <p:extLst>
      <p:ext uri="{BB962C8B-B14F-4D97-AF65-F5344CB8AC3E}">
        <p14:creationId xmlns:p14="http://schemas.microsoft.com/office/powerpoint/2010/main" val="4032392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D7A3AA32-3626-42EE-BD4A-61441C5DD70A}" type="slidenum">
              <a:rPr lang="en-GB" smtClean="0"/>
              <a:pPr>
                <a:defRPr/>
              </a:pPr>
              <a:t>‹#›</a:t>
            </a:fld>
            <a:endParaRPr lang="en-GB"/>
          </a:p>
        </p:txBody>
      </p:sp>
    </p:spTree>
    <p:extLst>
      <p:ext uri="{BB962C8B-B14F-4D97-AF65-F5344CB8AC3E}">
        <p14:creationId xmlns:p14="http://schemas.microsoft.com/office/powerpoint/2010/main" val="724366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378DDCD9-5777-40BA-B84A-3EF0FB38A60C}" type="slidenum">
              <a:rPr lang="en-GB" smtClean="0"/>
              <a:pPr>
                <a:defRPr/>
              </a:pPr>
              <a:t>‹#›</a:t>
            </a:fld>
            <a:endParaRPr lang="en-GB"/>
          </a:p>
        </p:txBody>
      </p:sp>
    </p:spTree>
    <p:extLst>
      <p:ext uri="{BB962C8B-B14F-4D97-AF65-F5344CB8AC3E}">
        <p14:creationId xmlns:p14="http://schemas.microsoft.com/office/powerpoint/2010/main" val="381916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38AD50B3-CAE9-4BB3-BDE3-4AE993224B09}" type="slidenum">
              <a:rPr lang="en-GB" smtClean="0"/>
              <a:pPr>
                <a:defRPr/>
              </a:pPr>
              <a:t>‹#›</a:t>
            </a:fld>
            <a:endParaRPr lang="en-GB"/>
          </a:p>
        </p:txBody>
      </p:sp>
    </p:spTree>
    <p:extLst>
      <p:ext uri="{BB962C8B-B14F-4D97-AF65-F5344CB8AC3E}">
        <p14:creationId xmlns:p14="http://schemas.microsoft.com/office/powerpoint/2010/main" val="95292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55900875-E10A-4ABC-9C0A-5B8632139009}" type="slidenum">
              <a:rPr lang="en-GB" smtClean="0"/>
              <a:pPr>
                <a:defRPr/>
              </a:pPr>
              <a:t>‹#›</a:t>
            </a:fld>
            <a:endParaRPr lang="en-GB"/>
          </a:p>
        </p:txBody>
      </p:sp>
    </p:spTree>
    <p:extLst>
      <p:ext uri="{BB962C8B-B14F-4D97-AF65-F5344CB8AC3E}">
        <p14:creationId xmlns:p14="http://schemas.microsoft.com/office/powerpoint/2010/main" val="3161654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CEA61EED-96D5-40B6-A89E-170E86CEE4EE}" type="slidenum">
              <a:rPr lang="en-GB" smtClean="0"/>
              <a:pPr>
                <a:defRPr/>
              </a:pPr>
              <a:t>‹#›</a:t>
            </a:fld>
            <a:endParaRPr lang="en-GB"/>
          </a:p>
        </p:txBody>
      </p:sp>
    </p:spTree>
    <p:extLst>
      <p:ext uri="{BB962C8B-B14F-4D97-AF65-F5344CB8AC3E}">
        <p14:creationId xmlns:p14="http://schemas.microsoft.com/office/powerpoint/2010/main" val="3862207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45F6D002-1A00-4D37-9182-4F67DA9DE17D}" type="slidenum">
              <a:rPr lang="en-GB" smtClean="0"/>
              <a:pPr>
                <a:defRPr/>
              </a:pPr>
              <a:t>‹#›</a:t>
            </a:fld>
            <a:endParaRPr lang="en-GB"/>
          </a:p>
        </p:txBody>
      </p:sp>
    </p:spTree>
    <p:extLst>
      <p:ext uri="{BB962C8B-B14F-4D97-AF65-F5344CB8AC3E}">
        <p14:creationId xmlns:p14="http://schemas.microsoft.com/office/powerpoint/2010/main" val="3818645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036D74ED-945B-42EF-B518-9C142FD73799}" type="slidenum">
              <a:rPr lang="en-GB" smtClean="0"/>
              <a:pPr>
                <a:defRPr/>
              </a:pPr>
              <a:t>‹#›</a:t>
            </a:fld>
            <a:endParaRPr lang="en-GB"/>
          </a:p>
        </p:txBody>
      </p:sp>
    </p:spTree>
    <p:extLst>
      <p:ext uri="{BB962C8B-B14F-4D97-AF65-F5344CB8AC3E}">
        <p14:creationId xmlns:p14="http://schemas.microsoft.com/office/powerpoint/2010/main" val="2460719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23E85275-E8C3-4113-BCD4-92E2BF7A41DC}" type="slidenum">
              <a:rPr lang="en-GB" smtClean="0"/>
              <a:pPr>
                <a:defRPr/>
              </a:pPr>
              <a:t>‹#›</a:t>
            </a:fld>
            <a:endParaRPr lang="en-GB"/>
          </a:p>
        </p:txBody>
      </p:sp>
    </p:spTree>
    <p:extLst>
      <p:ext uri="{BB962C8B-B14F-4D97-AF65-F5344CB8AC3E}">
        <p14:creationId xmlns:p14="http://schemas.microsoft.com/office/powerpoint/2010/main" val="2046373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15C36FEA-549C-4617-BCD9-017E03A6E00C}" type="slidenum">
              <a:rPr lang="en-GB" smtClean="0"/>
              <a:pPr>
                <a:defRPr/>
              </a:pPr>
              <a:t>‹#›</a:t>
            </a:fld>
            <a:endParaRPr lang="en-GB"/>
          </a:p>
        </p:txBody>
      </p:sp>
    </p:spTree>
    <p:extLst>
      <p:ext uri="{BB962C8B-B14F-4D97-AF65-F5344CB8AC3E}">
        <p14:creationId xmlns:p14="http://schemas.microsoft.com/office/powerpoint/2010/main" val="2946768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D1AC9EB2-C676-48BB-A136-A1878999BBDC}" type="slidenum">
              <a:rPr lang="en-GB" smtClean="0"/>
              <a:pPr>
                <a:defRPr/>
              </a:pPr>
              <a:t>‹#›</a:t>
            </a:fld>
            <a:endParaRPr lang="en-GB"/>
          </a:p>
        </p:txBody>
      </p:sp>
    </p:spTree>
    <p:extLst>
      <p:ext uri="{BB962C8B-B14F-4D97-AF65-F5344CB8AC3E}">
        <p14:creationId xmlns:p14="http://schemas.microsoft.com/office/powerpoint/2010/main" val="250222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GB"/>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049807E-8D27-4541-941C-511C3784797C}" type="slidenum">
              <a:rPr lang="en-GB" smtClean="0"/>
              <a:pPr>
                <a:defRPr/>
              </a:pPr>
              <a:t>‹#›</a:t>
            </a:fld>
            <a:endParaRPr lang="en-GB"/>
          </a:p>
        </p:txBody>
      </p:sp>
    </p:spTree>
    <p:extLst>
      <p:ext uri="{BB962C8B-B14F-4D97-AF65-F5344CB8AC3E}">
        <p14:creationId xmlns:p14="http://schemas.microsoft.com/office/powerpoint/2010/main" val="23338156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jpe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3.png"/><Relationship Id="rId9"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chart" Target="../charts/char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0F076-057B-4B58-9C32-D3D43B5C179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E6E259E-18CE-4E18-B55E-C61E08B856BC}"/>
              </a:ext>
            </a:extLst>
          </p:cNvPr>
          <p:cNvSpPr>
            <a:spLocks noGrp="1"/>
          </p:cNvSpPr>
          <p:nvPr>
            <p:ph idx="1"/>
          </p:nvPr>
        </p:nvSpPr>
        <p:spPr/>
        <p:txBody>
          <a:bodyPr/>
          <a:lstStyle/>
          <a:p>
            <a:endParaRPr lang="en-GB" dirty="0"/>
          </a:p>
        </p:txBody>
      </p:sp>
      <p:pic>
        <p:nvPicPr>
          <p:cNvPr id="10" name="Picture 9">
            <a:extLst>
              <a:ext uri="{FF2B5EF4-FFF2-40B4-BE49-F238E27FC236}">
                <a16:creationId xmlns:a16="http://schemas.microsoft.com/office/drawing/2014/main" id="{91F85BC4-EE92-49FB-B624-E52C629C2E24}"/>
              </a:ext>
            </a:extLst>
          </p:cNvPr>
          <p:cNvPicPr>
            <a:picLocks noChangeAspect="1"/>
          </p:cNvPicPr>
          <p:nvPr/>
        </p:nvPicPr>
        <p:blipFill>
          <a:blip r:embed="rId2"/>
          <a:stretch>
            <a:fillRect/>
          </a:stretch>
        </p:blipFill>
        <p:spPr>
          <a:xfrm>
            <a:off x="0" y="11369"/>
            <a:ext cx="9693745" cy="6846631"/>
          </a:xfrm>
          <a:prstGeom prst="rect">
            <a:avLst/>
          </a:prstGeom>
        </p:spPr>
      </p:pic>
    </p:spTree>
    <p:extLst>
      <p:ext uri="{BB962C8B-B14F-4D97-AF65-F5344CB8AC3E}">
        <p14:creationId xmlns:p14="http://schemas.microsoft.com/office/powerpoint/2010/main" val="1513557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6" y="0"/>
            <a:ext cx="9152706" cy="683217"/>
            <a:chOff x="0" y="-1"/>
            <a:chExt cx="9152706" cy="683217"/>
          </a:xfrm>
        </p:grpSpPr>
        <p:sp>
          <p:nvSpPr>
            <p:cNvPr id="9" name="Rectangle 8"/>
            <p:cNvSpPr/>
            <p:nvPr/>
          </p:nvSpPr>
          <p:spPr>
            <a:xfrm>
              <a:off x="0" y="-1"/>
              <a:ext cx="9144000" cy="683217"/>
            </a:xfrm>
            <a:prstGeom prst="rect">
              <a:avLst/>
            </a:prstGeom>
            <a:solidFill>
              <a:srgbClr val="00194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GB" sz="2800" b="1" dirty="0"/>
            </a:p>
          </p:txBody>
        </p:sp>
        <p:pic>
          <p:nvPicPr>
            <p:cNvPr id="10" name="Picture 2" descr="C:\Users\42902025\AppData\Local\Microsoft\Windows\Temporary Internet Files\Content.Outlook\E8WMZ5V2\PCC-logo-blue-B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2717" y="5360"/>
              <a:ext cx="1569989" cy="67785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12"/>
          </p:nvPr>
        </p:nvSpPr>
        <p:spPr>
          <a:xfrm>
            <a:off x="6700104" y="6320110"/>
            <a:ext cx="2133600" cy="365125"/>
          </a:xfrm>
        </p:spPr>
        <p:txBody>
          <a:bodyPr/>
          <a:lstStyle/>
          <a:p>
            <a:fld id="{E0D83E65-4E55-4BA6-A0BC-212B9D3BDCE3}" type="slidenum">
              <a:rPr lang="en-GB" smtClean="0"/>
              <a:pPr/>
              <a:t>10</a:t>
            </a:fld>
            <a:endParaRPr lang="en-GB" dirty="0"/>
          </a:p>
        </p:txBody>
      </p:sp>
      <p:sp>
        <p:nvSpPr>
          <p:cNvPr id="15" name="Rectangle 14"/>
          <p:cNvSpPr/>
          <p:nvPr/>
        </p:nvSpPr>
        <p:spPr>
          <a:xfrm>
            <a:off x="1116" y="683217"/>
            <a:ext cx="9142884" cy="338554"/>
          </a:xfrm>
          <a:prstGeom prst="rect">
            <a:avLst/>
          </a:prstGeom>
          <a:solidFill>
            <a:schemeClr val="accent1">
              <a:lumMod val="75000"/>
            </a:schemeClr>
          </a:solidFill>
        </p:spPr>
        <p:txBody>
          <a:bodyPr wrap="square">
            <a:spAutoFit/>
          </a:bodyPr>
          <a:lstStyle/>
          <a:p>
            <a:pPr algn="ctr"/>
            <a:r>
              <a:rPr lang="en-GB" sz="1600" b="1" dirty="0">
                <a:solidFill>
                  <a:schemeClr val="bg1"/>
                </a:solidFill>
              </a:rPr>
              <a:t>Reducing violence against women and girls</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9448" y="5362"/>
            <a:ext cx="1500093" cy="67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A group of people posing for a photo&#10;&#10;Description automatically generated with medium confidence">
            <a:extLst>
              <a:ext uri="{FF2B5EF4-FFF2-40B4-BE49-F238E27FC236}">
                <a16:creationId xmlns:a16="http://schemas.microsoft.com/office/drawing/2014/main" id="{2C5387AE-8C95-4BEA-8BB4-FA0323214D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3293" y="4484746"/>
            <a:ext cx="3026436" cy="2269827"/>
          </a:xfrm>
          <a:prstGeom prst="rect">
            <a:avLst/>
          </a:prstGeom>
        </p:spPr>
      </p:pic>
      <p:pic>
        <p:nvPicPr>
          <p:cNvPr id="12" name="Picture 11" descr="A street light with trees in the background&#10;&#10;Description automatically generated with medium confidence">
            <a:extLst>
              <a:ext uri="{FF2B5EF4-FFF2-40B4-BE49-F238E27FC236}">
                <a16:creationId xmlns:a16="http://schemas.microsoft.com/office/drawing/2014/main" id="{E40AC15E-D26C-4A2C-B492-CA42B80DC9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1957" y="1592253"/>
            <a:ext cx="1355407" cy="1807210"/>
          </a:xfrm>
          <a:prstGeom prst="rect">
            <a:avLst/>
          </a:prstGeom>
        </p:spPr>
      </p:pic>
      <p:pic>
        <p:nvPicPr>
          <p:cNvPr id="14" name="Picture 13">
            <a:extLst>
              <a:ext uri="{FF2B5EF4-FFF2-40B4-BE49-F238E27FC236}">
                <a16:creationId xmlns:a16="http://schemas.microsoft.com/office/drawing/2014/main" id="{BBAA8045-A2A4-41F0-ACB6-021D5656D4F0}"/>
              </a:ext>
            </a:extLst>
          </p:cNvPr>
          <p:cNvPicPr>
            <a:picLocks noChangeAspect="1"/>
          </p:cNvPicPr>
          <p:nvPr/>
        </p:nvPicPr>
        <p:blipFill>
          <a:blip r:embed="rId7"/>
          <a:stretch>
            <a:fillRect/>
          </a:stretch>
        </p:blipFill>
        <p:spPr>
          <a:xfrm>
            <a:off x="7509448" y="1545658"/>
            <a:ext cx="1279191" cy="1918788"/>
          </a:xfrm>
          <a:prstGeom prst="rect">
            <a:avLst/>
          </a:prstGeom>
        </p:spPr>
      </p:pic>
      <p:sp>
        <p:nvSpPr>
          <p:cNvPr id="19" name="TextBox 18">
            <a:extLst>
              <a:ext uri="{FF2B5EF4-FFF2-40B4-BE49-F238E27FC236}">
                <a16:creationId xmlns:a16="http://schemas.microsoft.com/office/drawing/2014/main" id="{E386799E-46CD-4B61-8F93-97D47C35B0EF}"/>
              </a:ext>
            </a:extLst>
          </p:cNvPr>
          <p:cNvSpPr txBox="1"/>
          <p:nvPr/>
        </p:nvSpPr>
        <p:spPr>
          <a:xfrm>
            <a:off x="276264" y="3086662"/>
            <a:ext cx="5237278" cy="4385496"/>
          </a:xfrm>
          <a:prstGeom prst="rect">
            <a:avLst/>
          </a:prstGeom>
          <a:noFill/>
        </p:spPr>
        <p:txBody>
          <a:bodyPr wrap="square">
            <a:spAutoFit/>
          </a:bodyPr>
          <a:lstStyle/>
          <a:p>
            <a:pPr>
              <a:lnSpc>
                <a:spcPct val="107000"/>
              </a:lnSpc>
              <a:spcAft>
                <a:spcPts val="800"/>
              </a:spcAft>
            </a:pPr>
            <a:r>
              <a:rPr lang="en-GB" sz="1400" b="1" dirty="0">
                <a:effectLst/>
                <a:latin typeface="Arial" panose="020B0604020202020204" pitchFamily="34" charset="0"/>
                <a:ea typeface="Times New Roman" panose="02020603050405020304" pitchFamily="18" charset="0"/>
                <a:cs typeface="Arial" panose="020B0604020202020204" pitchFamily="34" charset="0"/>
              </a:rPr>
              <a:t>Violence against women and girls strategy</a:t>
            </a:r>
          </a:p>
          <a:p>
            <a:pPr marL="285750" lvl="0" indent="-285750">
              <a:buFont typeface="Arial" panose="020B0604020202020204" pitchFamily="34" charset="0"/>
              <a:buChar char="•"/>
            </a:pPr>
            <a:r>
              <a:rPr lang="en-GB" sz="1600" spc="4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Building women and girls trust in police standards, culture and approach to VAWG</a:t>
            </a:r>
          </a:p>
          <a:p>
            <a:pPr lvl="0"/>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p>
            <a:pPr marL="285750" lvl="0" indent="-285750">
              <a:buFont typeface="Arial" panose="020B0604020202020204" pitchFamily="34" charset="0"/>
              <a:buChar char="•"/>
            </a:pPr>
            <a:r>
              <a:rPr lang="en-GB" sz="1600" spc="4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Relentlessly pursuing perpetrators</a:t>
            </a:r>
          </a:p>
          <a:p>
            <a:pPr lvl="0"/>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p>
            <a:pPr marL="285750" lvl="0" indent="-285750">
              <a:buFont typeface="Arial" panose="020B0604020202020204" pitchFamily="34" charset="0"/>
              <a:buChar char="•"/>
            </a:pPr>
            <a:r>
              <a:rPr lang="en-GB" sz="1600" spc="4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Strengthen prevention work by contributing to safer spaces for women and girls</a:t>
            </a:r>
          </a:p>
          <a:p>
            <a:pPr marL="742950" lvl="1" indent="-285750">
              <a:spcAft>
                <a:spcPts val="800"/>
              </a:spcAft>
              <a:buFont typeface="Arial" panose="020B0604020202020204" pitchFamily="34" charset="0"/>
              <a:buChar char="•"/>
            </a:pPr>
            <a:endParaRPr lang="en-GB" sz="1600" dirty="0">
              <a:latin typeface="Arial" panose="020B0604020202020204" pitchFamily="34" charset="0"/>
              <a:ea typeface="Calibri" panose="020F0502020204030204" pitchFamily="34" charset="0"/>
              <a:cs typeface="Arial" panose="020B0604020202020204" pitchFamily="34" charset="0"/>
            </a:endParaRPr>
          </a:p>
          <a:p>
            <a:pPr marL="742950" lvl="1" indent="-285750">
              <a:spcAft>
                <a:spcPts val="800"/>
              </a:spcAft>
              <a:buFont typeface="Arial" panose="020B0604020202020204" pitchFamily="34" charset="0"/>
              <a:buChar char="•"/>
            </a:pPr>
            <a:r>
              <a:rPr lang="en-GB" sz="1600" dirty="0">
                <a:latin typeface="Arial" panose="020B0604020202020204" pitchFamily="34" charset="0"/>
                <a:ea typeface="Calibri" panose="020F0502020204030204" pitchFamily="34" charset="0"/>
                <a:cs typeface="Arial" panose="020B0604020202020204" pitchFamily="34" charset="0"/>
              </a:rPr>
              <a:t>Witham Town Centre £447,271 (SSR4)</a:t>
            </a:r>
          </a:p>
          <a:p>
            <a:pPr marL="742950" lvl="1" indent="-285750">
              <a:spcAft>
                <a:spcPts val="800"/>
              </a:spcAft>
              <a:buFont typeface="Arial" panose="020B0604020202020204" pitchFamily="34" charset="0"/>
              <a:buChar char="•"/>
            </a:pPr>
            <a:r>
              <a:rPr lang="en-GB" sz="1600" dirty="0" err="1">
                <a:latin typeface="Arial" panose="020B0604020202020204" pitchFamily="34" charset="0"/>
                <a:ea typeface="Calibri" panose="020F0502020204030204" pitchFamily="34" charset="0"/>
                <a:cs typeface="Arial" panose="020B0604020202020204" pitchFamily="34" charset="0"/>
              </a:rPr>
              <a:t>Grays</a:t>
            </a:r>
            <a:r>
              <a:rPr lang="en-GB" sz="1600" dirty="0">
                <a:latin typeface="Arial" panose="020B0604020202020204" pitchFamily="34" charset="0"/>
                <a:ea typeface="Calibri" panose="020F0502020204030204" pitchFamily="34" charset="0"/>
                <a:cs typeface="Arial" panose="020B0604020202020204" pitchFamily="34" charset="0"/>
              </a:rPr>
              <a:t>, Thurrock £625,000 (SSR2)</a:t>
            </a:r>
          </a:p>
          <a:p>
            <a:pPr marL="742950" lvl="1" indent="-285750">
              <a:spcAft>
                <a:spcPts val="800"/>
              </a:spcAft>
              <a:buFont typeface="Arial" panose="020B0604020202020204" pitchFamily="34" charset="0"/>
              <a:buChar char="•"/>
            </a:pPr>
            <a:r>
              <a:rPr lang="en-GB" sz="1600" dirty="0">
                <a:latin typeface="Arial" panose="020B0604020202020204" pitchFamily="34" charset="0"/>
                <a:ea typeface="Calibri" panose="020F0502020204030204" pitchFamily="34" charset="0"/>
                <a:cs typeface="Arial" panose="020B0604020202020204" pitchFamily="34" charset="0"/>
              </a:rPr>
              <a:t>Bunny Walks, Chelmsford £550,000 (SSR3)</a:t>
            </a:r>
          </a:p>
          <a:p>
            <a:pPr lvl="1">
              <a:spcAft>
                <a:spcPts val="80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endParaRPr lang="en-GB" sz="1600" dirty="0">
              <a:effectLst/>
              <a:latin typeface="+mn-lt"/>
              <a:ea typeface="Times New Roman" panose="02020603050405020304" pitchFamily="18" charset="0"/>
            </a:endParaRPr>
          </a:p>
          <a:p>
            <a:endParaRPr lang="en-GB" sz="16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86ADE09-A668-612E-2794-F24230ACADBB}"/>
              </a:ext>
            </a:extLst>
          </p:cNvPr>
          <p:cNvSpPr txBox="1"/>
          <p:nvPr/>
        </p:nvSpPr>
        <p:spPr>
          <a:xfrm>
            <a:off x="140882" y="1021771"/>
            <a:ext cx="5237278" cy="2393540"/>
          </a:xfrm>
          <a:prstGeom prst="rect">
            <a:avLst/>
          </a:prstGeom>
          <a:noFill/>
        </p:spPr>
        <p:txBody>
          <a:bodyPr wrap="square">
            <a:spAutoFit/>
          </a:bodyPr>
          <a:lstStyle/>
          <a:p>
            <a:pPr>
              <a:lnSpc>
                <a:spcPct val="107000"/>
              </a:lnSpc>
              <a:spcAft>
                <a:spcPts val="800"/>
              </a:spcAft>
            </a:pPr>
            <a:r>
              <a:rPr lang="en-GB" sz="1600" b="1" dirty="0">
                <a:latin typeface="Calibri" panose="020F0502020204030204" pitchFamily="34" charset="0"/>
                <a:ea typeface="Times New Roman" panose="02020603050405020304" pitchFamily="18" charset="0"/>
                <a:cs typeface="Times New Roman" panose="02020603050405020304" pitchFamily="18" charset="0"/>
              </a:rPr>
              <a:t>Offending</a:t>
            </a:r>
          </a:p>
          <a:p>
            <a:pPr>
              <a:lnSpc>
                <a:spcPct val="107000"/>
              </a:lnSpc>
              <a:spcAft>
                <a:spcPts val="800"/>
              </a:spcAft>
            </a:pPr>
            <a:r>
              <a:rPr lang="en-GB" sz="1600" dirty="0">
                <a:solidFill>
                  <a:schemeClr val="tx1"/>
                </a:solidFill>
                <a:latin typeface="Atkinson Hyperlegible" pitchFamily="50" charset="0"/>
              </a:rPr>
              <a:t>Essex experienced a </a:t>
            </a:r>
            <a:r>
              <a:rPr lang="en-GB" sz="1600" b="1" dirty="0">
                <a:solidFill>
                  <a:schemeClr val="tx1"/>
                </a:solidFill>
                <a:latin typeface="Atkinson Hyperlegible" pitchFamily="50" charset="0"/>
              </a:rPr>
              <a:t>6.2% increase (2,315 more) in the number of VAP offences committed against females </a:t>
            </a:r>
            <a:r>
              <a:rPr lang="en-GB" sz="1600" dirty="0">
                <a:solidFill>
                  <a:schemeClr val="tx1"/>
                </a:solidFill>
                <a:latin typeface="Atkinson Hyperlegible" pitchFamily="50" charset="0"/>
              </a:rPr>
              <a:t>in the 12 months to August 2022 compared to the 12 months to August 2021; this compares to an 8.6% increase (2,435 more) in the number of VAP offences committed against males in the same period. </a:t>
            </a:r>
          </a:p>
          <a:p>
            <a:pPr>
              <a:lnSpc>
                <a:spcPct val="107000"/>
              </a:lnSpc>
              <a:spcAft>
                <a:spcPts val="800"/>
              </a:spcAft>
            </a:pPr>
            <a:endParaRPr lang="en-GB" sz="16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8138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C49480FB-14A5-4AA8-93C9-09D05167116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599" t="-76" r="5936" b="76"/>
          <a:stretch/>
        </p:blipFill>
        <p:spPr bwMode="auto">
          <a:xfrm>
            <a:off x="2051720" y="836712"/>
            <a:ext cx="6696744" cy="5493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AB0636F5-900F-4523-885D-8D192E556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360625"/>
            <a:ext cx="3384376" cy="152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83F748C8-320F-41A9-B80F-18A3A82D9E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288" y="116632"/>
            <a:ext cx="1676261" cy="1671718"/>
          </a:xfrm>
          <a:prstGeom prst="rect">
            <a:avLst/>
          </a:prstGeom>
        </p:spPr>
      </p:pic>
    </p:spTree>
    <p:extLst>
      <p:ext uri="{BB962C8B-B14F-4D97-AF65-F5344CB8AC3E}">
        <p14:creationId xmlns:p14="http://schemas.microsoft.com/office/powerpoint/2010/main" val="1715718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6" y="0"/>
            <a:ext cx="9152706" cy="683217"/>
            <a:chOff x="0" y="-1"/>
            <a:chExt cx="9152706" cy="683217"/>
          </a:xfrm>
        </p:grpSpPr>
        <p:sp>
          <p:nvSpPr>
            <p:cNvPr id="9" name="Rectangle 8"/>
            <p:cNvSpPr/>
            <p:nvPr/>
          </p:nvSpPr>
          <p:spPr>
            <a:xfrm>
              <a:off x="0" y="-1"/>
              <a:ext cx="9144000" cy="683217"/>
            </a:xfrm>
            <a:prstGeom prst="rect">
              <a:avLst/>
            </a:prstGeom>
            <a:solidFill>
              <a:srgbClr val="00194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GB" sz="2800" b="1" dirty="0">
                <a:solidFill>
                  <a:prstClr val="white"/>
                </a:solidFill>
              </a:endParaRPr>
            </a:p>
          </p:txBody>
        </p:sp>
        <p:pic>
          <p:nvPicPr>
            <p:cNvPr id="10" name="Picture 2" descr="C:\Users\42902025\AppData\Local\Microsoft\Windows\Temporary Internet Files\Content.Outlook\E8WMZ5V2\PCC-logo-blue-B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2717" y="5360"/>
              <a:ext cx="1569989" cy="67785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12"/>
          </p:nvPr>
        </p:nvSpPr>
        <p:spPr>
          <a:xfrm>
            <a:off x="6700104" y="6320110"/>
            <a:ext cx="2133600" cy="365125"/>
          </a:xfrm>
        </p:spPr>
        <p:txBody>
          <a:bodyPr/>
          <a:lstStyle/>
          <a:p>
            <a:fld id="{E0D83E65-4E55-4BA6-A0BC-212B9D3BDCE3}" type="slidenum">
              <a:rPr lang="en-GB" smtClean="0">
                <a:solidFill>
                  <a:prstClr val="black">
                    <a:tint val="75000"/>
                  </a:prstClr>
                </a:solidFill>
              </a:rPr>
              <a:pPr/>
              <a:t>12</a:t>
            </a:fld>
            <a:endParaRPr lang="en-GB" dirty="0">
              <a:solidFill>
                <a:prstClr val="black">
                  <a:tint val="75000"/>
                </a:prstClr>
              </a:solidFill>
            </a:endParaRPr>
          </a:p>
        </p:txBody>
      </p:sp>
      <p:sp>
        <p:nvSpPr>
          <p:cNvPr id="15" name="Rectangle 14"/>
          <p:cNvSpPr/>
          <p:nvPr/>
        </p:nvSpPr>
        <p:spPr>
          <a:xfrm>
            <a:off x="1116" y="683217"/>
            <a:ext cx="9142884" cy="338554"/>
          </a:xfrm>
          <a:prstGeom prst="rect">
            <a:avLst/>
          </a:prstGeom>
          <a:solidFill>
            <a:schemeClr val="accent1">
              <a:lumMod val="75000"/>
            </a:schemeClr>
          </a:solidFill>
        </p:spPr>
        <p:txBody>
          <a:bodyPr wrap="square">
            <a:spAutoFit/>
          </a:bodyPr>
          <a:lstStyle/>
          <a:p>
            <a:pPr algn="ctr"/>
            <a:r>
              <a:rPr lang="en-GB" sz="1600" b="1" dirty="0">
                <a:solidFill>
                  <a:prstClr val="white"/>
                </a:solidFill>
              </a:rPr>
              <a:t>Fire and Rescue Plan Draft Priorities</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9448" y="5362"/>
            <a:ext cx="1500093" cy="67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txBox="1">
            <a:spLocks/>
          </p:cNvSpPr>
          <p:nvPr/>
        </p:nvSpPr>
        <p:spPr>
          <a:xfrm>
            <a:off x="539552" y="1423573"/>
            <a:ext cx="4104456" cy="214230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GB" dirty="0">
              <a:solidFill>
                <a:prstClr val="black">
                  <a:tint val="75000"/>
                </a:prstClr>
              </a:solidFill>
            </a:endParaRPr>
          </a:p>
        </p:txBody>
      </p:sp>
      <p:sp>
        <p:nvSpPr>
          <p:cNvPr id="5" name="Rectangle 4"/>
          <p:cNvSpPr/>
          <p:nvPr/>
        </p:nvSpPr>
        <p:spPr>
          <a:xfrm>
            <a:off x="755576" y="1582341"/>
            <a:ext cx="7848872" cy="646331"/>
          </a:xfrm>
          <a:prstGeom prst="rect">
            <a:avLst/>
          </a:prstGeom>
        </p:spPr>
        <p:txBody>
          <a:bodyPr wrap="square">
            <a:spAutoFit/>
          </a:bodyPr>
          <a:lstStyle/>
          <a:p>
            <a:endParaRPr lang="en-GB" dirty="0">
              <a:solidFill>
                <a:prstClr val="black"/>
              </a:solidFill>
            </a:endParaRPr>
          </a:p>
          <a:p>
            <a:endParaRPr lang="en-GB" dirty="0">
              <a:solidFill>
                <a:prstClr val="black"/>
              </a:solidFill>
            </a:endParaRPr>
          </a:p>
        </p:txBody>
      </p:sp>
      <p:pic>
        <p:nvPicPr>
          <p:cNvPr id="4" name="Picture 3">
            <a:extLst>
              <a:ext uri="{FF2B5EF4-FFF2-40B4-BE49-F238E27FC236}">
                <a16:creationId xmlns:a16="http://schemas.microsoft.com/office/drawing/2014/main" id="{93A3EBCD-E8BD-4BFF-95B3-AB0E8C06D799}"/>
              </a:ext>
            </a:extLst>
          </p:cNvPr>
          <p:cNvPicPr>
            <a:picLocks noChangeAspect="1"/>
          </p:cNvPicPr>
          <p:nvPr/>
        </p:nvPicPr>
        <p:blipFill>
          <a:blip r:embed="rId5"/>
          <a:stretch>
            <a:fillRect/>
          </a:stretch>
        </p:blipFill>
        <p:spPr>
          <a:xfrm>
            <a:off x="-82582" y="612280"/>
            <a:ext cx="9453180" cy="6245720"/>
          </a:xfrm>
          <a:prstGeom prst="rect">
            <a:avLst/>
          </a:prstGeom>
        </p:spPr>
      </p:pic>
    </p:spTree>
    <p:extLst>
      <p:ext uri="{BB962C8B-B14F-4D97-AF65-F5344CB8AC3E}">
        <p14:creationId xmlns:p14="http://schemas.microsoft.com/office/powerpoint/2010/main" val="2967503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6" y="0"/>
            <a:ext cx="9152706" cy="683217"/>
            <a:chOff x="0" y="-1"/>
            <a:chExt cx="9152706" cy="683217"/>
          </a:xfrm>
        </p:grpSpPr>
        <p:sp>
          <p:nvSpPr>
            <p:cNvPr id="9" name="Rectangle 8"/>
            <p:cNvSpPr/>
            <p:nvPr/>
          </p:nvSpPr>
          <p:spPr>
            <a:xfrm>
              <a:off x="0" y="-1"/>
              <a:ext cx="9144000" cy="683217"/>
            </a:xfrm>
            <a:prstGeom prst="rect">
              <a:avLst/>
            </a:prstGeom>
            <a:solidFill>
              <a:srgbClr val="00194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GB" sz="2800" b="1" dirty="0"/>
            </a:p>
          </p:txBody>
        </p:sp>
        <p:pic>
          <p:nvPicPr>
            <p:cNvPr id="10" name="Picture 2" descr="C:\Users\42902025\AppData\Local\Microsoft\Windows\Temporary Internet Files\Content.Outlook\E8WMZ5V2\PCC-logo-blue-B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2717" y="5360"/>
              <a:ext cx="1569989" cy="67785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12"/>
          </p:nvPr>
        </p:nvSpPr>
        <p:spPr>
          <a:xfrm>
            <a:off x="6700104" y="6320110"/>
            <a:ext cx="2133600" cy="365125"/>
          </a:xfrm>
        </p:spPr>
        <p:txBody>
          <a:bodyPr/>
          <a:lstStyle/>
          <a:p>
            <a:fld id="{E0D83E65-4E55-4BA6-A0BC-212B9D3BDCE3}" type="slidenum">
              <a:rPr lang="en-GB" smtClean="0"/>
              <a:pPr/>
              <a:t>13</a:t>
            </a:fld>
            <a:endParaRPr lang="en-GB" dirty="0"/>
          </a:p>
        </p:txBody>
      </p:sp>
      <p:sp>
        <p:nvSpPr>
          <p:cNvPr id="15" name="Rectangle 14"/>
          <p:cNvSpPr/>
          <p:nvPr/>
        </p:nvSpPr>
        <p:spPr>
          <a:xfrm>
            <a:off x="1116" y="683217"/>
            <a:ext cx="9142884" cy="338554"/>
          </a:xfrm>
          <a:prstGeom prst="rect">
            <a:avLst/>
          </a:prstGeom>
          <a:solidFill>
            <a:schemeClr val="accent1">
              <a:lumMod val="75000"/>
            </a:schemeClr>
          </a:solidFill>
        </p:spPr>
        <p:txBody>
          <a:bodyPr wrap="square">
            <a:spAutoFit/>
          </a:bodyPr>
          <a:lstStyle/>
          <a:p>
            <a:pPr algn="ctr"/>
            <a:r>
              <a:rPr lang="en-GB" sz="1600" b="1" dirty="0">
                <a:solidFill>
                  <a:schemeClr val="bg1"/>
                </a:solidFill>
              </a:rPr>
              <a:t>Journey </a:t>
            </a:r>
            <a:r>
              <a:rPr lang="en-GB" sz="1600" b="1">
                <a:solidFill>
                  <a:schemeClr val="bg1"/>
                </a:solidFill>
              </a:rPr>
              <a:t>so far</a:t>
            </a:r>
            <a:endParaRPr lang="en-GB" sz="1600" b="1" dirty="0">
              <a:solidFill>
                <a:schemeClr val="bg1"/>
              </a:solidFill>
            </a:endParaRP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9448" y="5362"/>
            <a:ext cx="1500093" cy="67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F8124ED9-E0D8-4950-BD6D-1E0B167BF4FA}"/>
              </a:ext>
            </a:extLst>
          </p:cNvPr>
          <p:cNvSpPr/>
          <p:nvPr/>
        </p:nvSpPr>
        <p:spPr>
          <a:xfrm>
            <a:off x="229334" y="852494"/>
            <a:ext cx="3130940" cy="3139321"/>
          </a:xfrm>
          <a:prstGeom prst="rect">
            <a:avLst/>
          </a:prstGeom>
        </p:spPr>
        <p:txBody>
          <a:bodyPr wrap="square">
            <a:spAutoFit/>
          </a:bodyPr>
          <a:lstStyle/>
          <a:p>
            <a:pPr>
              <a:spcAft>
                <a:spcPts val="0"/>
              </a:spcAft>
            </a:pPr>
            <a:endParaRPr lang="en-GB" b="1" dirty="0">
              <a:latin typeface="+mn-lt"/>
              <a:ea typeface="Calibri" panose="020F0502020204030204" pitchFamily="34" charset="0"/>
            </a:endParaRPr>
          </a:p>
          <a:p>
            <a:pPr marL="285750" indent="-285750">
              <a:spcAft>
                <a:spcPts val="0"/>
              </a:spcAft>
              <a:buFont typeface="Arial" panose="020B0604020202020204" pitchFamily="34" charset="0"/>
              <a:buChar char="•"/>
            </a:pPr>
            <a:r>
              <a:rPr lang="en-GB" dirty="0">
                <a:latin typeface="+mn-lt"/>
                <a:ea typeface="Calibri" panose="020F0502020204030204" pitchFamily="34" charset="0"/>
              </a:rPr>
              <a:t>13% reduction in dwelling fires over last five years</a:t>
            </a:r>
          </a:p>
          <a:p>
            <a:pPr marL="285750" indent="-285750">
              <a:spcAft>
                <a:spcPts val="0"/>
              </a:spcAft>
              <a:buFont typeface="Arial" panose="020B0604020202020204" pitchFamily="34" charset="0"/>
              <a:buChar char="•"/>
            </a:pPr>
            <a:endParaRPr lang="en-GB" dirty="0">
              <a:latin typeface="+mn-lt"/>
              <a:ea typeface="Calibri" panose="020F0502020204030204" pitchFamily="34"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rPr>
              <a:t>6,646 safe and well visits</a:t>
            </a:r>
          </a:p>
          <a:p>
            <a:pPr marL="285750" indent="-285750">
              <a:spcAft>
                <a:spcPts val="0"/>
              </a:spcAft>
              <a:buFont typeface="Arial" panose="020B0604020202020204" pitchFamily="34" charset="0"/>
              <a:buChar char="•"/>
            </a:pPr>
            <a:endParaRPr lang="en-GB" sz="1800" dirty="0">
              <a:effectLst/>
              <a:latin typeface="+mn-lt"/>
              <a:ea typeface="Calibri" panose="020F0502020204030204" pitchFamily="34"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rPr>
              <a:t>7,540 smoke alarms fitted 1,125 sensory alarms</a:t>
            </a:r>
          </a:p>
          <a:p>
            <a:pPr marL="285750" indent="-285750">
              <a:spcAft>
                <a:spcPts val="0"/>
              </a:spcAft>
              <a:buFont typeface="Arial" panose="020B0604020202020204" pitchFamily="34" charset="0"/>
              <a:buChar char="•"/>
            </a:pPr>
            <a:endParaRPr lang="en-GB" dirty="0">
              <a:latin typeface="+mn-lt"/>
              <a:ea typeface="Calibri" panose="020F0502020204030204" pitchFamily="34" charset="0"/>
            </a:endParaRPr>
          </a:p>
          <a:p>
            <a:pPr marL="285750" indent="-285750">
              <a:spcAft>
                <a:spcPts val="0"/>
              </a:spcAft>
              <a:buFont typeface="Arial" panose="020B0604020202020204" pitchFamily="34" charset="0"/>
              <a:buChar char="•"/>
            </a:pPr>
            <a:r>
              <a:rPr lang="en-GB" dirty="0">
                <a:latin typeface="+mn-lt"/>
                <a:ea typeface="Calibri" panose="020F0502020204030204" pitchFamily="34" charset="0"/>
              </a:rPr>
              <a:t>1071 full audits and 113 desktop audits</a:t>
            </a:r>
          </a:p>
        </p:txBody>
      </p:sp>
      <p:pic>
        <p:nvPicPr>
          <p:cNvPr id="3074" name="Picture 2" descr="Our year in review:">
            <a:extLst>
              <a:ext uri="{FF2B5EF4-FFF2-40B4-BE49-F238E27FC236}">
                <a16:creationId xmlns:a16="http://schemas.microsoft.com/office/drawing/2014/main" id="{C6FBE7AA-A9FF-42EB-9FAD-AF0C99DEE6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1123" y="4149080"/>
            <a:ext cx="3130940" cy="23451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ur year in review:">
            <a:extLst>
              <a:ext uri="{FF2B5EF4-FFF2-40B4-BE49-F238E27FC236}">
                <a16:creationId xmlns:a16="http://schemas.microsoft.com/office/drawing/2014/main" id="{29137B38-F130-4D15-9620-0A29D84C89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6164" y="1199903"/>
            <a:ext cx="2958100" cy="209393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Your smoke alarm needs replacing every 10 years! Have you checked the date?  | FireAngel">
            <a:extLst>
              <a:ext uri="{FF2B5EF4-FFF2-40B4-BE49-F238E27FC236}">
                <a16:creationId xmlns:a16="http://schemas.microsoft.com/office/drawing/2014/main" id="{E6A93555-F004-475A-8CE1-4906D5B388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957" y="4192028"/>
            <a:ext cx="2277827" cy="227782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ire &amp; Rescue Plan">
            <a:extLst>
              <a:ext uri="{FF2B5EF4-FFF2-40B4-BE49-F238E27FC236}">
                <a16:creationId xmlns:a16="http://schemas.microsoft.com/office/drawing/2014/main" id="{FDAD8D70-A5DB-41E9-9C8F-E615D8B0F2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7879" y="1257971"/>
            <a:ext cx="2216788" cy="19224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B4E3FDD-B463-4B86-9B89-AA4DE8B5AD3C}"/>
              </a:ext>
            </a:extLst>
          </p:cNvPr>
          <p:cNvSpPr txBox="1"/>
          <p:nvPr/>
        </p:nvSpPr>
        <p:spPr>
          <a:xfrm>
            <a:off x="6132225" y="3822913"/>
            <a:ext cx="2903216" cy="2862322"/>
          </a:xfrm>
          <a:prstGeom prst="rect">
            <a:avLst/>
          </a:prstGeom>
          <a:noFill/>
        </p:spPr>
        <p:txBody>
          <a:bodyPr wrap="square" rtlCol="0">
            <a:spAutoFit/>
          </a:bodyPr>
          <a:lstStyle/>
          <a:p>
            <a:pPr>
              <a:spcAft>
                <a:spcPts val="0"/>
              </a:spcAft>
            </a:pPr>
            <a:endParaRPr lang="en-GB" sz="1800" dirty="0">
              <a:effectLst/>
              <a:latin typeface="+mn-lt"/>
              <a:ea typeface="Calibri" panose="020F0502020204030204" pitchFamily="34"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rPr>
              <a:t>100,831 children reached in last year</a:t>
            </a:r>
          </a:p>
          <a:p>
            <a:pPr marL="285750" indent="-285750">
              <a:spcAft>
                <a:spcPts val="0"/>
              </a:spcAft>
              <a:buFont typeface="Arial" panose="020B0604020202020204" pitchFamily="34" charset="0"/>
              <a:buChar char="•"/>
            </a:pPr>
            <a:endParaRPr lang="en-GB" dirty="0">
              <a:latin typeface="+mn-lt"/>
              <a:ea typeface="Calibri" panose="020F0502020204030204" pitchFamily="34" charset="0"/>
            </a:endParaRPr>
          </a:p>
          <a:p>
            <a:pPr marL="285750" indent="-285750">
              <a:spcAft>
                <a:spcPts val="0"/>
              </a:spcAft>
              <a:buFont typeface="Arial" panose="020B0604020202020204" pitchFamily="34" charset="0"/>
              <a:buChar char="•"/>
            </a:pPr>
            <a:r>
              <a:rPr lang="en-GB" dirty="0">
                <a:latin typeface="+mn-lt"/>
                <a:ea typeface="Calibri" panose="020F0502020204030204" pitchFamily="34" charset="0"/>
              </a:rPr>
              <a:t>7770 hours driving ambulances since start of pandemic </a:t>
            </a:r>
          </a:p>
          <a:p>
            <a:pPr marL="285750" indent="-285750">
              <a:spcAft>
                <a:spcPts val="0"/>
              </a:spcAft>
              <a:buFont typeface="Arial" panose="020B0604020202020204" pitchFamily="34" charset="0"/>
              <a:buChar char="•"/>
            </a:pPr>
            <a:endParaRPr lang="en-GB" dirty="0">
              <a:latin typeface="+mn-lt"/>
              <a:ea typeface="Calibri" panose="020F0502020204030204" pitchFamily="34" charset="0"/>
            </a:endParaRPr>
          </a:p>
          <a:p>
            <a:pPr marL="285750" indent="-285750">
              <a:spcAft>
                <a:spcPts val="0"/>
              </a:spcAft>
              <a:buFont typeface="Arial" panose="020B0604020202020204" pitchFamily="34" charset="0"/>
              <a:buChar char="•"/>
            </a:pPr>
            <a:r>
              <a:rPr lang="en-GB" dirty="0">
                <a:latin typeface="+mn-lt"/>
                <a:ea typeface="Calibri" panose="020F0502020204030204" pitchFamily="34" charset="0"/>
              </a:rPr>
              <a:t>68 staff volunteering at vaccination centres</a:t>
            </a:r>
          </a:p>
        </p:txBody>
      </p:sp>
    </p:spTree>
    <p:extLst>
      <p:ext uri="{BB962C8B-B14F-4D97-AF65-F5344CB8AC3E}">
        <p14:creationId xmlns:p14="http://schemas.microsoft.com/office/powerpoint/2010/main" val="173278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6" y="0"/>
            <a:ext cx="9152706" cy="683217"/>
            <a:chOff x="0" y="-1"/>
            <a:chExt cx="9152706" cy="683217"/>
          </a:xfrm>
        </p:grpSpPr>
        <p:sp>
          <p:nvSpPr>
            <p:cNvPr id="9" name="Rectangle 8"/>
            <p:cNvSpPr/>
            <p:nvPr/>
          </p:nvSpPr>
          <p:spPr>
            <a:xfrm>
              <a:off x="0" y="-1"/>
              <a:ext cx="9144000" cy="683217"/>
            </a:xfrm>
            <a:prstGeom prst="rect">
              <a:avLst/>
            </a:prstGeom>
            <a:solidFill>
              <a:srgbClr val="00194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GB" sz="2800" b="1" dirty="0"/>
            </a:p>
          </p:txBody>
        </p:sp>
        <p:pic>
          <p:nvPicPr>
            <p:cNvPr id="10" name="Picture 2" descr="C:\Users\42902025\AppData\Local\Microsoft\Windows\Temporary Internet Files\Content.Outlook\E8WMZ5V2\PCC-logo-blue-B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2717" y="5360"/>
              <a:ext cx="1569989" cy="67785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12"/>
          </p:nvPr>
        </p:nvSpPr>
        <p:spPr>
          <a:xfrm>
            <a:off x="6700104" y="6320110"/>
            <a:ext cx="2133600" cy="365125"/>
          </a:xfrm>
        </p:spPr>
        <p:txBody>
          <a:bodyPr/>
          <a:lstStyle/>
          <a:p>
            <a:fld id="{E0D83E65-4E55-4BA6-A0BC-212B9D3BDCE3}" type="slidenum">
              <a:rPr lang="en-GB" smtClean="0"/>
              <a:pPr/>
              <a:t>14</a:t>
            </a:fld>
            <a:endParaRPr lang="en-GB" dirty="0"/>
          </a:p>
        </p:txBody>
      </p:sp>
      <p:sp>
        <p:nvSpPr>
          <p:cNvPr id="15" name="Rectangle 14"/>
          <p:cNvSpPr/>
          <p:nvPr/>
        </p:nvSpPr>
        <p:spPr>
          <a:xfrm>
            <a:off x="1116" y="683217"/>
            <a:ext cx="9142884" cy="338554"/>
          </a:xfrm>
          <a:prstGeom prst="rect">
            <a:avLst/>
          </a:prstGeom>
          <a:solidFill>
            <a:schemeClr val="accent1">
              <a:lumMod val="75000"/>
            </a:schemeClr>
          </a:solidFill>
        </p:spPr>
        <p:txBody>
          <a:bodyPr wrap="square">
            <a:spAutoFit/>
          </a:bodyPr>
          <a:lstStyle/>
          <a:p>
            <a:pPr algn="ctr"/>
            <a:r>
              <a:rPr lang="en-GB" sz="1600" b="1" dirty="0">
                <a:solidFill>
                  <a:schemeClr val="bg1"/>
                </a:solidFill>
              </a:rPr>
              <a:t>Looking forward</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9448" y="5362"/>
            <a:ext cx="1500093" cy="67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F8124ED9-E0D8-4950-BD6D-1E0B167BF4FA}"/>
              </a:ext>
            </a:extLst>
          </p:cNvPr>
          <p:cNvSpPr/>
          <p:nvPr/>
        </p:nvSpPr>
        <p:spPr>
          <a:xfrm>
            <a:off x="323528" y="1335574"/>
            <a:ext cx="3888432" cy="1815882"/>
          </a:xfrm>
          <a:prstGeom prst="rect">
            <a:avLst/>
          </a:prstGeom>
        </p:spPr>
        <p:txBody>
          <a:bodyPr wrap="square">
            <a:spAutoFit/>
          </a:bodyPr>
          <a:lstStyle/>
          <a:p>
            <a:pPr>
              <a:spcAft>
                <a:spcPts val="0"/>
              </a:spcAft>
            </a:pPr>
            <a:r>
              <a:rPr lang="en-GB" sz="1600" b="1" dirty="0">
                <a:latin typeface="+mn-lt"/>
                <a:ea typeface="Calibri" panose="020F0502020204030204" pitchFamily="34" charset="0"/>
              </a:rPr>
              <a:t>Investment areas in Essex</a:t>
            </a:r>
          </a:p>
          <a:p>
            <a:pPr>
              <a:spcAft>
                <a:spcPts val="0"/>
              </a:spcAft>
            </a:pPr>
            <a:endParaRPr lang="en-GB" sz="1600" b="1" dirty="0">
              <a:latin typeface="+mn-lt"/>
              <a:ea typeface="Calibri" panose="020F0502020204030204" pitchFamily="34" charset="0"/>
            </a:endParaRPr>
          </a:p>
          <a:p>
            <a:pPr marL="285750" indent="-285750" algn="l">
              <a:buFont typeface="Arial" panose="020B0604020202020204" pitchFamily="34" charset="0"/>
              <a:buChar char="•"/>
            </a:pPr>
            <a:r>
              <a:rPr lang="en-GB" sz="1600" b="0" i="0" u="none" strike="noStrike" baseline="0" dirty="0">
                <a:latin typeface="+mn-lt"/>
              </a:rPr>
              <a:t>Improved training provision </a:t>
            </a:r>
          </a:p>
          <a:p>
            <a:pPr marL="285750" indent="-285750" algn="l">
              <a:buFont typeface="Arial" panose="020B0604020202020204" pitchFamily="34" charset="0"/>
              <a:buChar char="•"/>
            </a:pPr>
            <a:r>
              <a:rPr lang="en-GB" sz="1600" b="0" i="0" u="none" strike="noStrike" baseline="0" dirty="0">
                <a:latin typeface="+mn-lt"/>
              </a:rPr>
              <a:t>Investing in prevention activity</a:t>
            </a:r>
          </a:p>
          <a:p>
            <a:pPr marL="285750" indent="-285750" algn="l">
              <a:buFont typeface="Arial" panose="020B0604020202020204" pitchFamily="34" charset="0"/>
              <a:buChar char="•"/>
            </a:pPr>
            <a:r>
              <a:rPr lang="en-GB" sz="1600" b="0" i="0" u="none" strike="noStrike" baseline="0" dirty="0">
                <a:latin typeface="+mn-lt"/>
              </a:rPr>
              <a:t>Improved fire protection capacity </a:t>
            </a:r>
          </a:p>
          <a:p>
            <a:pPr marL="285750" indent="-285750" algn="l">
              <a:buFont typeface="Arial" panose="020B0604020202020204" pitchFamily="34" charset="0"/>
              <a:buChar char="•"/>
            </a:pPr>
            <a:r>
              <a:rPr lang="en-GB" sz="1600" b="0" i="0" u="none" strike="noStrike" baseline="0" dirty="0">
                <a:latin typeface="+mn-lt"/>
              </a:rPr>
              <a:t>Recruiting and retaining on-call firefighters</a:t>
            </a:r>
            <a:endParaRPr lang="en-GB" dirty="0">
              <a:latin typeface="+mn-lt"/>
              <a:ea typeface="Calibri" panose="020F0502020204030204" pitchFamily="34" charset="0"/>
            </a:endParaRPr>
          </a:p>
        </p:txBody>
      </p:sp>
      <p:sp>
        <p:nvSpPr>
          <p:cNvPr id="2" name="TextBox 1">
            <a:extLst>
              <a:ext uri="{FF2B5EF4-FFF2-40B4-BE49-F238E27FC236}">
                <a16:creationId xmlns:a16="http://schemas.microsoft.com/office/drawing/2014/main" id="{6FF8CC8E-FA94-4892-B286-7C1DA69C2FFC}"/>
              </a:ext>
            </a:extLst>
          </p:cNvPr>
          <p:cNvSpPr txBox="1"/>
          <p:nvPr/>
        </p:nvSpPr>
        <p:spPr>
          <a:xfrm>
            <a:off x="4899904" y="3846926"/>
            <a:ext cx="3600400" cy="2308324"/>
          </a:xfrm>
          <a:prstGeom prst="rect">
            <a:avLst/>
          </a:prstGeom>
          <a:noFill/>
        </p:spPr>
        <p:txBody>
          <a:bodyPr wrap="square" rtlCol="0">
            <a:spAutoFit/>
          </a:bodyPr>
          <a:lstStyle/>
          <a:p>
            <a:r>
              <a:rPr lang="en-GB" sz="1600" b="1" dirty="0">
                <a:latin typeface="+mn-lt"/>
              </a:rPr>
              <a:t>Fire Reform Whitepaper</a:t>
            </a:r>
          </a:p>
          <a:p>
            <a:endParaRPr lang="en-GB" sz="1600" b="1" dirty="0">
              <a:latin typeface="+mn-lt"/>
            </a:endParaRPr>
          </a:p>
          <a:p>
            <a:pPr marL="285750" indent="-285750">
              <a:buFont typeface="Arial" panose="020B0604020202020204" pitchFamily="34" charset="0"/>
              <a:buChar char="•"/>
            </a:pPr>
            <a:r>
              <a:rPr lang="en-GB" sz="1600" dirty="0">
                <a:latin typeface="+mn-lt"/>
              </a:rPr>
              <a:t>Need for reform widely accepted</a:t>
            </a:r>
          </a:p>
          <a:p>
            <a:pPr marL="285750" indent="-285750">
              <a:buFont typeface="Arial" panose="020B0604020202020204" pitchFamily="34" charset="0"/>
              <a:buChar char="•"/>
            </a:pPr>
            <a:r>
              <a:rPr lang="en-GB" sz="1600" dirty="0">
                <a:latin typeface="+mn-lt"/>
              </a:rPr>
              <a:t>Revised governance (Mayor, PFCC or single councillor)</a:t>
            </a:r>
          </a:p>
          <a:p>
            <a:pPr marL="285750" indent="-285750">
              <a:buFont typeface="Arial" panose="020B0604020202020204" pitchFamily="34" charset="0"/>
              <a:buChar char="•"/>
            </a:pPr>
            <a:r>
              <a:rPr lang="en-GB" sz="1600" dirty="0">
                <a:latin typeface="+mn-lt"/>
              </a:rPr>
              <a:t>New College of Fire and Rescue and ethics</a:t>
            </a:r>
          </a:p>
          <a:p>
            <a:pPr marL="285750" indent="-285750">
              <a:buFont typeface="Arial" panose="020B0604020202020204" pitchFamily="34" charset="0"/>
              <a:buChar char="•"/>
            </a:pPr>
            <a:r>
              <a:rPr lang="en-GB" sz="1600" dirty="0">
                <a:latin typeface="+mn-lt"/>
              </a:rPr>
              <a:t>Bring into law majority of Grenfell Inquiry recommendations</a:t>
            </a:r>
          </a:p>
        </p:txBody>
      </p:sp>
      <p:pic>
        <p:nvPicPr>
          <p:cNvPr id="4098" name="Picture 2" descr="Andy Roe, London Fire Brigade Commissioner Jonathan Smith, Assistant Commissioner for Fire Stations with London Fire Brigade Home Secretary Lord Greenhalgh, Fire Minister">
            <a:extLst>
              <a:ext uri="{FF2B5EF4-FFF2-40B4-BE49-F238E27FC236}">
                <a16:creationId xmlns:a16="http://schemas.microsoft.com/office/drawing/2014/main" id="{10DEC1F7-FC43-4423-840A-C747D4277A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2" y="1327252"/>
            <a:ext cx="3233459" cy="21017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8D7DBD0-2EBA-408F-9FDA-C9A168C89C74}"/>
              </a:ext>
            </a:extLst>
          </p:cNvPr>
          <p:cNvPicPr>
            <a:picLocks noChangeAspect="1"/>
          </p:cNvPicPr>
          <p:nvPr/>
        </p:nvPicPr>
        <p:blipFill>
          <a:blip r:embed="rId6"/>
          <a:stretch>
            <a:fillRect/>
          </a:stretch>
        </p:blipFill>
        <p:spPr>
          <a:xfrm>
            <a:off x="480542" y="3861048"/>
            <a:ext cx="3152621" cy="2101747"/>
          </a:xfrm>
          <a:prstGeom prst="rect">
            <a:avLst/>
          </a:prstGeom>
        </p:spPr>
      </p:pic>
    </p:spTree>
    <p:extLst>
      <p:ext uri="{BB962C8B-B14F-4D97-AF65-F5344CB8AC3E}">
        <p14:creationId xmlns:p14="http://schemas.microsoft.com/office/powerpoint/2010/main" val="3042429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A0A69-C502-A9ED-C301-9236FAF1FEA1}"/>
              </a:ext>
            </a:extLst>
          </p:cNvPr>
          <p:cNvSpPr>
            <a:spLocks noGrp="1"/>
          </p:cNvSpPr>
          <p:nvPr>
            <p:ph type="title"/>
          </p:nvPr>
        </p:nvSpPr>
        <p:spPr>
          <a:xfrm>
            <a:off x="756138" y="174032"/>
            <a:ext cx="7631723" cy="1111843"/>
          </a:xfrm>
        </p:spPr>
        <p:txBody>
          <a:bodyPr anchor="ctr">
            <a:normAutofit/>
          </a:bodyPr>
          <a:lstStyle/>
          <a:p>
            <a:r>
              <a:rPr lang="en-GB" sz="3500"/>
              <a:t>Precept Survey 2023/24</a:t>
            </a:r>
          </a:p>
        </p:txBody>
      </p:sp>
      <p:sp>
        <p:nvSpPr>
          <p:cNvPr id="9" name="Content Placeholder 8">
            <a:extLst>
              <a:ext uri="{FF2B5EF4-FFF2-40B4-BE49-F238E27FC236}">
                <a16:creationId xmlns:a16="http://schemas.microsoft.com/office/drawing/2014/main" id="{14410687-A820-5C7F-A4B0-B7477338A78B}"/>
              </a:ext>
            </a:extLst>
          </p:cNvPr>
          <p:cNvSpPr>
            <a:spLocks noGrp="1"/>
          </p:cNvSpPr>
          <p:nvPr>
            <p:ph idx="1"/>
          </p:nvPr>
        </p:nvSpPr>
        <p:spPr>
          <a:xfrm>
            <a:off x="742024" y="1238384"/>
            <a:ext cx="7631722" cy="767904"/>
          </a:xfrm>
        </p:spPr>
        <p:txBody>
          <a:bodyPr anchor="ctr">
            <a:normAutofit/>
          </a:bodyPr>
          <a:lstStyle/>
          <a:p>
            <a:pPr marL="0" indent="0" algn="ctr">
              <a:buNone/>
            </a:pPr>
            <a:r>
              <a:rPr lang="en-US" sz="1700" dirty="0"/>
              <a:t>Precept survey opens Friday 21</a:t>
            </a:r>
            <a:r>
              <a:rPr lang="en-US" sz="1700" baseline="30000" dirty="0"/>
              <a:t>st</a:t>
            </a:r>
            <a:r>
              <a:rPr lang="en-US" sz="1700" dirty="0"/>
              <a:t> October 22 – closes Sunday 27</a:t>
            </a:r>
            <a:r>
              <a:rPr lang="en-US" sz="1700" baseline="30000" dirty="0"/>
              <a:t>th</a:t>
            </a:r>
            <a:r>
              <a:rPr lang="en-US" sz="1700" dirty="0"/>
              <a:t> November 22</a:t>
            </a:r>
          </a:p>
        </p:txBody>
      </p:sp>
      <p:pic>
        <p:nvPicPr>
          <p:cNvPr id="5" name="Content Placeholder 4">
            <a:extLst>
              <a:ext uri="{FF2B5EF4-FFF2-40B4-BE49-F238E27FC236}">
                <a16:creationId xmlns:a16="http://schemas.microsoft.com/office/drawing/2014/main" id="{AA707209-E720-9570-FC86-E9D40F0DEDBE}"/>
              </a:ext>
            </a:extLst>
          </p:cNvPr>
          <p:cNvPicPr>
            <a:picLocks noChangeAspect="1"/>
          </p:cNvPicPr>
          <p:nvPr/>
        </p:nvPicPr>
        <p:blipFill>
          <a:blip r:embed="rId2"/>
          <a:stretch>
            <a:fillRect/>
          </a:stretch>
        </p:blipFill>
        <p:spPr>
          <a:xfrm>
            <a:off x="959162" y="2405149"/>
            <a:ext cx="7221102" cy="3899393"/>
          </a:xfrm>
          <a:prstGeom prst="rect">
            <a:avLst/>
          </a:prstGeom>
        </p:spPr>
      </p:pic>
    </p:spTree>
    <p:extLst>
      <p:ext uri="{BB962C8B-B14F-4D97-AF65-F5344CB8AC3E}">
        <p14:creationId xmlns:p14="http://schemas.microsoft.com/office/powerpoint/2010/main" val="69182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6" y="0"/>
            <a:ext cx="9152706" cy="683217"/>
            <a:chOff x="0" y="-1"/>
            <a:chExt cx="9152706" cy="683217"/>
          </a:xfrm>
        </p:grpSpPr>
        <p:sp>
          <p:nvSpPr>
            <p:cNvPr id="9" name="Rectangle 8"/>
            <p:cNvSpPr/>
            <p:nvPr/>
          </p:nvSpPr>
          <p:spPr>
            <a:xfrm>
              <a:off x="0" y="-1"/>
              <a:ext cx="9144000" cy="683217"/>
            </a:xfrm>
            <a:prstGeom prst="rect">
              <a:avLst/>
            </a:prstGeom>
            <a:solidFill>
              <a:srgbClr val="00194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GB" sz="2800" b="1" dirty="0"/>
            </a:p>
          </p:txBody>
        </p:sp>
        <p:pic>
          <p:nvPicPr>
            <p:cNvPr id="10" name="Picture 2" descr="C:\Users\42902025\AppData\Local\Microsoft\Windows\Temporary Internet Files\Content.Outlook\E8WMZ5V2\PCC-logo-blue-B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2717" y="5360"/>
              <a:ext cx="1569989" cy="67785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p:cNvSpPr/>
          <p:nvPr/>
        </p:nvSpPr>
        <p:spPr>
          <a:xfrm>
            <a:off x="1116" y="683217"/>
            <a:ext cx="9142884" cy="338554"/>
          </a:xfrm>
          <a:prstGeom prst="rect">
            <a:avLst/>
          </a:prstGeom>
          <a:solidFill>
            <a:schemeClr val="accent1">
              <a:lumMod val="75000"/>
            </a:schemeClr>
          </a:solidFill>
        </p:spPr>
        <p:txBody>
          <a:bodyPr wrap="square">
            <a:spAutoFit/>
          </a:bodyPr>
          <a:lstStyle/>
          <a:p>
            <a:pPr algn="ctr"/>
            <a:r>
              <a:rPr lang="en-GB" sz="1600" b="1" dirty="0">
                <a:solidFill>
                  <a:schemeClr val="bg1"/>
                </a:solidFill>
              </a:rPr>
              <a:t>Current Landscape of Crime - Essex</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9448" y="5362"/>
            <a:ext cx="1500093" cy="67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558675" y="7215163"/>
            <a:ext cx="8538665" cy="2031325"/>
          </a:xfrm>
          <a:prstGeom prst="rect">
            <a:avLst/>
          </a:prstGeom>
          <a:noFill/>
        </p:spPr>
        <p:txBody>
          <a:bodyPr wrap="square" rtlCol="0">
            <a:spAutoFit/>
          </a:bodyPr>
          <a:lstStyle/>
          <a:p>
            <a:pPr marL="285750" indent="-285750">
              <a:buFont typeface="Arial" panose="020B0604020202020204" pitchFamily="34" charset="0"/>
              <a:buChar char="•"/>
            </a:pPr>
            <a:r>
              <a:rPr lang="en-GB" sz="1400" dirty="0"/>
              <a:t>Since Sustained reduction in ASB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Recorded crime increased over the last three years but fell by 11.4% in 12 months to March 2021</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Violence with Injury increased over the last three years but fell by 13.8% in 12 months to March 2021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Public confidence increased from 65% in 2019-2020 to 75% in 2020-2021 (81% in Q1 2020 – 2021)</a:t>
            </a:r>
          </a:p>
          <a:p>
            <a:endParaRPr lang="en-GB" sz="1400" dirty="0"/>
          </a:p>
          <a:p>
            <a:pPr marL="285750" indent="-285750">
              <a:buFont typeface="Arial" panose="020B0604020202020204" pitchFamily="34" charset="0"/>
              <a:buChar char="•"/>
            </a:pPr>
            <a:endParaRPr lang="en-GB" sz="1400" dirty="0"/>
          </a:p>
        </p:txBody>
      </p:sp>
      <p:sp>
        <p:nvSpPr>
          <p:cNvPr id="5" name="TextBox 4">
            <a:extLst>
              <a:ext uri="{FF2B5EF4-FFF2-40B4-BE49-F238E27FC236}">
                <a16:creationId xmlns:a16="http://schemas.microsoft.com/office/drawing/2014/main" id="{1ABB59F8-2F8E-42BC-AB87-29C57227257B}"/>
              </a:ext>
            </a:extLst>
          </p:cNvPr>
          <p:cNvSpPr txBox="1"/>
          <p:nvPr/>
        </p:nvSpPr>
        <p:spPr>
          <a:xfrm>
            <a:off x="1715209" y="1444923"/>
            <a:ext cx="5184576" cy="338554"/>
          </a:xfrm>
          <a:prstGeom prst="rect">
            <a:avLst/>
          </a:prstGeom>
          <a:noFill/>
        </p:spPr>
        <p:txBody>
          <a:bodyPr wrap="square" rtlCol="0">
            <a:spAutoFit/>
          </a:bodyPr>
          <a:lstStyle/>
          <a:p>
            <a:pPr algn="ctr"/>
            <a:r>
              <a:rPr lang="en-GB" sz="1600" b="1" dirty="0"/>
              <a:t>All crime in Essex between 2016-2022</a:t>
            </a:r>
          </a:p>
        </p:txBody>
      </p:sp>
      <p:graphicFrame>
        <p:nvGraphicFramePr>
          <p:cNvPr id="2" name="Chart 1">
            <a:extLst>
              <a:ext uri="{FF2B5EF4-FFF2-40B4-BE49-F238E27FC236}">
                <a16:creationId xmlns:a16="http://schemas.microsoft.com/office/drawing/2014/main" id="{278605EB-1B78-461D-F876-11B47ADED2CC}"/>
              </a:ext>
            </a:extLst>
          </p:cNvPr>
          <p:cNvGraphicFramePr>
            <a:graphicFrameLocks/>
          </p:cNvGraphicFramePr>
          <p:nvPr>
            <p:extLst>
              <p:ext uri="{D42A27DB-BD31-4B8C-83A1-F6EECF244321}">
                <p14:modId xmlns:p14="http://schemas.microsoft.com/office/powerpoint/2010/main" val="3123373873"/>
              </p:ext>
            </p:extLst>
          </p:nvPr>
        </p:nvGraphicFramePr>
        <p:xfrm>
          <a:off x="755576" y="2389604"/>
          <a:ext cx="7305749" cy="353819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07953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6" y="0"/>
            <a:ext cx="9152706" cy="683217"/>
            <a:chOff x="0" y="-1"/>
            <a:chExt cx="9152706" cy="683217"/>
          </a:xfrm>
        </p:grpSpPr>
        <p:sp>
          <p:nvSpPr>
            <p:cNvPr id="9" name="Rectangle 8"/>
            <p:cNvSpPr/>
            <p:nvPr/>
          </p:nvSpPr>
          <p:spPr>
            <a:xfrm>
              <a:off x="0" y="-1"/>
              <a:ext cx="9144000" cy="683217"/>
            </a:xfrm>
            <a:prstGeom prst="rect">
              <a:avLst/>
            </a:prstGeom>
            <a:solidFill>
              <a:srgbClr val="00194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GB" sz="2800" b="1" dirty="0"/>
            </a:p>
          </p:txBody>
        </p:sp>
        <p:pic>
          <p:nvPicPr>
            <p:cNvPr id="10" name="Picture 2" descr="C:\Users\42902025\AppData\Local\Microsoft\Windows\Temporary Internet Files\Content.Outlook\E8WMZ5V2\PCC-logo-blue-B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2717" y="5360"/>
              <a:ext cx="1569989" cy="67785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12"/>
          </p:nvPr>
        </p:nvSpPr>
        <p:spPr>
          <a:xfrm>
            <a:off x="6700104" y="6320110"/>
            <a:ext cx="2133600" cy="365125"/>
          </a:xfrm>
        </p:spPr>
        <p:txBody>
          <a:bodyPr/>
          <a:lstStyle/>
          <a:p>
            <a:fld id="{E0D83E65-4E55-4BA6-A0BC-212B9D3BDCE3}" type="slidenum">
              <a:rPr lang="en-GB" smtClean="0"/>
              <a:pPr/>
              <a:t>3</a:t>
            </a:fld>
            <a:endParaRPr lang="en-GB" dirty="0"/>
          </a:p>
        </p:txBody>
      </p:sp>
      <p:sp>
        <p:nvSpPr>
          <p:cNvPr id="15" name="Rectangle 14"/>
          <p:cNvSpPr/>
          <p:nvPr/>
        </p:nvSpPr>
        <p:spPr>
          <a:xfrm>
            <a:off x="1116" y="683217"/>
            <a:ext cx="9142884" cy="338554"/>
          </a:xfrm>
          <a:prstGeom prst="rect">
            <a:avLst/>
          </a:prstGeom>
          <a:solidFill>
            <a:schemeClr val="accent1">
              <a:lumMod val="75000"/>
            </a:schemeClr>
          </a:solidFill>
        </p:spPr>
        <p:txBody>
          <a:bodyPr wrap="square">
            <a:spAutoFit/>
          </a:bodyPr>
          <a:lstStyle/>
          <a:p>
            <a:pPr algn="ctr"/>
            <a:r>
              <a:rPr lang="en-GB" sz="1600" b="1" dirty="0">
                <a:solidFill>
                  <a:schemeClr val="bg1"/>
                </a:solidFill>
              </a:rPr>
              <a:t>Crime Trends</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9448" y="5362"/>
            <a:ext cx="1500093" cy="67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4CA99F1C-8470-4E68-A73B-C9D2BFD44E0E}"/>
              </a:ext>
            </a:extLst>
          </p:cNvPr>
          <p:cNvPicPr>
            <a:picLocks noChangeAspect="1"/>
          </p:cNvPicPr>
          <p:nvPr/>
        </p:nvPicPr>
        <p:blipFill>
          <a:blip r:embed="rId5"/>
          <a:stretch>
            <a:fillRect/>
          </a:stretch>
        </p:blipFill>
        <p:spPr>
          <a:xfrm>
            <a:off x="169582" y="1021771"/>
            <a:ext cx="8702222" cy="5709997"/>
          </a:xfrm>
          <a:prstGeom prst="rect">
            <a:avLst/>
          </a:prstGeom>
        </p:spPr>
      </p:pic>
    </p:spTree>
    <p:extLst>
      <p:ext uri="{BB962C8B-B14F-4D97-AF65-F5344CB8AC3E}">
        <p14:creationId xmlns:p14="http://schemas.microsoft.com/office/powerpoint/2010/main" val="1223199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6" y="0"/>
            <a:ext cx="9152706" cy="683217"/>
            <a:chOff x="0" y="-1"/>
            <a:chExt cx="9152706" cy="683217"/>
          </a:xfrm>
        </p:grpSpPr>
        <p:sp>
          <p:nvSpPr>
            <p:cNvPr id="9" name="Rectangle 8"/>
            <p:cNvSpPr/>
            <p:nvPr/>
          </p:nvSpPr>
          <p:spPr>
            <a:xfrm>
              <a:off x="0" y="-1"/>
              <a:ext cx="9144000" cy="683217"/>
            </a:xfrm>
            <a:prstGeom prst="rect">
              <a:avLst/>
            </a:prstGeom>
            <a:solidFill>
              <a:srgbClr val="00194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GB" sz="2800" b="1" dirty="0"/>
            </a:p>
          </p:txBody>
        </p:sp>
        <p:pic>
          <p:nvPicPr>
            <p:cNvPr id="10" name="Picture 2" descr="C:\Users\42902025\AppData\Local\Microsoft\Windows\Temporary Internet Files\Content.Outlook\E8WMZ5V2\PCC-logo-blue-B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2717" y="5360"/>
              <a:ext cx="1569989" cy="67785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12"/>
          </p:nvPr>
        </p:nvSpPr>
        <p:spPr>
          <a:xfrm>
            <a:off x="6700104" y="6320110"/>
            <a:ext cx="2133600" cy="365125"/>
          </a:xfrm>
        </p:spPr>
        <p:txBody>
          <a:bodyPr/>
          <a:lstStyle/>
          <a:p>
            <a:fld id="{E0D83E65-4E55-4BA6-A0BC-212B9D3BDCE3}" type="slidenum">
              <a:rPr lang="en-GB" smtClean="0"/>
              <a:pPr/>
              <a:t>4</a:t>
            </a:fld>
            <a:endParaRPr lang="en-GB" dirty="0"/>
          </a:p>
        </p:txBody>
      </p:sp>
      <p:sp>
        <p:nvSpPr>
          <p:cNvPr id="15" name="Rectangle 14"/>
          <p:cNvSpPr/>
          <p:nvPr/>
        </p:nvSpPr>
        <p:spPr>
          <a:xfrm>
            <a:off x="1116" y="683217"/>
            <a:ext cx="9142884" cy="338554"/>
          </a:xfrm>
          <a:prstGeom prst="rect">
            <a:avLst/>
          </a:prstGeom>
          <a:solidFill>
            <a:schemeClr val="accent1">
              <a:lumMod val="75000"/>
            </a:schemeClr>
          </a:solidFill>
        </p:spPr>
        <p:txBody>
          <a:bodyPr wrap="square">
            <a:spAutoFit/>
          </a:bodyPr>
          <a:lstStyle/>
          <a:p>
            <a:pPr algn="ctr"/>
            <a:r>
              <a:rPr lang="en-GB" sz="1600" b="1" dirty="0">
                <a:solidFill>
                  <a:schemeClr val="bg1"/>
                </a:solidFill>
              </a:rPr>
              <a:t>Braintree</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9448" y="5362"/>
            <a:ext cx="1500093" cy="67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18F62849-B34F-F59B-869F-D3442E51F199}"/>
              </a:ext>
            </a:extLst>
          </p:cNvPr>
          <p:cNvSpPr txBox="1"/>
          <p:nvPr/>
        </p:nvSpPr>
        <p:spPr>
          <a:xfrm>
            <a:off x="318126" y="1021771"/>
            <a:ext cx="8302365" cy="6032421"/>
          </a:xfrm>
          <a:prstGeom prst="rect">
            <a:avLst/>
          </a:prstGeom>
          <a:noFill/>
        </p:spPr>
        <p:txBody>
          <a:bodyPr wrap="square" rtlCol="0">
            <a:spAutoFit/>
          </a:bodyPr>
          <a:lstStyle/>
          <a:p>
            <a:r>
              <a:rPr lang="en-GB" sz="2400" dirty="0"/>
              <a:t>Braintree Investment</a:t>
            </a:r>
          </a:p>
          <a:p>
            <a:pPr marL="342900" indent="-342900">
              <a:buFont typeface="Wingdings" panose="05000000000000000000" pitchFamily="2" charset="2"/>
              <a:buChar char="Ø"/>
            </a:pPr>
            <a:endParaRPr lang="en-GB" sz="2400" dirty="0"/>
          </a:p>
          <a:p>
            <a:pPr marL="342900" indent="-342900">
              <a:buFont typeface="Wingdings" panose="05000000000000000000" pitchFamily="2" charset="2"/>
              <a:buChar char="Ø"/>
            </a:pPr>
            <a:r>
              <a:rPr lang="en-GB" sz="2000" dirty="0"/>
              <a:t>More officers in your community</a:t>
            </a:r>
          </a:p>
          <a:p>
            <a:pPr marL="800100" lvl="1" indent="-342900">
              <a:buFont typeface="Wingdings" panose="05000000000000000000" pitchFamily="2" charset="2"/>
              <a:buChar char="Ø"/>
            </a:pPr>
            <a:r>
              <a:rPr lang="en-GB" sz="2000" dirty="0"/>
              <a:t>Community Policing Team</a:t>
            </a:r>
          </a:p>
          <a:p>
            <a:pPr marL="800100" lvl="1" indent="-342900">
              <a:buFont typeface="Wingdings" panose="05000000000000000000" pitchFamily="2" charset="2"/>
              <a:buChar char="Ø"/>
            </a:pPr>
            <a:r>
              <a:rPr lang="en-GB" sz="2000" dirty="0"/>
              <a:t>Town Centre Team</a:t>
            </a:r>
          </a:p>
          <a:p>
            <a:pPr marL="800100" lvl="1" indent="-342900">
              <a:buFont typeface="Wingdings" panose="05000000000000000000" pitchFamily="2" charset="2"/>
              <a:buChar char="Ø"/>
            </a:pPr>
            <a:r>
              <a:rPr lang="en-GB" sz="2000" dirty="0"/>
              <a:t>Community Engagement Officers</a:t>
            </a:r>
          </a:p>
          <a:p>
            <a:pPr marL="800100" lvl="1" indent="-342900">
              <a:buFont typeface="Wingdings" panose="05000000000000000000" pitchFamily="2" charset="2"/>
              <a:buChar char="Ø"/>
            </a:pPr>
            <a:r>
              <a:rPr lang="en-GB" sz="2000" dirty="0"/>
              <a:t>Children &amp; Young Person Officers</a:t>
            </a:r>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r>
              <a:rPr lang="en-GB" sz="2000" dirty="0"/>
              <a:t>More officers in specialist policing teams</a:t>
            </a:r>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r>
              <a:rPr lang="en-GB" sz="2000" dirty="0"/>
              <a:t>PFCC £297,202 Safer Streets funding Collingwood Road and River Walkway area of Witham Town Centre (plus £150.069 match funding from partners including Braintree District Council, Fusion, Essex Police, CARA, Witham Town Council and </a:t>
            </a:r>
            <a:r>
              <a:rPr lang="en-GB" sz="2000" dirty="0" err="1"/>
              <a:t>Eastlight</a:t>
            </a:r>
            <a:r>
              <a:rPr lang="en-GB" sz="2000" dirty="0"/>
              <a:t>.)</a:t>
            </a:r>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r>
              <a:rPr lang="en-GB" sz="2000" dirty="0"/>
              <a:t>This year, the Community Safety Partnership in Braintree has been allocated £17,739 from the PFCC’s Community Safety Fund 2022/23.</a:t>
            </a:r>
          </a:p>
          <a:p>
            <a:endParaRPr lang="en-GB" dirty="0"/>
          </a:p>
        </p:txBody>
      </p:sp>
      <p:pic>
        <p:nvPicPr>
          <p:cNvPr id="5" name="Picture 4">
            <a:extLst>
              <a:ext uri="{FF2B5EF4-FFF2-40B4-BE49-F238E27FC236}">
                <a16:creationId xmlns:a16="http://schemas.microsoft.com/office/drawing/2014/main" id="{A7EEB736-8F92-1320-2C31-58E553B17E55}"/>
              </a:ext>
            </a:extLst>
          </p:cNvPr>
          <p:cNvPicPr>
            <a:picLocks noChangeAspect="1"/>
          </p:cNvPicPr>
          <p:nvPr/>
        </p:nvPicPr>
        <p:blipFill>
          <a:blip r:embed="rId5"/>
          <a:stretch>
            <a:fillRect/>
          </a:stretch>
        </p:blipFill>
        <p:spPr>
          <a:xfrm>
            <a:off x="5580112" y="1268760"/>
            <a:ext cx="3147750" cy="1759878"/>
          </a:xfrm>
          <a:prstGeom prst="rect">
            <a:avLst/>
          </a:prstGeom>
        </p:spPr>
      </p:pic>
    </p:spTree>
    <p:extLst>
      <p:ext uri="{BB962C8B-B14F-4D97-AF65-F5344CB8AC3E}">
        <p14:creationId xmlns:p14="http://schemas.microsoft.com/office/powerpoint/2010/main" val="579459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6" y="0"/>
            <a:ext cx="9152706" cy="683217"/>
            <a:chOff x="0" y="-1"/>
            <a:chExt cx="9152706" cy="683217"/>
          </a:xfrm>
        </p:grpSpPr>
        <p:sp>
          <p:nvSpPr>
            <p:cNvPr id="9" name="Rectangle 8"/>
            <p:cNvSpPr/>
            <p:nvPr/>
          </p:nvSpPr>
          <p:spPr>
            <a:xfrm>
              <a:off x="0" y="-1"/>
              <a:ext cx="9144000" cy="683217"/>
            </a:xfrm>
            <a:prstGeom prst="rect">
              <a:avLst/>
            </a:prstGeom>
            <a:solidFill>
              <a:srgbClr val="00194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GB" sz="2800" b="1" dirty="0"/>
            </a:p>
          </p:txBody>
        </p:sp>
        <p:pic>
          <p:nvPicPr>
            <p:cNvPr id="10" name="Picture 2" descr="C:\Users\42902025\AppData\Local\Microsoft\Windows\Temporary Internet Files\Content.Outlook\E8WMZ5V2\PCC-logo-blue-B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2717" y="5360"/>
              <a:ext cx="1569989" cy="67785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12"/>
          </p:nvPr>
        </p:nvSpPr>
        <p:spPr>
          <a:xfrm>
            <a:off x="6700104" y="6320110"/>
            <a:ext cx="2133600" cy="365125"/>
          </a:xfrm>
        </p:spPr>
        <p:txBody>
          <a:bodyPr/>
          <a:lstStyle/>
          <a:p>
            <a:fld id="{E0D83E65-4E55-4BA6-A0BC-212B9D3BDCE3}" type="slidenum">
              <a:rPr lang="en-GB" smtClean="0"/>
              <a:pPr/>
              <a:t>5</a:t>
            </a:fld>
            <a:endParaRPr lang="en-GB" dirty="0"/>
          </a:p>
        </p:txBody>
      </p:sp>
      <p:sp>
        <p:nvSpPr>
          <p:cNvPr id="15" name="Rectangle 14"/>
          <p:cNvSpPr/>
          <p:nvPr/>
        </p:nvSpPr>
        <p:spPr>
          <a:xfrm>
            <a:off x="1116" y="683217"/>
            <a:ext cx="9142884" cy="338554"/>
          </a:xfrm>
          <a:prstGeom prst="rect">
            <a:avLst/>
          </a:prstGeom>
          <a:solidFill>
            <a:schemeClr val="accent1">
              <a:lumMod val="75000"/>
            </a:schemeClr>
          </a:solidFill>
        </p:spPr>
        <p:txBody>
          <a:bodyPr wrap="square">
            <a:spAutoFit/>
          </a:bodyPr>
          <a:lstStyle/>
          <a:p>
            <a:pPr algn="ctr"/>
            <a:r>
              <a:rPr lang="en-GB" sz="1600" b="1" dirty="0">
                <a:solidFill>
                  <a:schemeClr val="bg1"/>
                </a:solidFill>
              </a:rPr>
              <a:t>2021 – 2024 Police and Crime Plan</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9448" y="5362"/>
            <a:ext cx="1500093" cy="67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Image may contain: tex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7C351806-8EAA-44CD-8ED5-A1A2385553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18153"/>
            <a:ext cx="3017642" cy="1699637"/>
          </a:xfrm>
          <a:prstGeom prst="rect">
            <a:avLst/>
          </a:prstGeom>
        </p:spPr>
      </p:pic>
      <p:pic>
        <p:nvPicPr>
          <p:cNvPr id="13" name="Picture 12">
            <a:extLst>
              <a:ext uri="{FF2B5EF4-FFF2-40B4-BE49-F238E27FC236}">
                <a16:creationId xmlns:a16="http://schemas.microsoft.com/office/drawing/2014/main" id="{B49710D8-C93D-4F03-8925-80BD14E1D4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8869" y="5218153"/>
            <a:ext cx="1677336" cy="1677336"/>
          </a:xfrm>
          <a:prstGeom prst="rect">
            <a:avLst/>
          </a:prstGeom>
        </p:spPr>
      </p:pic>
      <p:pic>
        <p:nvPicPr>
          <p:cNvPr id="22" name="Picture 21" descr="Graphical user interface&#10;&#10;Description automatically generated">
            <a:extLst>
              <a:ext uri="{FF2B5EF4-FFF2-40B4-BE49-F238E27FC236}">
                <a16:creationId xmlns:a16="http://schemas.microsoft.com/office/drawing/2014/main" id="{EE573B31-1A0C-4A9A-9607-3E00A16582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2337" y="5199423"/>
            <a:ext cx="2048892" cy="1717582"/>
          </a:xfrm>
          <a:prstGeom prst="rect">
            <a:avLst/>
          </a:prstGeom>
        </p:spPr>
      </p:pic>
      <p:pic>
        <p:nvPicPr>
          <p:cNvPr id="24" name="Picture 23">
            <a:extLst>
              <a:ext uri="{FF2B5EF4-FFF2-40B4-BE49-F238E27FC236}">
                <a16:creationId xmlns:a16="http://schemas.microsoft.com/office/drawing/2014/main" id="{8FD2D191-FFE6-4461-A697-2A53AE3B51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1050" y="8477443"/>
            <a:ext cx="3709525" cy="2086608"/>
          </a:xfrm>
          <a:prstGeom prst="rect">
            <a:avLst/>
          </a:prstGeom>
        </p:spPr>
      </p:pic>
      <p:sp>
        <p:nvSpPr>
          <p:cNvPr id="4" name="TextBox 3">
            <a:extLst>
              <a:ext uri="{FF2B5EF4-FFF2-40B4-BE49-F238E27FC236}">
                <a16:creationId xmlns:a16="http://schemas.microsoft.com/office/drawing/2014/main" id="{401168A6-FF43-4E38-89D1-2134C6B15D40}"/>
              </a:ext>
            </a:extLst>
          </p:cNvPr>
          <p:cNvSpPr txBox="1"/>
          <p:nvPr/>
        </p:nvSpPr>
        <p:spPr>
          <a:xfrm>
            <a:off x="168705" y="1093711"/>
            <a:ext cx="7776864" cy="369332"/>
          </a:xfrm>
          <a:prstGeom prst="rect">
            <a:avLst/>
          </a:prstGeom>
          <a:noFill/>
        </p:spPr>
        <p:txBody>
          <a:bodyPr wrap="square" rtlCol="0">
            <a:spAutoFit/>
          </a:bodyPr>
          <a:lstStyle/>
          <a:p>
            <a:r>
              <a:rPr lang="en-GB" sz="1800" b="1" i="0" u="none" strike="noStrike" baseline="0">
                <a:solidFill>
                  <a:srgbClr val="1C2342"/>
                </a:solidFill>
                <a:latin typeface="MyriadPro-BoldCond"/>
              </a:rPr>
              <a:t>The 12 policing priorities to get crime down</a:t>
            </a:r>
            <a:endParaRPr lang="en-GB" dirty="0"/>
          </a:p>
        </p:txBody>
      </p:sp>
      <p:sp>
        <p:nvSpPr>
          <p:cNvPr id="6" name="TextBox 5">
            <a:extLst>
              <a:ext uri="{FF2B5EF4-FFF2-40B4-BE49-F238E27FC236}">
                <a16:creationId xmlns:a16="http://schemas.microsoft.com/office/drawing/2014/main" id="{4250E58E-EC8F-4DF6-B6ED-B6CB59018C8D}"/>
              </a:ext>
            </a:extLst>
          </p:cNvPr>
          <p:cNvSpPr txBox="1"/>
          <p:nvPr/>
        </p:nvSpPr>
        <p:spPr>
          <a:xfrm>
            <a:off x="827584" y="1628800"/>
            <a:ext cx="7488832" cy="6492226"/>
          </a:xfrm>
          <a:prstGeom prst="rect">
            <a:avLst/>
          </a:prstGeom>
          <a:noFill/>
        </p:spPr>
        <p:txBody>
          <a:bodyPr wrap="square" rtlCol="0">
            <a:spAutoFit/>
          </a:bodyPr>
          <a:lstStyle/>
          <a:p>
            <a:pPr marL="285750" indent="-285750">
              <a:spcAft>
                <a:spcPts val="0"/>
              </a:spcAft>
              <a:buFont typeface="Arial" panose="020B0604020202020204" pitchFamily="34" charset="0"/>
              <a:buChar char="•"/>
            </a:pPr>
            <a:r>
              <a:rPr lang="en-GB" sz="1800" b="1" dirty="0">
                <a:effectLst/>
                <a:latin typeface="Calibri" panose="020F0502020204030204" pitchFamily="34" charset="0"/>
                <a:ea typeface="Calibri" panose="020F0502020204030204" pitchFamily="34" charset="0"/>
                <a:cs typeface="Calibri" panose="020F0502020204030204" pitchFamily="34" charset="0"/>
              </a:rPr>
              <a:t>Further investment in crime prevention</a:t>
            </a:r>
          </a:p>
          <a:p>
            <a:pPr marL="285750" indent="-285750">
              <a:spcAft>
                <a:spcPts val="0"/>
              </a:spcAft>
              <a:buFont typeface="Arial" panose="020B0604020202020204" pitchFamily="34" charset="0"/>
              <a:buChar char="•"/>
            </a:pPr>
            <a:r>
              <a:rPr lang="en-GB" sz="1800" b="1" dirty="0">
                <a:effectLst/>
                <a:latin typeface="Calibri" panose="020F0502020204030204" pitchFamily="34" charset="0"/>
                <a:ea typeface="Calibri" panose="020F0502020204030204" pitchFamily="34" charset="0"/>
                <a:cs typeface="Calibri" panose="020F0502020204030204" pitchFamily="34" charset="0"/>
              </a:rPr>
              <a:t>Reducing drug driven violence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b="1" dirty="0">
                <a:effectLst/>
                <a:latin typeface="Calibri" panose="020F0502020204030204" pitchFamily="34" charset="0"/>
                <a:ea typeface="Calibri" panose="020F0502020204030204" pitchFamily="34" charset="0"/>
                <a:cs typeface="Calibri" panose="020F0502020204030204" pitchFamily="34" charset="0"/>
              </a:rPr>
              <a:t>Protecting vulnerable people and breaking the cycle of domestic abuse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b="1" dirty="0">
                <a:effectLst/>
                <a:latin typeface="Calibri" panose="020F0502020204030204" pitchFamily="34" charset="0"/>
                <a:ea typeface="Calibri" panose="020F0502020204030204" pitchFamily="34" charset="0"/>
                <a:cs typeface="Calibri" panose="020F0502020204030204" pitchFamily="34" charset="0"/>
              </a:rPr>
              <a:t>Reducing violence against women and girls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b="1" dirty="0">
                <a:effectLst/>
                <a:latin typeface="Calibri" panose="020F0502020204030204" pitchFamily="34" charset="0"/>
                <a:ea typeface="Calibri" panose="020F0502020204030204" pitchFamily="34" charset="0"/>
                <a:cs typeface="Calibri" panose="020F0502020204030204" pitchFamily="34" charset="0"/>
              </a:rPr>
              <a:t>Improving support for victims of crime  </a:t>
            </a:r>
          </a:p>
          <a:p>
            <a:pPr marL="285750" indent="-285750">
              <a:spcAft>
                <a:spcPts val="0"/>
              </a:spcAft>
              <a:buFont typeface="Arial" panose="020B0604020202020204" pitchFamily="34" charset="0"/>
              <a:buChar char="•"/>
            </a:pPr>
            <a:r>
              <a:rPr lang="en-GB" sz="1800" b="1" dirty="0">
                <a:effectLst/>
                <a:latin typeface="Calibri" panose="020F0502020204030204" pitchFamily="34" charset="0"/>
                <a:ea typeface="Calibri" panose="020F0502020204030204" pitchFamily="34" charset="0"/>
                <a:cs typeface="Calibri" panose="020F0502020204030204" pitchFamily="34" charset="0"/>
              </a:rPr>
              <a:t>Protecting rural and isolated areas</a:t>
            </a:r>
          </a:p>
          <a:p>
            <a:pPr marL="285750" indent="-285750">
              <a:spcAft>
                <a:spcPts val="0"/>
              </a:spcAft>
              <a:buFont typeface="Arial" panose="020B0604020202020204" pitchFamily="34" charset="0"/>
              <a:buChar char="•"/>
            </a:pPr>
            <a:r>
              <a:rPr lang="en-GB" sz="1800" b="1" dirty="0">
                <a:effectLst/>
                <a:latin typeface="Calibri" panose="020F0502020204030204" pitchFamily="34" charset="0"/>
                <a:ea typeface="Calibri" panose="020F0502020204030204" pitchFamily="34" charset="0"/>
                <a:cs typeface="Calibri" panose="020F0502020204030204" pitchFamily="34" charset="0"/>
              </a:rPr>
              <a:t>Preventing dog theft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b="1" dirty="0">
                <a:effectLst/>
                <a:latin typeface="Calibri" panose="020F0502020204030204" pitchFamily="34" charset="0"/>
                <a:ea typeface="Calibri" panose="020F0502020204030204" pitchFamily="34" charset="0"/>
                <a:cs typeface="Calibri" panose="020F0502020204030204" pitchFamily="34" charset="0"/>
              </a:rPr>
              <a:t>Preventing business crime, fraud and cyber crime</a:t>
            </a:r>
          </a:p>
          <a:p>
            <a:pPr marL="285750" indent="-285750">
              <a:spcAft>
                <a:spcPts val="0"/>
              </a:spcAft>
              <a:buFont typeface="Arial" panose="020B0604020202020204" pitchFamily="34" charset="0"/>
              <a:buChar char="•"/>
            </a:pPr>
            <a:r>
              <a:rPr lang="en-GB" sz="1800" b="1" dirty="0">
                <a:effectLst/>
                <a:latin typeface="Calibri" panose="020F0502020204030204" pitchFamily="34" charset="0"/>
                <a:ea typeface="Calibri" panose="020F0502020204030204" pitchFamily="34" charset="0"/>
                <a:cs typeface="Calibri" panose="020F0502020204030204" pitchFamily="34" charset="0"/>
              </a:rPr>
              <a:t>Improving safety on our roads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b="1" dirty="0">
                <a:effectLst/>
                <a:latin typeface="Calibri" panose="020F0502020204030204" pitchFamily="34" charset="0"/>
                <a:ea typeface="Calibri" panose="020F0502020204030204" pitchFamily="34" charset="0"/>
                <a:cs typeface="Calibri" panose="020F0502020204030204" pitchFamily="34" charset="0"/>
              </a:rPr>
              <a:t>Encouraging volunteers and community support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b="1" dirty="0">
                <a:effectLst/>
                <a:latin typeface="Calibri" panose="020F0502020204030204" pitchFamily="34" charset="0"/>
                <a:ea typeface="Calibri" panose="020F0502020204030204" pitchFamily="34" charset="0"/>
              </a:rPr>
              <a:t>Supporting our officers and staff </a:t>
            </a:r>
          </a:p>
          <a:p>
            <a:pPr marL="285750" indent="-285750">
              <a:spcAft>
                <a:spcPts val="0"/>
              </a:spcAft>
              <a:buFont typeface="Arial" panose="020B0604020202020204" pitchFamily="34" charset="0"/>
              <a:buChar char="•"/>
            </a:pPr>
            <a:r>
              <a:rPr lang="en-GB" sz="1800" b="1" dirty="0">
                <a:effectLst/>
                <a:latin typeface="Calibri" panose="020F0502020204030204" pitchFamily="34" charset="0"/>
                <a:ea typeface="Calibri" panose="020F0502020204030204" pitchFamily="34" charset="0"/>
                <a:cs typeface="Calibri" panose="020F0502020204030204" pitchFamily="34" charset="0"/>
              </a:rPr>
              <a:t>Increasing collaboration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Text&#10;&#10;Description automatically generated">
            <a:extLst>
              <a:ext uri="{FF2B5EF4-FFF2-40B4-BE49-F238E27FC236}">
                <a16:creationId xmlns:a16="http://schemas.microsoft.com/office/drawing/2014/main" id="{DF5EBE0F-AED7-424A-AF7E-0C11DEF398F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r="-2524" b="26753"/>
          <a:stretch/>
        </p:blipFill>
        <p:spPr>
          <a:xfrm>
            <a:off x="4861838" y="5198383"/>
            <a:ext cx="2260499" cy="1677336"/>
          </a:xfrm>
          <a:prstGeom prst="rect">
            <a:avLst/>
          </a:prstGeom>
        </p:spPr>
      </p:pic>
    </p:spTree>
    <p:extLst>
      <p:ext uri="{BB962C8B-B14F-4D97-AF65-F5344CB8AC3E}">
        <p14:creationId xmlns:p14="http://schemas.microsoft.com/office/powerpoint/2010/main" val="1666356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6" y="0"/>
            <a:ext cx="9152706" cy="683217"/>
            <a:chOff x="0" y="-1"/>
            <a:chExt cx="9152706" cy="683217"/>
          </a:xfrm>
        </p:grpSpPr>
        <p:sp>
          <p:nvSpPr>
            <p:cNvPr id="9" name="Rectangle 8"/>
            <p:cNvSpPr/>
            <p:nvPr/>
          </p:nvSpPr>
          <p:spPr>
            <a:xfrm>
              <a:off x="0" y="-1"/>
              <a:ext cx="9144000" cy="683217"/>
            </a:xfrm>
            <a:prstGeom prst="rect">
              <a:avLst/>
            </a:prstGeom>
            <a:solidFill>
              <a:srgbClr val="00194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GB" sz="2800" b="1" dirty="0"/>
            </a:p>
          </p:txBody>
        </p:sp>
        <p:pic>
          <p:nvPicPr>
            <p:cNvPr id="10" name="Picture 2" descr="C:\Users\42902025\AppData\Local\Microsoft\Windows\Temporary Internet Files\Content.Outlook\E8WMZ5V2\PCC-logo-blue-B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2717" y="5360"/>
              <a:ext cx="1569989" cy="67785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12"/>
          </p:nvPr>
        </p:nvSpPr>
        <p:spPr>
          <a:xfrm>
            <a:off x="6700104" y="6320110"/>
            <a:ext cx="2133600" cy="365125"/>
          </a:xfrm>
        </p:spPr>
        <p:txBody>
          <a:bodyPr/>
          <a:lstStyle/>
          <a:p>
            <a:fld id="{E0D83E65-4E55-4BA6-A0BC-212B9D3BDCE3}" type="slidenum">
              <a:rPr lang="en-GB" smtClean="0"/>
              <a:pPr/>
              <a:t>6</a:t>
            </a:fld>
            <a:endParaRPr lang="en-GB" dirty="0"/>
          </a:p>
        </p:txBody>
      </p:sp>
      <p:sp>
        <p:nvSpPr>
          <p:cNvPr id="15" name="Rectangle 14"/>
          <p:cNvSpPr/>
          <p:nvPr/>
        </p:nvSpPr>
        <p:spPr>
          <a:xfrm>
            <a:off x="1116" y="683217"/>
            <a:ext cx="9142884" cy="338554"/>
          </a:xfrm>
          <a:prstGeom prst="rect">
            <a:avLst/>
          </a:prstGeom>
          <a:solidFill>
            <a:schemeClr val="accent1">
              <a:lumMod val="75000"/>
            </a:schemeClr>
          </a:solidFill>
        </p:spPr>
        <p:txBody>
          <a:bodyPr wrap="square">
            <a:spAutoFit/>
          </a:bodyPr>
          <a:lstStyle/>
          <a:p>
            <a:pPr algn="ctr"/>
            <a:r>
              <a:rPr lang="en-GB" sz="1600" b="1" dirty="0">
                <a:solidFill>
                  <a:schemeClr val="bg1"/>
                </a:solidFill>
              </a:rPr>
              <a:t>Essex Police 2022/23</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9448" y="5362"/>
            <a:ext cx="1500093" cy="67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85A70AA1-9EDB-4256-BF77-F34E85C4BD09}"/>
              </a:ext>
            </a:extLst>
          </p:cNvPr>
          <p:cNvPicPr>
            <a:picLocks noChangeAspect="1"/>
          </p:cNvPicPr>
          <p:nvPr/>
        </p:nvPicPr>
        <p:blipFill>
          <a:blip r:embed="rId5"/>
          <a:stretch>
            <a:fillRect/>
          </a:stretch>
        </p:blipFill>
        <p:spPr>
          <a:xfrm>
            <a:off x="4466485" y="1148840"/>
            <a:ext cx="4196870" cy="2786273"/>
          </a:xfrm>
          <a:prstGeom prst="rect">
            <a:avLst/>
          </a:prstGeom>
        </p:spPr>
      </p:pic>
      <p:pic>
        <p:nvPicPr>
          <p:cNvPr id="17" name="Picture 16">
            <a:extLst>
              <a:ext uri="{FF2B5EF4-FFF2-40B4-BE49-F238E27FC236}">
                <a16:creationId xmlns:a16="http://schemas.microsoft.com/office/drawing/2014/main" id="{178CE9DB-F6D0-41D0-96FB-47F1E0347C63}"/>
              </a:ext>
            </a:extLst>
          </p:cNvPr>
          <p:cNvPicPr>
            <a:picLocks noChangeAspect="1"/>
          </p:cNvPicPr>
          <p:nvPr/>
        </p:nvPicPr>
        <p:blipFill>
          <a:blip r:embed="rId6"/>
          <a:stretch>
            <a:fillRect/>
          </a:stretch>
        </p:blipFill>
        <p:spPr>
          <a:xfrm>
            <a:off x="4902374" y="4062182"/>
            <a:ext cx="3562185" cy="2504661"/>
          </a:xfrm>
          <a:prstGeom prst="rect">
            <a:avLst/>
          </a:prstGeom>
        </p:spPr>
      </p:pic>
      <p:sp>
        <p:nvSpPr>
          <p:cNvPr id="20" name="TextBox 19">
            <a:extLst>
              <a:ext uri="{FF2B5EF4-FFF2-40B4-BE49-F238E27FC236}">
                <a16:creationId xmlns:a16="http://schemas.microsoft.com/office/drawing/2014/main" id="{5667E1BC-8ACC-4DF3-99FA-5ABBA415011F}"/>
              </a:ext>
            </a:extLst>
          </p:cNvPr>
          <p:cNvSpPr txBox="1"/>
          <p:nvPr/>
        </p:nvSpPr>
        <p:spPr>
          <a:xfrm>
            <a:off x="179512" y="1021771"/>
            <a:ext cx="4382666" cy="3970318"/>
          </a:xfrm>
          <a:prstGeom prst="rect">
            <a:avLst/>
          </a:prstGeom>
          <a:noFill/>
        </p:spPr>
        <p:txBody>
          <a:bodyPr wrap="square" rtlCol="0">
            <a:spAutoFit/>
          </a:bodyPr>
          <a:lstStyle/>
          <a:p>
            <a:pPr marL="285750" indent="-285750">
              <a:buFont typeface="Arial" panose="020B0604020202020204" pitchFamily="34" charset="0"/>
              <a:buChar char="•"/>
            </a:pPr>
            <a:r>
              <a:rPr lang="en-GB" sz="1800" dirty="0">
                <a:effectLst/>
                <a:latin typeface="+mj-lt"/>
                <a:ea typeface="Calibri" panose="020F0502020204030204" pitchFamily="34" charset="0"/>
                <a:cs typeface="Times New Roman" panose="02020603050405020304" pitchFamily="18" charset="0"/>
              </a:rPr>
              <a:t>Investing in prevention </a:t>
            </a:r>
          </a:p>
          <a:p>
            <a:pPr marL="742950" lvl="1" indent="-285750">
              <a:buFont typeface="Arial" panose="020B0604020202020204" pitchFamily="34" charset="0"/>
              <a:buChar char="•"/>
            </a:pPr>
            <a:r>
              <a:rPr lang="en-GB" dirty="0">
                <a:latin typeface="+mj-lt"/>
              </a:rPr>
              <a:t>3755 officers by March 2023</a:t>
            </a:r>
          </a:p>
          <a:p>
            <a:pPr marL="742950" lvl="1" indent="-285750">
              <a:buFont typeface="Arial" panose="020B0604020202020204" pitchFamily="34" charset="0"/>
              <a:buChar char="•"/>
            </a:pPr>
            <a:r>
              <a:rPr lang="en-GB" dirty="0">
                <a:latin typeface="+mj-lt"/>
              </a:rPr>
              <a:t>442 Specials, 2</a:t>
            </a:r>
            <a:r>
              <a:rPr lang="en-GB" baseline="30000" dirty="0">
                <a:latin typeface="+mj-lt"/>
              </a:rPr>
              <a:t>nd</a:t>
            </a:r>
            <a:r>
              <a:rPr lang="en-GB" dirty="0">
                <a:latin typeface="+mj-lt"/>
              </a:rPr>
              <a:t> largest </a:t>
            </a:r>
          </a:p>
          <a:p>
            <a:pPr marL="742950" lvl="1" indent="-285750">
              <a:buFont typeface="Arial" panose="020B0604020202020204" pitchFamily="34" charset="0"/>
              <a:buChar char="•"/>
            </a:pPr>
            <a:endParaRPr lang="en-GB" dirty="0">
              <a:latin typeface="+mj-lt"/>
            </a:endParaRPr>
          </a:p>
          <a:p>
            <a:pPr marL="285750" indent="-285750">
              <a:buFont typeface="Arial" panose="020B0604020202020204" pitchFamily="34" charset="0"/>
              <a:buChar char="•"/>
            </a:pPr>
            <a:r>
              <a:rPr lang="en-GB" dirty="0">
                <a:latin typeface="+mj-lt"/>
              </a:rPr>
              <a:t>Crime Prevention Strategy </a:t>
            </a:r>
          </a:p>
          <a:p>
            <a:pPr marL="285750" indent="-285750">
              <a:buFont typeface="Arial" panose="020B0604020202020204" pitchFamily="34" charset="0"/>
              <a:buChar char="•"/>
            </a:pPr>
            <a:endParaRPr lang="en-GB" dirty="0">
              <a:latin typeface="+mj-lt"/>
            </a:endParaRPr>
          </a:p>
          <a:p>
            <a:pPr marL="285750" indent="-285750">
              <a:buFont typeface="Arial" panose="020B0604020202020204" pitchFamily="34" charset="0"/>
              <a:buChar char="•"/>
            </a:pPr>
            <a:r>
              <a:rPr lang="en-GB" sz="1800" dirty="0">
                <a:effectLst/>
                <a:latin typeface="+mj-lt"/>
                <a:ea typeface="Calibri" panose="020F0502020204030204" pitchFamily="34" charset="0"/>
                <a:cs typeface="Times New Roman" panose="02020603050405020304" pitchFamily="18" charset="0"/>
              </a:rPr>
              <a:t>Better working between emergency services – Fire, Ambulance, Police</a:t>
            </a:r>
          </a:p>
          <a:p>
            <a:pPr marL="285750" indent="-285750">
              <a:buFont typeface="Arial" panose="020B0604020202020204" pitchFamily="34" charset="0"/>
              <a:buChar char="•"/>
            </a:pPr>
            <a:endParaRPr lang="en-GB" sz="1800" dirty="0">
              <a:effectLst/>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effectLst/>
                <a:latin typeface="+mj-lt"/>
                <a:ea typeface="Calibri" panose="020F0502020204030204" pitchFamily="34" charset="0"/>
                <a:cs typeface="Times New Roman" panose="02020603050405020304" pitchFamily="18" charset="0"/>
              </a:rPr>
              <a:t>Closer collaboration with partners – CSPs, Councils</a:t>
            </a:r>
            <a:endParaRPr lang="en-GB" dirty="0">
              <a:latin typeface="+mj-lt"/>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p:txBody>
      </p:sp>
      <p:pic>
        <p:nvPicPr>
          <p:cNvPr id="1030" name="Picture 6">
            <a:extLst>
              <a:ext uri="{FF2B5EF4-FFF2-40B4-BE49-F238E27FC236}">
                <a16:creationId xmlns:a16="http://schemas.microsoft.com/office/drawing/2014/main" id="{D2BA9369-02D4-45D9-B59D-26BF0B97EA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552" y="4048749"/>
            <a:ext cx="3024336" cy="253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520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6" y="0"/>
            <a:ext cx="9152706" cy="683217"/>
            <a:chOff x="0" y="-1"/>
            <a:chExt cx="9152706" cy="683217"/>
          </a:xfrm>
        </p:grpSpPr>
        <p:sp>
          <p:nvSpPr>
            <p:cNvPr id="9" name="Rectangle 8"/>
            <p:cNvSpPr/>
            <p:nvPr/>
          </p:nvSpPr>
          <p:spPr>
            <a:xfrm>
              <a:off x="0" y="-1"/>
              <a:ext cx="9144000" cy="683217"/>
            </a:xfrm>
            <a:prstGeom prst="rect">
              <a:avLst/>
            </a:prstGeom>
            <a:solidFill>
              <a:srgbClr val="00194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GB" sz="2800" b="1" dirty="0"/>
            </a:p>
          </p:txBody>
        </p:sp>
        <p:pic>
          <p:nvPicPr>
            <p:cNvPr id="10" name="Picture 2" descr="C:\Users\42902025\AppData\Local\Microsoft\Windows\Temporary Internet Files\Content.Outlook\E8WMZ5V2\PCC-logo-blue-B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2717" y="5360"/>
              <a:ext cx="1569989" cy="67785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12"/>
          </p:nvPr>
        </p:nvSpPr>
        <p:spPr>
          <a:xfrm>
            <a:off x="6700104" y="6320110"/>
            <a:ext cx="2133600" cy="365125"/>
          </a:xfrm>
        </p:spPr>
        <p:txBody>
          <a:bodyPr/>
          <a:lstStyle/>
          <a:p>
            <a:fld id="{E0D83E65-4E55-4BA6-A0BC-212B9D3BDCE3}" type="slidenum">
              <a:rPr lang="en-GB" smtClean="0"/>
              <a:pPr/>
              <a:t>7</a:t>
            </a:fld>
            <a:endParaRPr lang="en-GB" dirty="0"/>
          </a:p>
        </p:txBody>
      </p:sp>
      <p:sp>
        <p:nvSpPr>
          <p:cNvPr id="15" name="Rectangle 14"/>
          <p:cNvSpPr/>
          <p:nvPr/>
        </p:nvSpPr>
        <p:spPr>
          <a:xfrm>
            <a:off x="-8724" y="670480"/>
            <a:ext cx="9142884" cy="338554"/>
          </a:xfrm>
          <a:prstGeom prst="rect">
            <a:avLst/>
          </a:prstGeom>
          <a:solidFill>
            <a:schemeClr val="accent1">
              <a:lumMod val="75000"/>
            </a:schemeClr>
          </a:solidFill>
        </p:spPr>
        <p:txBody>
          <a:bodyPr wrap="square">
            <a:spAutoFit/>
          </a:bodyPr>
          <a:lstStyle/>
          <a:p>
            <a:pPr algn="ctr"/>
            <a:r>
              <a:rPr lang="en-GB" sz="1600" b="1" dirty="0">
                <a:solidFill>
                  <a:schemeClr val="bg1"/>
                </a:solidFill>
              </a:rPr>
              <a:t>More enforcement  against organised crime (Jan - April 2022)</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9448" y="5362"/>
            <a:ext cx="1500093" cy="67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3" name="Content Placeholder 6">
            <a:extLst>
              <a:ext uri="{FF2B5EF4-FFF2-40B4-BE49-F238E27FC236}">
                <a16:creationId xmlns:a16="http://schemas.microsoft.com/office/drawing/2014/main" id="{4B31C200-30BB-4FE4-BA49-AC9B55F580C2}"/>
              </a:ext>
            </a:extLst>
          </p:cNvPr>
          <p:cNvGraphicFramePr>
            <a:graphicFrameLocks/>
          </p:cNvGraphicFramePr>
          <p:nvPr>
            <p:extLst>
              <p:ext uri="{D42A27DB-BD31-4B8C-83A1-F6EECF244321}">
                <p14:modId xmlns:p14="http://schemas.microsoft.com/office/powerpoint/2010/main" val="2429582993"/>
              </p:ext>
            </p:extLst>
          </p:nvPr>
        </p:nvGraphicFramePr>
        <p:xfrm>
          <a:off x="9540552" y="6858000"/>
          <a:ext cx="3769061" cy="2611556"/>
        </p:xfrm>
        <a:graphic>
          <a:graphicData uri="http://schemas.openxmlformats.org/drawingml/2006/table">
            <a:tbl>
              <a:tblPr>
                <a:tableStyleId>{5C22544A-7EE6-4342-B048-85BDC9FD1C3A}</a:tableStyleId>
              </a:tblPr>
              <a:tblGrid>
                <a:gridCol w="2091937">
                  <a:extLst>
                    <a:ext uri="{9D8B030D-6E8A-4147-A177-3AD203B41FA5}">
                      <a16:colId xmlns:a16="http://schemas.microsoft.com/office/drawing/2014/main" val="851086678"/>
                    </a:ext>
                  </a:extLst>
                </a:gridCol>
                <a:gridCol w="1677124">
                  <a:extLst>
                    <a:ext uri="{9D8B030D-6E8A-4147-A177-3AD203B41FA5}">
                      <a16:colId xmlns:a16="http://schemas.microsoft.com/office/drawing/2014/main" val="1401125546"/>
                    </a:ext>
                  </a:extLst>
                </a:gridCol>
              </a:tblGrid>
              <a:tr h="303233">
                <a:tc>
                  <a:txBody>
                    <a:bodyPr/>
                    <a:lstStyle/>
                    <a:p>
                      <a:pPr algn="l" fontAlgn="b"/>
                      <a:r>
                        <a:rPr lang="en-GB" sz="1600" b="1" i="0" u="none" strike="noStrike" dirty="0">
                          <a:solidFill>
                            <a:srgbClr val="000000"/>
                          </a:solidFill>
                          <a:effectLst/>
                          <a:latin typeface="Calibri" panose="020F0502020204030204" pitchFamily="34" charset="0"/>
                        </a:rPr>
                        <a:t>Jan – March 2022</a:t>
                      </a:r>
                    </a:p>
                  </a:txBody>
                  <a:tcPr marL="9525" marR="9525" marT="9525" marB="0" anchor="b"/>
                </a:tc>
                <a:tc>
                  <a:txBody>
                    <a:bodyPr/>
                    <a:lstStyle/>
                    <a:p>
                      <a:pPr algn="r" fontAlgn="b"/>
                      <a:endParaRPr lang="en-GB"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82358936"/>
                  </a:ext>
                </a:extLst>
              </a:tr>
              <a:tr h="303233">
                <a:tc>
                  <a:txBody>
                    <a:bodyPr/>
                    <a:lstStyle/>
                    <a:p>
                      <a:pPr algn="l" fontAlgn="b"/>
                      <a:r>
                        <a:rPr lang="en-GB" sz="1600" b="0" u="none" strike="noStrike" dirty="0">
                          <a:effectLst/>
                        </a:rPr>
                        <a:t>Arrests</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b="1" u="none" strike="noStrike" dirty="0">
                          <a:effectLst/>
                        </a:rPr>
                        <a:t>191</a:t>
                      </a:r>
                      <a:endParaRPr lang="en-GB"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57139016"/>
                  </a:ext>
                </a:extLst>
              </a:tr>
              <a:tr h="343045">
                <a:tc>
                  <a:txBody>
                    <a:bodyPr/>
                    <a:lstStyle/>
                    <a:p>
                      <a:pPr algn="l" fontAlgn="b"/>
                      <a:r>
                        <a:rPr lang="en-GB" sz="1600" b="0" i="0" u="none" strike="noStrike" dirty="0">
                          <a:solidFill>
                            <a:srgbClr val="000000"/>
                          </a:solidFill>
                          <a:effectLst/>
                          <a:latin typeface="Calibri" panose="020F0502020204030204" pitchFamily="34" charset="0"/>
                        </a:rPr>
                        <a:t>Searches</a:t>
                      </a:r>
                    </a:p>
                  </a:txBody>
                  <a:tcPr marL="9525" marR="9525" marT="9525" marB="0" anchor="b"/>
                </a:tc>
                <a:tc>
                  <a:txBody>
                    <a:bodyPr/>
                    <a:lstStyle/>
                    <a:p>
                      <a:pPr algn="r" fontAlgn="b"/>
                      <a:r>
                        <a:rPr lang="en-GB" sz="1600" b="1" i="0" u="none" strike="noStrike" dirty="0">
                          <a:solidFill>
                            <a:srgbClr val="000000"/>
                          </a:solidFill>
                          <a:effectLst/>
                          <a:latin typeface="Calibri" panose="020F0502020204030204" pitchFamily="34" charset="0"/>
                        </a:rPr>
                        <a:t>153</a:t>
                      </a:r>
                    </a:p>
                  </a:txBody>
                  <a:tcPr marL="9525" marR="9525" marT="9525" marB="0" anchor="b"/>
                </a:tc>
                <a:extLst>
                  <a:ext uri="{0D108BD9-81ED-4DB2-BD59-A6C34878D82A}">
                    <a16:rowId xmlns:a16="http://schemas.microsoft.com/office/drawing/2014/main" val="14114092"/>
                  </a:ext>
                </a:extLst>
              </a:tr>
              <a:tr h="456867">
                <a:tc>
                  <a:txBody>
                    <a:bodyPr/>
                    <a:lstStyle/>
                    <a:p>
                      <a:pPr algn="l" fontAlgn="b"/>
                      <a:r>
                        <a:rPr lang="en-GB" sz="1600" b="0" u="none" strike="noStrike" dirty="0">
                          <a:effectLst/>
                        </a:rPr>
                        <a:t>Drugs seized</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b="1" u="none" strike="noStrike" dirty="0">
                          <a:effectLst/>
                        </a:rPr>
                        <a:t>1.4KG of Class A</a:t>
                      </a:r>
                      <a:endParaRPr lang="en-GB"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43120709"/>
                  </a:ext>
                </a:extLst>
              </a:tr>
              <a:tr h="292986">
                <a:tc>
                  <a:txBody>
                    <a:bodyPr/>
                    <a:lstStyle/>
                    <a:p>
                      <a:pPr algn="l" fontAlgn="b"/>
                      <a:r>
                        <a:rPr lang="en-GB" sz="1600" b="0" u="none" strike="noStrike" dirty="0">
                          <a:effectLst/>
                        </a:rPr>
                        <a:t>Cash seized</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b="1" u="none" strike="noStrike" dirty="0">
                          <a:effectLst/>
                        </a:rPr>
                        <a:t>£129,000</a:t>
                      </a:r>
                      <a:endParaRPr lang="en-GB"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78951149"/>
                  </a:ext>
                </a:extLst>
              </a:tr>
              <a:tr h="304064">
                <a:tc>
                  <a:txBody>
                    <a:bodyPr/>
                    <a:lstStyle/>
                    <a:p>
                      <a:pPr algn="l" fontAlgn="b"/>
                      <a:r>
                        <a:rPr lang="en-GB" sz="1600" b="0" i="0" u="none" strike="noStrike" dirty="0">
                          <a:solidFill>
                            <a:srgbClr val="000000"/>
                          </a:solidFill>
                          <a:effectLst/>
                          <a:latin typeface="Calibri" panose="020F0502020204030204" pitchFamily="34" charset="0"/>
                        </a:rPr>
                        <a:t>County lines disrupted</a:t>
                      </a:r>
                    </a:p>
                  </a:txBody>
                  <a:tcPr marL="9525" marR="9525" marT="9525" marB="0" anchor="b"/>
                </a:tc>
                <a:tc>
                  <a:txBody>
                    <a:bodyPr/>
                    <a:lstStyle/>
                    <a:p>
                      <a:pPr algn="r" fontAlgn="b"/>
                      <a:r>
                        <a:rPr lang="en-GB" sz="1600" b="1" i="0" u="none" strike="noStrike" dirty="0">
                          <a:solidFill>
                            <a:srgbClr val="000000"/>
                          </a:solidFill>
                          <a:effectLst/>
                          <a:latin typeface="Calibri" panose="020F0502020204030204" pitchFamily="34" charset="0"/>
                        </a:rPr>
                        <a:t>74</a:t>
                      </a:r>
                    </a:p>
                  </a:txBody>
                  <a:tcPr marL="9525" marR="9525" marT="9525" marB="0" anchor="b"/>
                </a:tc>
                <a:extLst>
                  <a:ext uri="{0D108BD9-81ED-4DB2-BD59-A6C34878D82A}">
                    <a16:rowId xmlns:a16="http://schemas.microsoft.com/office/drawing/2014/main" val="121364371"/>
                  </a:ext>
                </a:extLst>
              </a:tr>
              <a:tr h="304064">
                <a:tc>
                  <a:txBody>
                    <a:bodyPr/>
                    <a:lstStyle/>
                    <a:p>
                      <a:pPr algn="l" fontAlgn="b"/>
                      <a:r>
                        <a:rPr lang="en-GB" sz="1600" b="0" i="0" u="none" strike="noStrike" dirty="0">
                          <a:solidFill>
                            <a:srgbClr val="000000"/>
                          </a:solidFill>
                          <a:effectLst/>
                          <a:latin typeface="Calibri" panose="020F0502020204030204" pitchFamily="34" charset="0"/>
                        </a:rPr>
                        <a:t>Weapons Seized </a:t>
                      </a:r>
                    </a:p>
                  </a:txBody>
                  <a:tcPr marL="9525" marR="9525" marT="9525" marB="0" anchor="b"/>
                </a:tc>
                <a:tc>
                  <a:txBody>
                    <a:bodyPr/>
                    <a:lstStyle/>
                    <a:p>
                      <a:pPr algn="r" fontAlgn="b"/>
                      <a:r>
                        <a:rPr lang="en-GB" sz="1600" b="1" i="0" u="none" strike="noStrike" dirty="0">
                          <a:solidFill>
                            <a:srgbClr val="000000"/>
                          </a:solidFill>
                          <a:effectLst/>
                          <a:latin typeface="Calibri" panose="020F0502020204030204" pitchFamily="34" charset="0"/>
                        </a:rPr>
                        <a:t>59</a:t>
                      </a:r>
                    </a:p>
                  </a:txBody>
                  <a:tcPr marL="9525" marR="9525" marT="9525" marB="0" anchor="b"/>
                </a:tc>
                <a:extLst>
                  <a:ext uri="{0D108BD9-81ED-4DB2-BD59-A6C34878D82A}">
                    <a16:rowId xmlns:a16="http://schemas.microsoft.com/office/drawing/2014/main" val="1328834455"/>
                  </a:ext>
                </a:extLst>
              </a:tr>
              <a:tr h="304064">
                <a:tc>
                  <a:txBody>
                    <a:bodyPr/>
                    <a:lstStyle/>
                    <a:p>
                      <a:pPr algn="l" fontAlgn="b"/>
                      <a:r>
                        <a:rPr lang="en-GB" sz="1600" b="0" u="none" strike="noStrike" dirty="0">
                          <a:effectLst/>
                        </a:rPr>
                        <a:t>Line phone seized</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b="1" u="none" strike="noStrike" dirty="0">
                          <a:effectLst/>
                        </a:rPr>
                        <a:t>34</a:t>
                      </a:r>
                      <a:endParaRPr lang="en-GB"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86811717"/>
                  </a:ext>
                </a:extLst>
              </a:tr>
            </a:tbl>
          </a:graphicData>
        </a:graphic>
      </p:graphicFrame>
      <p:pic>
        <p:nvPicPr>
          <p:cNvPr id="2050" name="Picture 2" descr="WATCH | Essex Police (OSG) Come Up Against One Of Their 'Toughest Doors'">
            <a:extLst>
              <a:ext uri="{FF2B5EF4-FFF2-40B4-BE49-F238E27FC236}">
                <a16:creationId xmlns:a16="http://schemas.microsoft.com/office/drawing/2014/main" id="{C8A091FA-6704-4583-9770-5CCD8F0777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5721" y="1348335"/>
            <a:ext cx="4438016" cy="22190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72E5733-A29A-46BE-A361-44944916789F}"/>
              </a:ext>
            </a:extLst>
          </p:cNvPr>
          <p:cNvPicPr>
            <a:picLocks noChangeAspect="1"/>
          </p:cNvPicPr>
          <p:nvPr/>
        </p:nvPicPr>
        <p:blipFill>
          <a:blip r:embed="rId6"/>
          <a:stretch>
            <a:fillRect/>
          </a:stretch>
        </p:blipFill>
        <p:spPr>
          <a:xfrm>
            <a:off x="6523999" y="3659316"/>
            <a:ext cx="2419687" cy="1209844"/>
          </a:xfrm>
          <a:prstGeom prst="rect">
            <a:avLst/>
          </a:prstGeom>
        </p:spPr>
      </p:pic>
      <p:pic>
        <p:nvPicPr>
          <p:cNvPr id="13" name="Picture 12">
            <a:extLst>
              <a:ext uri="{FF2B5EF4-FFF2-40B4-BE49-F238E27FC236}">
                <a16:creationId xmlns:a16="http://schemas.microsoft.com/office/drawing/2014/main" id="{8DB0A5F5-8592-4FC6-B328-A3B4E88A0212}"/>
              </a:ext>
            </a:extLst>
          </p:cNvPr>
          <p:cNvPicPr>
            <a:picLocks noChangeAspect="1"/>
          </p:cNvPicPr>
          <p:nvPr/>
        </p:nvPicPr>
        <p:blipFill>
          <a:blip r:embed="rId7"/>
          <a:stretch>
            <a:fillRect/>
          </a:stretch>
        </p:blipFill>
        <p:spPr>
          <a:xfrm>
            <a:off x="4535996" y="5091217"/>
            <a:ext cx="2070395" cy="1434127"/>
          </a:xfrm>
          <a:prstGeom prst="rect">
            <a:avLst/>
          </a:prstGeom>
        </p:spPr>
      </p:pic>
      <p:pic>
        <p:nvPicPr>
          <p:cNvPr id="44" name="Picture 43">
            <a:extLst>
              <a:ext uri="{FF2B5EF4-FFF2-40B4-BE49-F238E27FC236}">
                <a16:creationId xmlns:a16="http://schemas.microsoft.com/office/drawing/2014/main" id="{1D9ECB23-34C6-4BA4-92DE-A2FC3BF34834}"/>
              </a:ext>
            </a:extLst>
          </p:cNvPr>
          <p:cNvPicPr>
            <a:picLocks noChangeAspect="1"/>
          </p:cNvPicPr>
          <p:nvPr/>
        </p:nvPicPr>
        <p:blipFill>
          <a:blip r:embed="rId8"/>
          <a:stretch>
            <a:fillRect/>
          </a:stretch>
        </p:blipFill>
        <p:spPr>
          <a:xfrm>
            <a:off x="4571999" y="3644262"/>
            <a:ext cx="1768339" cy="1224898"/>
          </a:xfrm>
          <a:prstGeom prst="rect">
            <a:avLst/>
          </a:prstGeom>
        </p:spPr>
      </p:pic>
      <p:pic>
        <p:nvPicPr>
          <p:cNvPr id="45" name="Picture 44">
            <a:extLst>
              <a:ext uri="{FF2B5EF4-FFF2-40B4-BE49-F238E27FC236}">
                <a16:creationId xmlns:a16="http://schemas.microsoft.com/office/drawing/2014/main" id="{F44CD641-CC8C-4E92-8A01-3457C8327AED}"/>
              </a:ext>
            </a:extLst>
          </p:cNvPr>
          <p:cNvPicPr>
            <a:picLocks noChangeAspect="1"/>
          </p:cNvPicPr>
          <p:nvPr/>
        </p:nvPicPr>
        <p:blipFill>
          <a:blip r:embed="rId9"/>
          <a:stretch>
            <a:fillRect/>
          </a:stretch>
        </p:blipFill>
        <p:spPr>
          <a:xfrm>
            <a:off x="6948265" y="5089290"/>
            <a:ext cx="1957004" cy="1457454"/>
          </a:xfrm>
          <a:prstGeom prst="rect">
            <a:avLst/>
          </a:prstGeom>
        </p:spPr>
      </p:pic>
      <p:sp>
        <p:nvSpPr>
          <p:cNvPr id="2" name="TextBox 1">
            <a:extLst>
              <a:ext uri="{FF2B5EF4-FFF2-40B4-BE49-F238E27FC236}">
                <a16:creationId xmlns:a16="http://schemas.microsoft.com/office/drawing/2014/main" id="{8E96CCB5-74AE-41B2-98C0-F82397329A0A}"/>
              </a:ext>
            </a:extLst>
          </p:cNvPr>
          <p:cNvSpPr txBox="1"/>
          <p:nvPr/>
        </p:nvSpPr>
        <p:spPr>
          <a:xfrm>
            <a:off x="156661" y="1348335"/>
            <a:ext cx="4122875" cy="520142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1700" dirty="0"/>
              <a:t>Serious Violence Unit established July 2020 -67 officers</a:t>
            </a:r>
          </a:p>
          <a:p>
            <a:pPr marL="285750" indent="-285750">
              <a:spcAft>
                <a:spcPts val="600"/>
              </a:spcAft>
              <a:buFont typeface="Arial" panose="020B0604020202020204" pitchFamily="34" charset="0"/>
              <a:buChar char="•"/>
            </a:pPr>
            <a:r>
              <a:rPr lang="en-GB" sz="1700" dirty="0"/>
              <a:t>Investment in 30 officers and better technology in 2021-2022 precept</a:t>
            </a:r>
          </a:p>
          <a:p>
            <a:pPr marL="285750" indent="-285750">
              <a:spcAft>
                <a:spcPts val="600"/>
              </a:spcAft>
              <a:buFont typeface="Arial" panose="020B0604020202020204" pitchFamily="34" charset="0"/>
              <a:buChar char="•"/>
            </a:pPr>
            <a:r>
              <a:rPr lang="en-GB" sz="1700" dirty="0"/>
              <a:t>April – June 2022, the Serious Organised Crime Unit within SCD dismantled OCG recovered18 viable firearms with ammunition</a:t>
            </a:r>
          </a:p>
          <a:p>
            <a:pPr marL="285750" indent="-285750">
              <a:spcAft>
                <a:spcPts val="600"/>
              </a:spcAft>
              <a:buFont typeface="Arial" panose="020B0604020202020204" pitchFamily="34" charset="0"/>
              <a:buChar char="•"/>
            </a:pPr>
            <a:r>
              <a:rPr lang="en-GB" sz="1700" dirty="0"/>
              <a:t>SOC seized 19kg of cocaine and arrested a number of significant OCG nominals, </a:t>
            </a:r>
          </a:p>
          <a:p>
            <a:pPr marL="285750" indent="-285750">
              <a:spcAft>
                <a:spcPts val="600"/>
              </a:spcAft>
              <a:buFont typeface="Arial" panose="020B0604020202020204" pitchFamily="34" charset="0"/>
              <a:buChar char="•"/>
            </a:pPr>
            <a:r>
              <a:rPr lang="en-GB" sz="1700" dirty="0"/>
              <a:t>Recovered £38,000 and receiving a proceeds of crime forfeiture of over £800,000. </a:t>
            </a:r>
          </a:p>
          <a:p>
            <a:pPr marL="285750" indent="-285750">
              <a:spcAft>
                <a:spcPts val="600"/>
              </a:spcAft>
              <a:buFont typeface="Arial" panose="020B0604020202020204" pitchFamily="34" charset="0"/>
              <a:buChar char="•"/>
            </a:pPr>
            <a:r>
              <a:rPr lang="en-GB" sz="1700" dirty="0"/>
              <a:t>Essex police have recorded 53 OCG disruptions in April and May this year, making Essex the lead force for OCG disruptions in the Eastern Region</a:t>
            </a:r>
            <a:r>
              <a:rPr lang="en-GB" dirty="0"/>
              <a:t>. </a:t>
            </a:r>
          </a:p>
        </p:txBody>
      </p:sp>
    </p:spTree>
    <p:extLst>
      <p:ext uri="{BB962C8B-B14F-4D97-AF65-F5344CB8AC3E}">
        <p14:creationId xmlns:p14="http://schemas.microsoft.com/office/powerpoint/2010/main" val="315113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6" y="0"/>
            <a:ext cx="9152706" cy="683217"/>
            <a:chOff x="0" y="-1"/>
            <a:chExt cx="9152706" cy="683217"/>
          </a:xfrm>
        </p:grpSpPr>
        <p:sp>
          <p:nvSpPr>
            <p:cNvPr id="9" name="Rectangle 8"/>
            <p:cNvSpPr/>
            <p:nvPr/>
          </p:nvSpPr>
          <p:spPr>
            <a:xfrm>
              <a:off x="0" y="-1"/>
              <a:ext cx="9144000" cy="683217"/>
            </a:xfrm>
            <a:prstGeom prst="rect">
              <a:avLst/>
            </a:prstGeom>
            <a:solidFill>
              <a:srgbClr val="00194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GB" sz="2800" b="1" dirty="0"/>
            </a:p>
          </p:txBody>
        </p:sp>
        <p:pic>
          <p:nvPicPr>
            <p:cNvPr id="10" name="Picture 2" descr="C:\Users\42902025\AppData\Local\Microsoft\Windows\Temporary Internet Files\Content.Outlook\E8WMZ5V2\PCC-logo-blue-B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2717" y="5360"/>
              <a:ext cx="1569989" cy="67785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12"/>
          </p:nvPr>
        </p:nvSpPr>
        <p:spPr>
          <a:xfrm>
            <a:off x="6700104" y="6320110"/>
            <a:ext cx="2133600" cy="365125"/>
          </a:xfrm>
        </p:spPr>
        <p:txBody>
          <a:bodyPr/>
          <a:lstStyle/>
          <a:p>
            <a:fld id="{E0D83E65-4E55-4BA6-A0BC-212B9D3BDCE3}" type="slidenum">
              <a:rPr lang="en-GB" smtClean="0"/>
              <a:pPr/>
              <a:t>8</a:t>
            </a:fld>
            <a:endParaRPr lang="en-GB" dirty="0"/>
          </a:p>
        </p:txBody>
      </p:sp>
      <p:sp>
        <p:nvSpPr>
          <p:cNvPr id="15" name="Rectangle 14"/>
          <p:cNvSpPr/>
          <p:nvPr/>
        </p:nvSpPr>
        <p:spPr>
          <a:xfrm>
            <a:off x="-7590" y="682927"/>
            <a:ext cx="9142884" cy="338554"/>
          </a:xfrm>
          <a:prstGeom prst="rect">
            <a:avLst/>
          </a:prstGeom>
          <a:solidFill>
            <a:schemeClr val="accent1">
              <a:lumMod val="75000"/>
            </a:schemeClr>
          </a:solidFill>
        </p:spPr>
        <p:txBody>
          <a:bodyPr wrap="square">
            <a:spAutoFit/>
          </a:bodyPr>
          <a:lstStyle/>
          <a:p>
            <a:pPr algn="ctr"/>
            <a:endParaRPr lang="en-GB" sz="1600" b="1" dirty="0">
              <a:solidFill>
                <a:schemeClr val="bg1"/>
              </a:solidFill>
            </a:endParaRP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9448" y="5362"/>
            <a:ext cx="1500093" cy="67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243906CF-9A29-46E4-8A7A-388FE22A8E6F}"/>
              </a:ext>
            </a:extLst>
          </p:cNvPr>
          <p:cNvSpPr/>
          <p:nvPr/>
        </p:nvSpPr>
        <p:spPr>
          <a:xfrm>
            <a:off x="133800" y="4764809"/>
            <a:ext cx="4572000" cy="400110"/>
          </a:xfrm>
          <a:prstGeom prst="rect">
            <a:avLst/>
          </a:prstGeom>
        </p:spPr>
        <p:txBody>
          <a:bodyPr>
            <a:spAutoFit/>
          </a:bodyPr>
          <a:lstStyle/>
          <a:p>
            <a:pPr lvl="1">
              <a:spcAft>
                <a:spcPts val="0"/>
              </a:spcAft>
            </a:pPr>
            <a:endParaRPr lang="en-GB" sz="1000" dirty="0">
              <a:latin typeface="+mn-lt"/>
            </a:endParaRPr>
          </a:p>
          <a:p>
            <a:pPr lvl="1">
              <a:spcAft>
                <a:spcPts val="0"/>
              </a:spcAft>
            </a:pPr>
            <a:endParaRPr lang="en-GB" sz="1000" dirty="0">
              <a:effectLst/>
              <a:latin typeface="Calibri" panose="020F0502020204030204" pitchFamily="34" charset="0"/>
              <a:ea typeface="Times New Roman" panose="02020603050405020304" pitchFamily="18" charset="0"/>
            </a:endParaRPr>
          </a:p>
        </p:txBody>
      </p:sp>
      <p:graphicFrame>
        <p:nvGraphicFramePr>
          <p:cNvPr id="17" name="Chart 16">
            <a:extLst>
              <a:ext uri="{FF2B5EF4-FFF2-40B4-BE49-F238E27FC236}">
                <a16:creationId xmlns:a16="http://schemas.microsoft.com/office/drawing/2014/main" id="{0735F758-3ECA-461A-BE74-DB7A1DA33C22}"/>
              </a:ext>
            </a:extLst>
          </p:cNvPr>
          <p:cNvGraphicFramePr>
            <a:graphicFrameLocks/>
          </p:cNvGraphicFramePr>
          <p:nvPr/>
        </p:nvGraphicFramePr>
        <p:xfrm>
          <a:off x="3597817" y="3005549"/>
          <a:ext cx="5379188" cy="3735820"/>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Box 23">
            <a:extLst>
              <a:ext uri="{FF2B5EF4-FFF2-40B4-BE49-F238E27FC236}">
                <a16:creationId xmlns:a16="http://schemas.microsoft.com/office/drawing/2014/main" id="{D91B6232-7FB0-42CB-91A6-030B2EF29563}"/>
              </a:ext>
            </a:extLst>
          </p:cNvPr>
          <p:cNvSpPr txBox="1"/>
          <p:nvPr/>
        </p:nvSpPr>
        <p:spPr>
          <a:xfrm>
            <a:off x="2217647" y="652149"/>
            <a:ext cx="4579374" cy="646331"/>
          </a:xfrm>
          <a:prstGeom prst="rect">
            <a:avLst/>
          </a:prstGeom>
          <a:noFill/>
        </p:spPr>
        <p:txBody>
          <a:bodyPr wrap="square">
            <a:spAutoFit/>
          </a:bodyPr>
          <a:lstStyle/>
          <a:p>
            <a:pPr algn="ctr"/>
            <a:r>
              <a:rPr lang="en-GB" sz="1800" b="1" dirty="0">
                <a:solidFill>
                  <a:schemeClr val="bg1"/>
                </a:solidFill>
              </a:rPr>
              <a:t>Reducing drug-driven violence domestic abuse</a:t>
            </a:r>
          </a:p>
        </p:txBody>
      </p:sp>
      <p:sp>
        <p:nvSpPr>
          <p:cNvPr id="19" name="Rectangle 18">
            <a:extLst>
              <a:ext uri="{FF2B5EF4-FFF2-40B4-BE49-F238E27FC236}">
                <a16:creationId xmlns:a16="http://schemas.microsoft.com/office/drawing/2014/main" id="{0566F7BE-3AE0-45C6-B660-C6F252ADE45E}"/>
              </a:ext>
            </a:extLst>
          </p:cNvPr>
          <p:cNvSpPr/>
          <p:nvPr/>
        </p:nvSpPr>
        <p:spPr>
          <a:xfrm>
            <a:off x="205379" y="1329258"/>
            <a:ext cx="4320480" cy="4801314"/>
          </a:xfrm>
          <a:prstGeom prst="rect">
            <a:avLst/>
          </a:prstGeom>
        </p:spPr>
        <p:txBody>
          <a:bodyPr wrap="square">
            <a:spAutoFit/>
          </a:bodyPr>
          <a:lstStyle/>
          <a:p>
            <a:r>
              <a:rPr lang="en-GB" b="1" dirty="0">
                <a:ea typeface="Calibri" panose="020F0502020204030204" pitchFamily="34" charset="0"/>
              </a:rPr>
              <a:t>Highlights:</a:t>
            </a:r>
          </a:p>
          <a:p>
            <a:endParaRPr lang="en-GB" dirty="0">
              <a:ea typeface="Calibri" panose="020F0502020204030204" pitchFamily="34" charset="0"/>
            </a:endParaRPr>
          </a:p>
          <a:p>
            <a:pPr marL="257175" indent="-257175">
              <a:buFont typeface="Wingdings" panose="05000000000000000000" pitchFamily="2" charset="2"/>
              <a:buChar char=""/>
            </a:pPr>
            <a:r>
              <a:rPr lang="en-GB" dirty="0">
                <a:ea typeface="Times New Roman" panose="02020603050405020304" pitchFamily="18" charset="0"/>
              </a:rPr>
              <a:t>Since 2018 the Partnership has secured over £5m for Essex from central Government</a:t>
            </a:r>
          </a:p>
          <a:p>
            <a:endParaRPr lang="en-GB" dirty="0">
              <a:ea typeface="Times New Roman" panose="02020603050405020304" pitchFamily="18" charset="0"/>
            </a:endParaRPr>
          </a:p>
          <a:p>
            <a:pPr marL="257175" indent="-257175">
              <a:buFont typeface="Wingdings" panose="05000000000000000000" pitchFamily="2" charset="2"/>
              <a:buChar char=""/>
            </a:pPr>
            <a:r>
              <a:rPr lang="en-GB" dirty="0">
                <a:ea typeface="Times New Roman" panose="02020603050405020304" pitchFamily="18" charset="0"/>
              </a:rPr>
              <a:t>Work in localities – Anticipate reaching 37,860 individuals in 2022-23</a:t>
            </a:r>
          </a:p>
          <a:p>
            <a:pPr marL="257175" indent="-257175">
              <a:buFont typeface="Wingdings" panose="05000000000000000000" pitchFamily="2" charset="2"/>
              <a:buChar char=""/>
            </a:pPr>
            <a:endParaRPr lang="en-GB" dirty="0">
              <a:ea typeface="Times New Roman" panose="02020603050405020304" pitchFamily="18" charset="0"/>
            </a:endParaRPr>
          </a:p>
          <a:p>
            <a:pPr marL="257175" indent="-257175">
              <a:buFont typeface="Wingdings" panose="05000000000000000000" pitchFamily="2" charset="2"/>
              <a:buChar char=""/>
            </a:pPr>
            <a:r>
              <a:rPr lang="en-GB" dirty="0">
                <a:ea typeface="Times New Roman" panose="02020603050405020304" pitchFamily="18" charset="0"/>
              </a:rPr>
              <a:t>Growing the Violence &amp; Vulnerability Unit to increase capacity and capability</a:t>
            </a:r>
          </a:p>
          <a:p>
            <a:pPr marL="257175" indent="-257175" algn="r">
              <a:buFont typeface="Wingdings" panose="05000000000000000000" pitchFamily="2" charset="2"/>
              <a:buChar char=""/>
            </a:pPr>
            <a:endParaRPr lang="en-GB" dirty="0">
              <a:ea typeface="Calibri" panose="020F0502020204030204" pitchFamily="34" charset="0"/>
            </a:endParaRPr>
          </a:p>
          <a:p>
            <a:pPr marL="257175" indent="-257175">
              <a:buFont typeface="Wingdings" panose="05000000000000000000" pitchFamily="2" charset="2"/>
              <a:buChar char=""/>
            </a:pPr>
            <a:r>
              <a:rPr lang="en-GB" dirty="0">
                <a:ea typeface="Times New Roman" panose="02020603050405020304" pitchFamily="18" charset="0"/>
              </a:rPr>
              <a:t>Developing an evidence base of what works, including our nationally innovative Fearless Futures Project</a:t>
            </a:r>
          </a:p>
        </p:txBody>
      </p:sp>
      <p:pic>
        <p:nvPicPr>
          <p:cNvPr id="2" name="Picture 1">
            <a:extLst>
              <a:ext uri="{FF2B5EF4-FFF2-40B4-BE49-F238E27FC236}">
                <a16:creationId xmlns:a16="http://schemas.microsoft.com/office/drawing/2014/main" id="{1D2E356F-8F1E-4FAC-8D27-1357D51457F3}"/>
              </a:ext>
            </a:extLst>
          </p:cNvPr>
          <p:cNvPicPr>
            <a:picLocks noChangeAspect="1"/>
          </p:cNvPicPr>
          <p:nvPr/>
        </p:nvPicPr>
        <p:blipFill>
          <a:blip r:embed="rId6"/>
          <a:stretch>
            <a:fillRect/>
          </a:stretch>
        </p:blipFill>
        <p:spPr>
          <a:xfrm>
            <a:off x="4467016" y="3933056"/>
            <a:ext cx="4471605" cy="2819723"/>
          </a:xfrm>
          <a:prstGeom prst="rect">
            <a:avLst/>
          </a:prstGeom>
        </p:spPr>
      </p:pic>
      <p:graphicFrame>
        <p:nvGraphicFramePr>
          <p:cNvPr id="20" name="Table 19">
            <a:extLst>
              <a:ext uri="{FF2B5EF4-FFF2-40B4-BE49-F238E27FC236}">
                <a16:creationId xmlns:a16="http://schemas.microsoft.com/office/drawing/2014/main" id="{3EB8A77F-F0E8-40F8-9E42-571EF36F9EDD}"/>
              </a:ext>
            </a:extLst>
          </p:cNvPr>
          <p:cNvGraphicFramePr>
            <a:graphicFrameLocks noGrp="1"/>
          </p:cNvGraphicFramePr>
          <p:nvPr>
            <p:extLst>
              <p:ext uri="{D42A27DB-BD31-4B8C-83A1-F6EECF244321}">
                <p14:modId xmlns:p14="http://schemas.microsoft.com/office/powerpoint/2010/main" val="56901581"/>
              </p:ext>
            </p:extLst>
          </p:nvPr>
        </p:nvGraphicFramePr>
        <p:xfrm>
          <a:off x="5522770" y="2310752"/>
          <a:ext cx="2448145" cy="1519038"/>
        </p:xfrm>
        <a:graphic>
          <a:graphicData uri="http://schemas.openxmlformats.org/drawingml/2006/table">
            <a:tbl>
              <a:tblPr firstRow="1" firstCol="1" bandRow="1">
                <a:tableStyleId>{91EBBBCC-DAD2-459C-BE2E-F6DE35CF9A28}</a:tableStyleId>
              </a:tblPr>
              <a:tblGrid>
                <a:gridCol w="1248771">
                  <a:extLst>
                    <a:ext uri="{9D8B030D-6E8A-4147-A177-3AD203B41FA5}">
                      <a16:colId xmlns:a16="http://schemas.microsoft.com/office/drawing/2014/main" val="1669392407"/>
                    </a:ext>
                  </a:extLst>
                </a:gridCol>
                <a:gridCol w="1199374">
                  <a:extLst>
                    <a:ext uri="{9D8B030D-6E8A-4147-A177-3AD203B41FA5}">
                      <a16:colId xmlns:a16="http://schemas.microsoft.com/office/drawing/2014/main" val="1100831651"/>
                    </a:ext>
                  </a:extLst>
                </a:gridCol>
              </a:tblGrid>
              <a:tr h="351854">
                <a:tc gridSpan="2">
                  <a:txBody>
                    <a:bodyPr/>
                    <a:lstStyle/>
                    <a:p>
                      <a:pPr algn="ctr">
                        <a:lnSpc>
                          <a:spcPct val="107000"/>
                        </a:lnSpc>
                        <a:spcAft>
                          <a:spcPts val="0"/>
                        </a:spcAft>
                      </a:pPr>
                      <a:r>
                        <a:rPr lang="en-GB" sz="1600" b="1" dirty="0">
                          <a:solidFill>
                            <a:schemeClr val="tx1"/>
                          </a:solidFill>
                          <a:effectLst/>
                          <a:latin typeface="+mn-lt"/>
                          <a:ea typeface="Calibri" panose="020F0502020204030204" pitchFamily="34" charset="0"/>
                          <a:cs typeface="Times New Roman" panose="02020603050405020304" pitchFamily="18" charset="0"/>
                        </a:rPr>
                        <a:t>Funding Source 2022-23</a:t>
                      </a:r>
                    </a:p>
                  </a:txBody>
                  <a:tcPr marL="38576" marR="3857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nSpc>
                          <a:spcPct val="107000"/>
                        </a:lnSpc>
                        <a:spcAft>
                          <a:spcPts val="0"/>
                        </a:spcAft>
                      </a:pPr>
                      <a:endParaRPr lang="en-GB" sz="18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9871851"/>
                  </a:ext>
                </a:extLst>
              </a:tr>
              <a:tr h="433291">
                <a:tc>
                  <a:txBody>
                    <a:bodyPr/>
                    <a:lstStyle/>
                    <a:p>
                      <a:pPr>
                        <a:lnSpc>
                          <a:spcPct val="107000"/>
                        </a:lnSpc>
                        <a:spcAft>
                          <a:spcPts val="0"/>
                        </a:spcAft>
                      </a:pPr>
                      <a:r>
                        <a:rPr lang="en-GB" sz="1600" b="1" dirty="0">
                          <a:solidFill>
                            <a:schemeClr val="tx1"/>
                          </a:solidFill>
                          <a:effectLst/>
                          <a:latin typeface="+mn-lt"/>
                        </a:rPr>
                        <a:t>Home Office </a:t>
                      </a:r>
                      <a:endParaRPr lang="en-GB" sz="1600" b="1" dirty="0">
                        <a:solidFill>
                          <a:schemeClr val="tx1"/>
                        </a:solidFill>
                        <a:effectLst/>
                        <a:latin typeface="+mn-lt"/>
                        <a:ea typeface="Calibri" panose="020F0502020204030204" pitchFamily="34" charset="0"/>
                        <a:cs typeface="Times New Roman" panose="02020603050405020304" pitchFamily="18" charset="0"/>
                      </a:endParaRPr>
                    </a:p>
                  </a:txBody>
                  <a:tcPr marL="38576" marR="38576"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n-GB" sz="1600" b="1" dirty="0">
                          <a:solidFill>
                            <a:schemeClr val="tx1"/>
                          </a:solidFill>
                          <a:effectLst/>
                          <a:latin typeface="+mn-lt"/>
                        </a:rPr>
                        <a:t>£2,040,000</a:t>
                      </a:r>
                      <a:endParaRPr lang="en-GB" sz="1600" b="1" dirty="0">
                        <a:solidFill>
                          <a:schemeClr val="tx1"/>
                        </a:solidFill>
                        <a:effectLst/>
                        <a:latin typeface="+mn-lt"/>
                        <a:ea typeface="Calibri" panose="020F0502020204030204" pitchFamily="34" charset="0"/>
                        <a:cs typeface="Times New Roman" panose="02020603050405020304" pitchFamily="18" charset="0"/>
                      </a:endParaRPr>
                    </a:p>
                  </a:txBody>
                  <a:tcPr marL="38576" marR="38576"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1192209"/>
                  </a:ext>
                </a:extLst>
              </a:tr>
              <a:tr h="266957">
                <a:tc>
                  <a:txBody>
                    <a:bodyPr/>
                    <a:lstStyle/>
                    <a:p>
                      <a:pPr>
                        <a:lnSpc>
                          <a:spcPct val="107000"/>
                        </a:lnSpc>
                        <a:spcAft>
                          <a:spcPts val="0"/>
                        </a:spcAft>
                      </a:pPr>
                      <a:r>
                        <a:rPr lang="en-GB" sz="1600" b="1" dirty="0">
                          <a:solidFill>
                            <a:schemeClr val="tx1"/>
                          </a:solidFill>
                          <a:effectLst/>
                          <a:latin typeface="+mn-lt"/>
                        </a:rPr>
                        <a:t>ECC</a:t>
                      </a:r>
                      <a:endParaRPr lang="en-GB" sz="1600" b="1" dirty="0">
                        <a:solidFill>
                          <a:schemeClr val="tx1"/>
                        </a:solidFill>
                        <a:effectLst/>
                        <a:latin typeface="+mn-lt"/>
                        <a:ea typeface="Calibri" panose="020F0502020204030204" pitchFamily="34" charset="0"/>
                        <a:cs typeface="Times New Roman" panose="02020603050405020304" pitchFamily="18" charset="0"/>
                      </a:endParaRPr>
                    </a:p>
                  </a:txBody>
                  <a:tcPr marL="38576" marR="38576" marT="0"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n-GB" sz="1600" b="1" dirty="0">
                          <a:solidFill>
                            <a:schemeClr val="tx1"/>
                          </a:solidFill>
                          <a:effectLst/>
                          <a:latin typeface="+mn-lt"/>
                        </a:rPr>
                        <a:t>£500,000</a:t>
                      </a:r>
                      <a:endParaRPr lang="en-GB" sz="1600" b="1" dirty="0">
                        <a:solidFill>
                          <a:schemeClr val="tx1"/>
                        </a:solidFill>
                        <a:effectLst/>
                        <a:latin typeface="+mn-lt"/>
                        <a:ea typeface="Calibri" panose="020F0502020204030204" pitchFamily="34" charset="0"/>
                        <a:cs typeface="Times New Roman" panose="02020603050405020304" pitchFamily="18" charset="0"/>
                      </a:endParaRPr>
                    </a:p>
                  </a:txBody>
                  <a:tcPr marL="38576" marR="38576"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72031169"/>
                  </a:ext>
                </a:extLst>
              </a:tr>
              <a:tr h="224497">
                <a:tc>
                  <a:txBody>
                    <a:bodyPr/>
                    <a:lstStyle/>
                    <a:p>
                      <a:pPr>
                        <a:lnSpc>
                          <a:spcPct val="107000"/>
                        </a:lnSpc>
                        <a:spcAft>
                          <a:spcPts val="0"/>
                        </a:spcAft>
                      </a:pPr>
                      <a:r>
                        <a:rPr lang="en-GB" sz="1600" b="1" dirty="0">
                          <a:solidFill>
                            <a:schemeClr val="tx1"/>
                          </a:solidFill>
                          <a:effectLst/>
                          <a:latin typeface="+mn-lt"/>
                          <a:ea typeface="Calibri" panose="020F0502020204030204" pitchFamily="34" charset="0"/>
                          <a:cs typeface="Times New Roman" panose="02020603050405020304" pitchFamily="18" charset="0"/>
                        </a:rPr>
                        <a:t>PFCC</a:t>
                      </a:r>
                    </a:p>
                  </a:txBody>
                  <a:tcPr marL="38576" marR="38576" marT="0" marB="0" anchor="b">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n-GB" sz="1600" b="1" dirty="0">
                          <a:solidFill>
                            <a:schemeClr val="tx1"/>
                          </a:solidFill>
                          <a:effectLst/>
                          <a:latin typeface="+mn-lt"/>
                          <a:ea typeface="Calibri" panose="020F0502020204030204" pitchFamily="34" charset="0"/>
                          <a:cs typeface="Times New Roman" panose="02020603050405020304" pitchFamily="18" charset="0"/>
                        </a:rPr>
                        <a:t>£627,000</a:t>
                      </a:r>
                    </a:p>
                  </a:txBody>
                  <a:tcPr marL="38576" marR="38576"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98151253"/>
                  </a:ext>
                </a:extLst>
              </a:tr>
              <a:tr h="217635">
                <a:tc>
                  <a:txBody>
                    <a:bodyPr/>
                    <a:lstStyle/>
                    <a:p>
                      <a:pPr>
                        <a:lnSpc>
                          <a:spcPct val="107000"/>
                        </a:lnSpc>
                        <a:spcAft>
                          <a:spcPts val="0"/>
                        </a:spcAft>
                      </a:pPr>
                      <a:endParaRPr lang="en-GB" sz="12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38576" marR="38576" marT="0"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endParaRPr lang="en-GB" sz="14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38576" marR="38576" marT="0"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0285648"/>
                  </a:ext>
                </a:extLst>
              </a:tr>
            </a:tbl>
          </a:graphicData>
        </a:graphic>
      </p:graphicFrame>
      <p:pic>
        <p:nvPicPr>
          <p:cNvPr id="23" name="Picture 22" descr="Text&#10;&#10;Description automatically generated">
            <a:extLst>
              <a:ext uri="{FF2B5EF4-FFF2-40B4-BE49-F238E27FC236}">
                <a16:creationId xmlns:a16="http://schemas.microsoft.com/office/drawing/2014/main" id="{055560B5-00E6-4B2F-830F-CC2716DC1B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7476" y="1182003"/>
            <a:ext cx="3745007" cy="1034086"/>
          </a:xfrm>
          <a:prstGeom prst="rect">
            <a:avLst/>
          </a:prstGeom>
        </p:spPr>
      </p:pic>
    </p:spTree>
    <p:extLst>
      <p:ext uri="{BB962C8B-B14F-4D97-AF65-F5344CB8AC3E}">
        <p14:creationId xmlns:p14="http://schemas.microsoft.com/office/powerpoint/2010/main" val="3266806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6" y="0"/>
            <a:ext cx="9152706" cy="683217"/>
            <a:chOff x="0" y="-1"/>
            <a:chExt cx="9152706" cy="683217"/>
          </a:xfrm>
        </p:grpSpPr>
        <p:sp>
          <p:nvSpPr>
            <p:cNvPr id="9" name="Rectangle 8"/>
            <p:cNvSpPr/>
            <p:nvPr/>
          </p:nvSpPr>
          <p:spPr>
            <a:xfrm>
              <a:off x="0" y="-1"/>
              <a:ext cx="9144000" cy="683217"/>
            </a:xfrm>
            <a:prstGeom prst="rect">
              <a:avLst/>
            </a:prstGeom>
            <a:solidFill>
              <a:srgbClr val="00194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GB" sz="2800" b="1" dirty="0"/>
            </a:p>
          </p:txBody>
        </p:sp>
        <p:pic>
          <p:nvPicPr>
            <p:cNvPr id="10" name="Picture 2" descr="C:\Users\42902025\AppData\Local\Microsoft\Windows\Temporary Internet Files\Content.Outlook\E8WMZ5V2\PCC-logo-blue-B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2717" y="5360"/>
              <a:ext cx="1569989" cy="67785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12"/>
          </p:nvPr>
        </p:nvSpPr>
        <p:spPr>
          <a:xfrm>
            <a:off x="6700104" y="6320110"/>
            <a:ext cx="2133600" cy="365125"/>
          </a:xfrm>
        </p:spPr>
        <p:txBody>
          <a:bodyPr/>
          <a:lstStyle/>
          <a:p>
            <a:fld id="{E0D83E65-4E55-4BA6-A0BC-212B9D3BDCE3}" type="slidenum">
              <a:rPr lang="en-GB" smtClean="0"/>
              <a:pPr/>
              <a:t>9</a:t>
            </a:fld>
            <a:endParaRPr lang="en-GB" dirty="0"/>
          </a:p>
        </p:txBody>
      </p:sp>
      <p:sp>
        <p:nvSpPr>
          <p:cNvPr id="15" name="Rectangle 14"/>
          <p:cNvSpPr/>
          <p:nvPr/>
        </p:nvSpPr>
        <p:spPr>
          <a:xfrm>
            <a:off x="1116" y="683217"/>
            <a:ext cx="9142884" cy="338554"/>
          </a:xfrm>
          <a:prstGeom prst="rect">
            <a:avLst/>
          </a:prstGeom>
          <a:solidFill>
            <a:schemeClr val="accent1">
              <a:lumMod val="75000"/>
            </a:schemeClr>
          </a:solidFill>
        </p:spPr>
        <p:txBody>
          <a:bodyPr wrap="square">
            <a:spAutoFit/>
          </a:bodyPr>
          <a:lstStyle/>
          <a:p>
            <a:pPr algn="ctr"/>
            <a:r>
              <a:rPr lang="en-GB" sz="1600" b="1" dirty="0">
                <a:solidFill>
                  <a:schemeClr val="bg1"/>
                </a:solidFill>
              </a:rPr>
              <a:t>Protecting vulnerable people and breaking the cycle of domestic abuse</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9448" y="5362"/>
            <a:ext cx="1500093" cy="67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ACDA6161-1814-4B2B-A563-9DC8D1B33F99}"/>
              </a:ext>
            </a:extLst>
          </p:cNvPr>
          <p:cNvSpPr/>
          <p:nvPr/>
        </p:nvSpPr>
        <p:spPr>
          <a:xfrm>
            <a:off x="167043" y="1206178"/>
            <a:ext cx="4801047" cy="2677656"/>
          </a:xfrm>
          <a:prstGeom prst="rect">
            <a:avLst/>
          </a:prstGeom>
        </p:spPr>
        <p:txBody>
          <a:bodyPr wrap="square">
            <a:spAutoFit/>
          </a:bodyPr>
          <a:lstStyle/>
          <a:p>
            <a:pPr>
              <a:spcAft>
                <a:spcPts val="800"/>
              </a:spcAft>
            </a:pPr>
            <a:r>
              <a:rPr lang="en-GB" sz="1600" b="1" dirty="0">
                <a:latin typeface="Arial" panose="020B0604020202020204" pitchFamily="34" charset="0"/>
                <a:ea typeface="Calibri" panose="020F0502020204030204" pitchFamily="34" charset="0"/>
                <a:cs typeface="Arial" panose="020B0604020202020204" pitchFamily="34" charset="0"/>
              </a:rPr>
              <a:t>Building confidence in reporting </a:t>
            </a:r>
          </a:p>
          <a:p>
            <a:pPr marL="742950" lvl="1" indent="-285750">
              <a:spcAft>
                <a:spcPts val="800"/>
              </a:spcAft>
              <a:buFont typeface="Arial" panose="020B0604020202020204" pitchFamily="34" charset="0"/>
              <a:buChar char="•"/>
            </a:pPr>
            <a:r>
              <a:rPr lang="en-GB" sz="1600" dirty="0">
                <a:latin typeface="Arial" panose="020B0604020202020204" pitchFamily="34" charset="0"/>
                <a:ea typeface="Calibri" panose="020F0502020204030204" pitchFamily="34" charset="0"/>
                <a:cs typeface="Arial" panose="020B0604020202020204" pitchFamily="34" charset="0"/>
              </a:rPr>
              <a:t>Awareness campaigns</a:t>
            </a:r>
          </a:p>
          <a:p>
            <a:pPr marL="742950" lvl="1" indent="-285750">
              <a:spcAft>
                <a:spcPts val="800"/>
              </a:spcAft>
              <a:buFont typeface="Arial" panose="020B0604020202020204" pitchFamily="34" charset="0"/>
              <a:buChar char="•"/>
            </a:pPr>
            <a:r>
              <a:rPr lang="en-GB" sz="1600" dirty="0">
                <a:latin typeface="Arial" panose="020B0604020202020204" pitchFamily="34" charset="0"/>
                <a:ea typeface="Calibri" panose="020F0502020204030204" pitchFamily="34" charset="0"/>
                <a:cs typeface="Arial" panose="020B0604020202020204" pitchFamily="34" charset="0"/>
              </a:rPr>
              <a:t>J9 awareness programme </a:t>
            </a:r>
          </a:p>
          <a:p>
            <a:pPr>
              <a:spcAft>
                <a:spcPts val="800"/>
              </a:spcAft>
            </a:pPr>
            <a:r>
              <a:rPr lang="en-GB" sz="1600" b="1" dirty="0">
                <a:latin typeface="Arial" panose="020B0604020202020204" pitchFamily="34" charset="0"/>
                <a:ea typeface="Calibri" panose="020F0502020204030204" pitchFamily="34" charset="0"/>
                <a:cs typeface="Arial" panose="020B0604020202020204" pitchFamily="34" charset="0"/>
              </a:rPr>
              <a:t>Supporting victims</a:t>
            </a:r>
          </a:p>
          <a:p>
            <a:pPr marL="742950" lvl="1" indent="-285750">
              <a:spcAft>
                <a:spcPts val="800"/>
              </a:spcAft>
              <a:buFont typeface="Arial" panose="020B0604020202020204" pitchFamily="34" charset="0"/>
              <a:buChar char="•"/>
            </a:pPr>
            <a:r>
              <a:rPr lang="en-GB" sz="1600" dirty="0">
                <a:latin typeface="Arial" panose="020B0604020202020204" pitchFamily="34" charset="0"/>
                <a:ea typeface="Calibri" panose="020F0502020204030204" pitchFamily="34" charset="0"/>
                <a:cs typeface="Arial" panose="020B0604020202020204" pitchFamily="34" charset="0"/>
              </a:rPr>
              <a:t>£20m invested since 2016</a:t>
            </a:r>
          </a:p>
          <a:p>
            <a:pPr marL="742950" lvl="1" indent="-285750">
              <a:spcAft>
                <a:spcPts val="800"/>
              </a:spcAft>
              <a:buFont typeface="Arial" panose="020B0604020202020204" pitchFamily="34" charset="0"/>
              <a:buChar char="•"/>
            </a:pPr>
            <a:r>
              <a:rPr lang="en-GB" sz="1600" dirty="0">
                <a:latin typeface="Arial" panose="020B0604020202020204" pitchFamily="34" charset="0"/>
                <a:ea typeface="Calibri" panose="020F0502020204030204" pitchFamily="34" charset="0"/>
                <a:cs typeface="Arial" panose="020B0604020202020204" pitchFamily="34" charset="0"/>
              </a:rPr>
              <a:t>£1m COVID specific support (Inc SA)</a:t>
            </a:r>
          </a:p>
          <a:p>
            <a:pPr marL="742950" lvl="1" indent="-285750">
              <a:spcAft>
                <a:spcPts val="800"/>
              </a:spcAft>
              <a:buFont typeface="Arial" panose="020B0604020202020204" pitchFamily="34" charset="0"/>
              <a:buChar char="•"/>
            </a:pPr>
            <a:r>
              <a:rPr lang="en-GB" sz="1600" dirty="0">
                <a:latin typeface="Arial" panose="020B0604020202020204" pitchFamily="34" charset="0"/>
                <a:cs typeface="Arial" panose="020B0604020202020204" pitchFamily="34" charset="0"/>
              </a:rPr>
              <a:t>3.5 additional Domestic Abuse advocates in 2022-23 bringing us to 31 IDVAs</a:t>
            </a:r>
            <a:endParaRPr lang="en-GB" sz="1600" dirty="0">
              <a:latin typeface="Arial" panose="020B0604020202020204" pitchFamily="34" charset="0"/>
              <a:ea typeface="Calibri" panose="020F0502020204030204" pitchFamily="34" charset="0"/>
              <a:cs typeface="Arial" panose="020B0604020202020204" pitchFamily="34" charset="0"/>
            </a:endParaRPr>
          </a:p>
        </p:txBody>
      </p:sp>
      <p:pic>
        <p:nvPicPr>
          <p:cNvPr id="7" name="Picture 6" descr="Text, website&#10;&#10;Description automatically generated">
            <a:extLst>
              <a:ext uri="{FF2B5EF4-FFF2-40B4-BE49-F238E27FC236}">
                <a16:creationId xmlns:a16="http://schemas.microsoft.com/office/drawing/2014/main" id="{F88A4A11-9A39-4254-A988-13D330CF48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8646" y="1200547"/>
            <a:ext cx="4085058" cy="2042529"/>
          </a:xfrm>
          <a:prstGeom prst="rect">
            <a:avLst/>
          </a:prstGeom>
        </p:spPr>
      </p:pic>
      <p:sp>
        <p:nvSpPr>
          <p:cNvPr id="13" name="Rectangle 12">
            <a:extLst>
              <a:ext uri="{FF2B5EF4-FFF2-40B4-BE49-F238E27FC236}">
                <a16:creationId xmlns:a16="http://schemas.microsoft.com/office/drawing/2014/main" id="{18EB2E53-F113-45C7-B286-7556CBF5DBFC}"/>
              </a:ext>
            </a:extLst>
          </p:cNvPr>
          <p:cNvSpPr/>
          <p:nvPr/>
        </p:nvSpPr>
        <p:spPr>
          <a:xfrm>
            <a:off x="4722211" y="3889465"/>
            <a:ext cx="4335873" cy="2494144"/>
          </a:xfrm>
          <a:prstGeom prst="rect">
            <a:avLst/>
          </a:prstGeom>
        </p:spPr>
        <p:txBody>
          <a:bodyPr wrap="square">
            <a:spAutoFit/>
          </a:bodyPr>
          <a:lstStyle/>
          <a:p>
            <a:pPr>
              <a:lnSpc>
                <a:spcPct val="107000"/>
              </a:lnSpc>
              <a:spcAft>
                <a:spcPts val="800"/>
              </a:spcAft>
            </a:pPr>
            <a:r>
              <a:rPr lang="en-GB" sz="1600" b="1" dirty="0">
                <a:latin typeface="Arial" panose="020B0604020202020204" pitchFamily="34" charset="0"/>
                <a:ea typeface="Calibri" panose="020F0502020204030204" pitchFamily="34" charset="0"/>
                <a:cs typeface="Arial" panose="020B0604020202020204" pitchFamily="34" charset="0"/>
              </a:rPr>
              <a:t>Changing Behaviours </a:t>
            </a:r>
          </a:p>
          <a:p>
            <a:pPr>
              <a:lnSpc>
                <a:spcPct val="107000"/>
              </a:lnSpc>
              <a:spcAft>
                <a:spcPts val="800"/>
              </a:spcAft>
            </a:pPr>
            <a:r>
              <a:rPr lang="en-GB" sz="1600" dirty="0">
                <a:latin typeface="Arial" panose="020B0604020202020204" pitchFamily="34" charset="0"/>
                <a:ea typeface="Calibri" panose="020F0502020204030204" pitchFamily="34" charset="0"/>
                <a:cs typeface="Arial" panose="020B0604020202020204" pitchFamily="34" charset="0"/>
              </a:rPr>
              <a:t>DRIVE - Targeted 1-2-1 work</a:t>
            </a:r>
          </a:p>
          <a:p>
            <a:pPr marL="342900" lvl="0" indent="-342900">
              <a:spcAft>
                <a:spcPts val="500"/>
              </a:spcAft>
              <a:buFont typeface="Symbol" panose="05050102010706020507" pitchFamily="18" charset="2"/>
              <a:buChar char=""/>
            </a:pPr>
            <a:r>
              <a:rPr lang="en-GB" sz="1600" dirty="0">
                <a:solidFill>
                  <a:srgbClr val="212529"/>
                </a:solidFill>
                <a:latin typeface="Arial" panose="020B0604020202020204" pitchFamily="34" charset="0"/>
                <a:ea typeface="Times New Roman" panose="02020603050405020304" pitchFamily="18" charset="0"/>
                <a:cs typeface="Arial" panose="020B0604020202020204" pitchFamily="34" charset="0"/>
              </a:rPr>
              <a:t>high levels of physical abuse reduced by 82%, </a:t>
            </a:r>
            <a:endParaRPr lang="en-GB" sz="16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Aft>
                <a:spcPts val="500"/>
              </a:spcAft>
              <a:buFont typeface="Symbol" panose="05050102010706020507" pitchFamily="18" charset="2"/>
              <a:buChar char=""/>
            </a:pPr>
            <a:r>
              <a:rPr lang="en-GB" sz="1600" dirty="0">
                <a:solidFill>
                  <a:srgbClr val="212529"/>
                </a:solidFill>
                <a:latin typeface="Arial" panose="020B0604020202020204" pitchFamily="34" charset="0"/>
                <a:ea typeface="Times New Roman" panose="02020603050405020304" pitchFamily="18" charset="0"/>
                <a:cs typeface="Arial" panose="020B0604020202020204" pitchFamily="34" charset="0"/>
              </a:rPr>
              <a:t>sexual abuse reduced by 88%;</a:t>
            </a:r>
            <a:endParaRPr lang="en-GB" sz="16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Aft>
                <a:spcPts val="500"/>
              </a:spcAft>
              <a:buFont typeface="Symbol" panose="05050102010706020507" pitchFamily="18" charset="2"/>
              <a:buChar char=""/>
            </a:pPr>
            <a:r>
              <a:rPr lang="en-GB" sz="1600" dirty="0">
                <a:solidFill>
                  <a:srgbClr val="212529"/>
                </a:solidFill>
                <a:latin typeface="Arial" panose="020B0604020202020204" pitchFamily="34" charset="0"/>
                <a:ea typeface="Times New Roman" panose="02020603050405020304" pitchFamily="18" charset="0"/>
                <a:cs typeface="Arial" panose="020B0604020202020204" pitchFamily="34" charset="0"/>
              </a:rPr>
              <a:t>harassment and stalking behaviours reduced by 75% and </a:t>
            </a:r>
            <a:endParaRPr lang="en-GB" sz="16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Aft>
                <a:spcPts val="500"/>
              </a:spcAft>
              <a:buFont typeface="Symbol" panose="05050102010706020507" pitchFamily="18" charset="2"/>
              <a:buChar char=""/>
            </a:pPr>
            <a:r>
              <a:rPr lang="en-GB" sz="1600" dirty="0">
                <a:solidFill>
                  <a:srgbClr val="212529"/>
                </a:solidFill>
                <a:latin typeface="Arial" panose="020B0604020202020204" pitchFamily="34" charset="0"/>
                <a:ea typeface="Times New Roman" panose="02020603050405020304" pitchFamily="18" charset="0"/>
                <a:cs typeface="Arial" panose="020B0604020202020204" pitchFamily="34" charset="0"/>
              </a:rPr>
              <a:t>controlling behaviours reduced by 73%.  </a:t>
            </a:r>
            <a:endParaRPr lang="en-GB" sz="1600" dirty="0">
              <a:latin typeface="Arial" panose="020B0604020202020204" pitchFamily="34" charset="0"/>
              <a:ea typeface="Times New Roman" panose="02020603050405020304" pitchFamily="18" charset="0"/>
              <a:cs typeface="Arial" panose="020B0604020202020204" pitchFamily="34" charset="0"/>
            </a:endParaRPr>
          </a:p>
        </p:txBody>
      </p:sp>
      <p:pic>
        <p:nvPicPr>
          <p:cNvPr id="4098" name="Picture 2" descr="Keeping people safer by breaking the cycle of domestic abuse – SWF Health &amp;  Social Care Group">
            <a:extLst>
              <a:ext uri="{FF2B5EF4-FFF2-40B4-BE49-F238E27FC236}">
                <a16:creationId xmlns:a16="http://schemas.microsoft.com/office/drawing/2014/main" id="{84D7AE34-EC7F-4D7C-8A49-E5D9393A9C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387" y="3998571"/>
            <a:ext cx="4233381" cy="2116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7795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12435</TotalTime>
  <Words>3066</Words>
  <Application>Microsoft Office PowerPoint</Application>
  <PresentationFormat>On-screen Show (4:3)</PresentationFormat>
  <Paragraphs>221</Paragraphs>
  <Slides>15</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Atkinson Hyperlegible</vt:lpstr>
      <vt:lpstr>Calibri</vt:lpstr>
      <vt:lpstr>Myriad Pro</vt:lpstr>
      <vt:lpstr>MyriadPro-BoldCond</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Precept Survey 2023/24</vt:lpstr>
    </vt:vector>
  </TitlesOfParts>
  <Company>Essex Police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Heléna Richardson</dc:creator>
  <cp:lastModifiedBy>Kevin Money</cp:lastModifiedBy>
  <cp:revision>342</cp:revision>
  <cp:lastPrinted>2018-04-24T13:29:21Z</cp:lastPrinted>
  <dcterms:created xsi:type="dcterms:W3CDTF">2013-02-06T14:11:24Z</dcterms:created>
  <dcterms:modified xsi:type="dcterms:W3CDTF">2022-10-18T10:05:51Z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serName">
    <vt:lpwstr>v847</vt:lpwstr>
  </property>
  <property fmtid="{D5CDD505-2E9C-101B-9397-08002B2CF9AE}" pid="3" name="Protective Marking">
    <vt:lpwstr>NOT PROTECTIVELY MARKED</vt:lpwstr>
  </property>
  <property fmtid="{D5CDD505-2E9C-101B-9397-08002B2CF9AE}" pid="4" name="Descriptor">
    <vt:lpwstr/>
  </property>
  <property fmtid="{D5CDD505-2E9C-101B-9397-08002B2CF9AE}" pid="5" name="MSIP_Label_8f716d1d-13e1-4569-9dd0-bef6621415c1_Enabled">
    <vt:lpwstr>true</vt:lpwstr>
  </property>
  <property fmtid="{D5CDD505-2E9C-101B-9397-08002B2CF9AE}" pid="6" name="MSIP_Label_8f716d1d-13e1-4569-9dd0-bef6621415c1_SetDate">
    <vt:lpwstr>2022-10-11T13:54:19Z</vt:lpwstr>
  </property>
  <property fmtid="{D5CDD505-2E9C-101B-9397-08002B2CF9AE}" pid="7" name="MSIP_Label_8f716d1d-13e1-4569-9dd0-bef6621415c1_Method">
    <vt:lpwstr>Standard</vt:lpwstr>
  </property>
  <property fmtid="{D5CDD505-2E9C-101B-9397-08002B2CF9AE}" pid="8" name="MSIP_Label_8f716d1d-13e1-4569-9dd0-bef6621415c1_Name">
    <vt:lpwstr>OFFICIAL</vt:lpwstr>
  </property>
  <property fmtid="{D5CDD505-2E9C-101B-9397-08002B2CF9AE}" pid="9" name="MSIP_Label_8f716d1d-13e1-4569-9dd0-bef6621415c1_SiteId">
    <vt:lpwstr>f31b07f0-9cf9-40db-964d-6ff986a97e3d</vt:lpwstr>
  </property>
  <property fmtid="{D5CDD505-2E9C-101B-9397-08002B2CF9AE}" pid="10" name="MSIP_Label_8f716d1d-13e1-4569-9dd0-bef6621415c1_ActionId">
    <vt:lpwstr>1ad00b69-53e2-480a-8110-6b03ba1c789f</vt:lpwstr>
  </property>
  <property fmtid="{D5CDD505-2E9C-101B-9397-08002B2CF9AE}" pid="11" name="MSIP_Label_8f716d1d-13e1-4569-9dd0-bef6621415c1_ContentBits">
    <vt:lpwstr>0</vt:lpwstr>
  </property>
</Properties>
</file>