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7" r:id="rId2"/>
    <p:sldId id="289" r:id="rId3"/>
    <p:sldId id="298" r:id="rId4"/>
    <p:sldId id="286" r:id="rId5"/>
    <p:sldId id="331" r:id="rId6"/>
    <p:sldId id="302" r:id="rId7"/>
    <p:sldId id="294" r:id="rId8"/>
    <p:sldId id="291" r:id="rId9"/>
    <p:sldId id="293" r:id="rId10"/>
    <p:sldId id="301" r:id="rId11"/>
    <p:sldId id="314" r:id="rId12"/>
    <p:sldId id="309" r:id="rId13"/>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8" autoAdjust="0"/>
    <p:restoredTop sz="95033" autoAdjust="0"/>
  </p:normalViewPr>
  <p:slideViewPr>
    <p:cSldViewPr>
      <p:cViewPr varScale="1">
        <p:scale>
          <a:sx n="82" d="100"/>
          <a:sy n="82" d="100"/>
        </p:scale>
        <p:origin x="1478"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C685F3-F86D-4515-AADE-F0EE43144FB8}" type="doc">
      <dgm:prSet loTypeId="urn:microsoft.com/office/officeart/2005/8/layout/venn1" loCatId="relationship" qsTypeId="urn:microsoft.com/office/officeart/2005/8/quickstyle/simple5" qsCatId="simple" csTypeId="urn:microsoft.com/office/officeart/2005/8/colors/colorful2" csCatId="colorful" phldr="1"/>
      <dgm:spPr/>
    </dgm:pt>
    <dgm:pt modelId="{F5BDDBA5-4478-4805-BF5C-016C7C618BAE}">
      <dgm:prSet phldrT="[Text]" custT="1"/>
      <dgm:spPr/>
      <dgm:t>
        <a:bodyPr/>
        <a:lstStyle/>
        <a:p>
          <a:pPr algn="ctr"/>
          <a:r>
            <a:rPr lang="en-GB" sz="1400" b="1">
              <a:latin typeface="Arial" panose="020B0604020202020204" pitchFamily="34" charset="0"/>
              <a:cs typeface="Arial" panose="020B0604020202020204" pitchFamily="34" charset="0"/>
            </a:rPr>
            <a:t>Parish/Town Council</a:t>
          </a:r>
          <a:endParaRPr lang="en-GB" sz="1400" b="1" dirty="0">
            <a:latin typeface="Arial" panose="020B0604020202020204" pitchFamily="34" charset="0"/>
            <a:cs typeface="Arial" panose="020B0604020202020204" pitchFamily="34" charset="0"/>
          </a:endParaRPr>
        </a:p>
      </dgm:t>
    </dgm:pt>
    <dgm:pt modelId="{0F3D7635-DF9D-4DC8-BB99-7FFE6929EC44}" type="parTrans" cxnId="{EA220380-F279-4A1E-8704-4A2D255552E2}">
      <dgm:prSet/>
      <dgm:spPr/>
      <dgm:t>
        <a:bodyPr/>
        <a:lstStyle/>
        <a:p>
          <a:endParaRPr lang="en-GB"/>
        </a:p>
      </dgm:t>
    </dgm:pt>
    <dgm:pt modelId="{7CAAB9E6-3BEE-485D-9A24-0AF26D5F0FC2}" type="sibTrans" cxnId="{EA220380-F279-4A1E-8704-4A2D255552E2}">
      <dgm:prSet/>
      <dgm:spPr/>
      <dgm:t>
        <a:bodyPr/>
        <a:lstStyle/>
        <a:p>
          <a:endParaRPr lang="en-GB"/>
        </a:p>
      </dgm:t>
    </dgm:pt>
    <dgm:pt modelId="{3181E1D0-640F-46DD-8D57-E4C9355232EC}">
      <dgm:prSet phldrT="[Text]" custT="1"/>
      <dgm:spPr/>
      <dgm:t>
        <a:bodyPr/>
        <a:lstStyle/>
        <a:p>
          <a:pPr algn="ctr"/>
          <a:r>
            <a:rPr lang="en-GB" sz="1400" b="1" dirty="0">
              <a:latin typeface="Arial" panose="020B0604020202020204" pitchFamily="34" charset="0"/>
              <a:cs typeface="Arial" panose="020B0604020202020204" pitchFamily="34" charset="0"/>
            </a:rPr>
            <a:t>Landowner</a:t>
          </a:r>
        </a:p>
      </dgm:t>
    </dgm:pt>
    <dgm:pt modelId="{74BB1400-552E-4709-85AC-C02E952EAE7F}" type="parTrans" cxnId="{CA1B6D88-F36B-47B1-8402-1B10E57E878D}">
      <dgm:prSet/>
      <dgm:spPr/>
      <dgm:t>
        <a:bodyPr/>
        <a:lstStyle/>
        <a:p>
          <a:endParaRPr lang="en-GB"/>
        </a:p>
      </dgm:t>
    </dgm:pt>
    <dgm:pt modelId="{F6976AAC-E870-4703-A08D-24423DF5D414}" type="sibTrans" cxnId="{CA1B6D88-F36B-47B1-8402-1B10E57E878D}">
      <dgm:prSet/>
      <dgm:spPr/>
      <dgm:t>
        <a:bodyPr/>
        <a:lstStyle/>
        <a:p>
          <a:endParaRPr lang="en-GB"/>
        </a:p>
      </dgm:t>
    </dgm:pt>
    <dgm:pt modelId="{194A389F-1B8C-4521-9AD1-1C81AAA2BE4B}">
      <dgm:prSet phldrT="[Text]" custT="1"/>
      <dgm:spPr/>
      <dgm:t>
        <a:bodyPr/>
        <a:lstStyle/>
        <a:p>
          <a:pPr algn="ctr"/>
          <a:r>
            <a:rPr lang="en-GB" sz="1400" b="1" dirty="0">
              <a:latin typeface="Arial" panose="020B0604020202020204" pitchFamily="34" charset="0"/>
              <a:cs typeface="Arial" panose="020B0604020202020204" pitchFamily="34" charset="0"/>
            </a:rPr>
            <a:t>Housing Association</a:t>
          </a:r>
        </a:p>
      </dgm:t>
    </dgm:pt>
    <dgm:pt modelId="{C5D1E2D2-4C4E-42E4-ACC8-F268EF41ABFB}" type="parTrans" cxnId="{5D18E5AA-6EB6-44DD-8A09-671E8631B79F}">
      <dgm:prSet/>
      <dgm:spPr/>
      <dgm:t>
        <a:bodyPr/>
        <a:lstStyle/>
        <a:p>
          <a:endParaRPr lang="en-GB"/>
        </a:p>
      </dgm:t>
    </dgm:pt>
    <dgm:pt modelId="{01337C71-6F95-411A-AFD9-AD762E7DCBE6}" type="sibTrans" cxnId="{5D18E5AA-6EB6-44DD-8A09-671E8631B79F}">
      <dgm:prSet/>
      <dgm:spPr/>
      <dgm:t>
        <a:bodyPr/>
        <a:lstStyle/>
        <a:p>
          <a:endParaRPr lang="en-GB"/>
        </a:p>
      </dgm:t>
    </dgm:pt>
    <dgm:pt modelId="{9D38D29A-7016-4B71-8B6A-D5083FDB2F1D}">
      <dgm:prSet phldrT="[Text]" custT="1"/>
      <dgm:spPr/>
      <dgm:t>
        <a:bodyPr/>
        <a:lstStyle/>
        <a:p>
          <a:pPr algn="ctr"/>
          <a:r>
            <a:rPr lang="en-GB" sz="1400" b="1">
              <a:latin typeface="Arial" panose="020B0604020202020204" pitchFamily="34" charset="0"/>
              <a:cs typeface="Arial" panose="020B0604020202020204" pitchFamily="34" charset="0"/>
            </a:rPr>
            <a:t>Local Authority</a:t>
          </a:r>
          <a:endParaRPr lang="en-GB" sz="1400" b="1" dirty="0">
            <a:latin typeface="Arial" panose="020B0604020202020204" pitchFamily="34" charset="0"/>
            <a:cs typeface="Arial" panose="020B0604020202020204" pitchFamily="34" charset="0"/>
          </a:endParaRPr>
        </a:p>
      </dgm:t>
    </dgm:pt>
    <dgm:pt modelId="{0E594E57-D832-4136-9AEF-2881E532AC88}" type="parTrans" cxnId="{E0AE7F8A-C175-4011-887C-88778D36CF30}">
      <dgm:prSet/>
      <dgm:spPr/>
      <dgm:t>
        <a:bodyPr/>
        <a:lstStyle/>
        <a:p>
          <a:endParaRPr lang="en-GB"/>
        </a:p>
      </dgm:t>
    </dgm:pt>
    <dgm:pt modelId="{172CEEE7-C2CF-48F0-9680-1049ED0A9720}" type="sibTrans" cxnId="{E0AE7F8A-C175-4011-887C-88778D36CF30}">
      <dgm:prSet/>
      <dgm:spPr/>
      <dgm:t>
        <a:bodyPr/>
        <a:lstStyle/>
        <a:p>
          <a:endParaRPr lang="en-GB"/>
        </a:p>
      </dgm:t>
    </dgm:pt>
    <dgm:pt modelId="{889EE4A2-00A7-4F2D-87EC-D2372026648A}" type="pres">
      <dgm:prSet presAssocID="{BCC685F3-F86D-4515-AADE-F0EE43144FB8}" presName="compositeShape" presStyleCnt="0">
        <dgm:presLayoutVars>
          <dgm:chMax val="7"/>
          <dgm:dir/>
          <dgm:resizeHandles val="exact"/>
        </dgm:presLayoutVars>
      </dgm:prSet>
      <dgm:spPr/>
    </dgm:pt>
    <dgm:pt modelId="{E693D457-E0E8-4ADD-856B-A03A18F7AAF3}" type="pres">
      <dgm:prSet presAssocID="{F5BDDBA5-4478-4805-BF5C-016C7C618BAE}" presName="circ1" presStyleLbl="vennNode1" presStyleIdx="0" presStyleCnt="4" custScaleX="132937" custScaleY="109278"/>
      <dgm:spPr/>
    </dgm:pt>
    <dgm:pt modelId="{3C59696F-4C05-47EA-83A3-BEB6F2C8BE94}" type="pres">
      <dgm:prSet presAssocID="{F5BDDBA5-4478-4805-BF5C-016C7C618BAE}" presName="circ1Tx" presStyleLbl="revTx" presStyleIdx="0" presStyleCnt="0">
        <dgm:presLayoutVars>
          <dgm:chMax val="0"/>
          <dgm:chPref val="0"/>
          <dgm:bulletEnabled val="1"/>
        </dgm:presLayoutVars>
      </dgm:prSet>
      <dgm:spPr/>
    </dgm:pt>
    <dgm:pt modelId="{06095916-49C0-4638-A517-7630ADE860D1}" type="pres">
      <dgm:prSet presAssocID="{3181E1D0-640F-46DD-8D57-E4C9355232EC}" presName="circ2" presStyleLbl="vennNode1" presStyleIdx="1" presStyleCnt="4" custScaleX="152045" custScaleY="109278"/>
      <dgm:spPr/>
    </dgm:pt>
    <dgm:pt modelId="{5BFAFB35-8283-4288-82A9-10515A5A1519}" type="pres">
      <dgm:prSet presAssocID="{3181E1D0-640F-46DD-8D57-E4C9355232EC}" presName="circ2Tx" presStyleLbl="revTx" presStyleIdx="0" presStyleCnt="0">
        <dgm:presLayoutVars>
          <dgm:chMax val="0"/>
          <dgm:chPref val="0"/>
          <dgm:bulletEnabled val="1"/>
        </dgm:presLayoutVars>
      </dgm:prSet>
      <dgm:spPr/>
    </dgm:pt>
    <dgm:pt modelId="{A9D40939-C63A-4740-AF9B-967977FEF990}" type="pres">
      <dgm:prSet presAssocID="{9D38D29A-7016-4B71-8B6A-D5083FDB2F1D}" presName="circ3" presStyleLbl="vennNode1" presStyleIdx="2" presStyleCnt="4" custScaleX="132937" custScaleY="109278"/>
      <dgm:spPr/>
    </dgm:pt>
    <dgm:pt modelId="{562DCA44-19E9-4DE1-9C3C-2C0914DB181A}" type="pres">
      <dgm:prSet presAssocID="{9D38D29A-7016-4B71-8B6A-D5083FDB2F1D}" presName="circ3Tx" presStyleLbl="revTx" presStyleIdx="0" presStyleCnt="0">
        <dgm:presLayoutVars>
          <dgm:chMax val="0"/>
          <dgm:chPref val="0"/>
          <dgm:bulletEnabled val="1"/>
        </dgm:presLayoutVars>
      </dgm:prSet>
      <dgm:spPr/>
    </dgm:pt>
    <dgm:pt modelId="{C6F1830E-77D6-4DEB-9B55-BB53A5E4DDBD}" type="pres">
      <dgm:prSet presAssocID="{194A389F-1B8C-4521-9AD1-1C81AAA2BE4B}" presName="circ4" presStyleLbl="vennNode1" presStyleIdx="3" presStyleCnt="4" custScaleX="153278" custScaleY="109278"/>
      <dgm:spPr/>
    </dgm:pt>
    <dgm:pt modelId="{9DAA466E-1994-4597-9644-1247D166110D}" type="pres">
      <dgm:prSet presAssocID="{194A389F-1B8C-4521-9AD1-1C81AAA2BE4B}" presName="circ4Tx" presStyleLbl="revTx" presStyleIdx="0" presStyleCnt="0">
        <dgm:presLayoutVars>
          <dgm:chMax val="0"/>
          <dgm:chPref val="0"/>
          <dgm:bulletEnabled val="1"/>
        </dgm:presLayoutVars>
      </dgm:prSet>
      <dgm:spPr/>
    </dgm:pt>
  </dgm:ptLst>
  <dgm:cxnLst>
    <dgm:cxn modelId="{8E7F0D01-BA3E-43C1-A1DB-7E8F565400F7}" type="presOf" srcId="{3181E1D0-640F-46DD-8D57-E4C9355232EC}" destId="{06095916-49C0-4638-A517-7630ADE860D1}" srcOrd="0" destOrd="0" presId="urn:microsoft.com/office/officeart/2005/8/layout/venn1"/>
    <dgm:cxn modelId="{54095A03-BA09-4C7C-99E6-2F1F8CD152E0}" type="presOf" srcId="{F5BDDBA5-4478-4805-BF5C-016C7C618BAE}" destId="{E693D457-E0E8-4ADD-856B-A03A18F7AAF3}" srcOrd="0" destOrd="0" presId="urn:microsoft.com/office/officeart/2005/8/layout/venn1"/>
    <dgm:cxn modelId="{29078033-6C08-4E3A-AC59-EB80DC9CC2D0}" type="presOf" srcId="{194A389F-1B8C-4521-9AD1-1C81AAA2BE4B}" destId="{C6F1830E-77D6-4DEB-9B55-BB53A5E4DDBD}" srcOrd="0" destOrd="0" presId="urn:microsoft.com/office/officeart/2005/8/layout/venn1"/>
    <dgm:cxn modelId="{9A67066F-F6A2-4A6F-805B-EAAE1B34E57B}" type="presOf" srcId="{9D38D29A-7016-4B71-8B6A-D5083FDB2F1D}" destId="{562DCA44-19E9-4DE1-9C3C-2C0914DB181A}" srcOrd="1" destOrd="0" presId="urn:microsoft.com/office/officeart/2005/8/layout/venn1"/>
    <dgm:cxn modelId="{EA220380-F279-4A1E-8704-4A2D255552E2}" srcId="{BCC685F3-F86D-4515-AADE-F0EE43144FB8}" destId="{F5BDDBA5-4478-4805-BF5C-016C7C618BAE}" srcOrd="0" destOrd="0" parTransId="{0F3D7635-DF9D-4DC8-BB99-7FFE6929EC44}" sibTransId="{7CAAB9E6-3BEE-485D-9A24-0AF26D5F0FC2}"/>
    <dgm:cxn modelId="{385D9984-31DE-45AD-A4AF-0D24274D7165}" type="presOf" srcId="{3181E1D0-640F-46DD-8D57-E4C9355232EC}" destId="{5BFAFB35-8283-4288-82A9-10515A5A1519}" srcOrd="1" destOrd="0" presId="urn:microsoft.com/office/officeart/2005/8/layout/venn1"/>
    <dgm:cxn modelId="{CA1B6D88-F36B-47B1-8402-1B10E57E878D}" srcId="{BCC685F3-F86D-4515-AADE-F0EE43144FB8}" destId="{3181E1D0-640F-46DD-8D57-E4C9355232EC}" srcOrd="1" destOrd="0" parTransId="{74BB1400-552E-4709-85AC-C02E952EAE7F}" sibTransId="{F6976AAC-E870-4703-A08D-24423DF5D414}"/>
    <dgm:cxn modelId="{E0AE7F8A-C175-4011-887C-88778D36CF30}" srcId="{BCC685F3-F86D-4515-AADE-F0EE43144FB8}" destId="{9D38D29A-7016-4B71-8B6A-D5083FDB2F1D}" srcOrd="2" destOrd="0" parTransId="{0E594E57-D832-4136-9AEF-2881E532AC88}" sibTransId="{172CEEE7-C2CF-48F0-9680-1049ED0A9720}"/>
    <dgm:cxn modelId="{629FD58B-D906-469D-822F-3280E474201E}" type="presOf" srcId="{9D38D29A-7016-4B71-8B6A-D5083FDB2F1D}" destId="{A9D40939-C63A-4740-AF9B-967977FEF990}" srcOrd="0" destOrd="0" presId="urn:microsoft.com/office/officeart/2005/8/layout/venn1"/>
    <dgm:cxn modelId="{522FFD8D-5D0E-474B-A6A9-FB4CAC5E6A44}" type="presOf" srcId="{194A389F-1B8C-4521-9AD1-1C81AAA2BE4B}" destId="{9DAA466E-1994-4597-9644-1247D166110D}" srcOrd="1" destOrd="0" presId="urn:microsoft.com/office/officeart/2005/8/layout/venn1"/>
    <dgm:cxn modelId="{5D18E5AA-6EB6-44DD-8A09-671E8631B79F}" srcId="{BCC685F3-F86D-4515-AADE-F0EE43144FB8}" destId="{194A389F-1B8C-4521-9AD1-1C81AAA2BE4B}" srcOrd="3" destOrd="0" parTransId="{C5D1E2D2-4C4E-42E4-ACC8-F268EF41ABFB}" sibTransId="{01337C71-6F95-411A-AFD9-AD762E7DCBE6}"/>
    <dgm:cxn modelId="{A1E828F5-5EC3-44D8-AE68-2CD9190E8831}" type="presOf" srcId="{BCC685F3-F86D-4515-AADE-F0EE43144FB8}" destId="{889EE4A2-00A7-4F2D-87EC-D2372026648A}" srcOrd="0" destOrd="0" presId="urn:microsoft.com/office/officeart/2005/8/layout/venn1"/>
    <dgm:cxn modelId="{E62EF4F9-A04C-488D-80EC-E845215E2464}" type="presOf" srcId="{F5BDDBA5-4478-4805-BF5C-016C7C618BAE}" destId="{3C59696F-4C05-47EA-83A3-BEB6F2C8BE94}" srcOrd="1" destOrd="0" presId="urn:microsoft.com/office/officeart/2005/8/layout/venn1"/>
    <dgm:cxn modelId="{01DFAF6C-607E-41B3-9E6F-A02F159D7E7F}" type="presParOf" srcId="{889EE4A2-00A7-4F2D-87EC-D2372026648A}" destId="{E693D457-E0E8-4ADD-856B-A03A18F7AAF3}" srcOrd="0" destOrd="0" presId="urn:microsoft.com/office/officeart/2005/8/layout/venn1"/>
    <dgm:cxn modelId="{77058B9F-D6DC-4D4C-9CDE-1E8D84E580A3}" type="presParOf" srcId="{889EE4A2-00A7-4F2D-87EC-D2372026648A}" destId="{3C59696F-4C05-47EA-83A3-BEB6F2C8BE94}" srcOrd="1" destOrd="0" presId="urn:microsoft.com/office/officeart/2005/8/layout/venn1"/>
    <dgm:cxn modelId="{1F89A751-FA3A-459A-813E-F2FBABD69DA1}" type="presParOf" srcId="{889EE4A2-00A7-4F2D-87EC-D2372026648A}" destId="{06095916-49C0-4638-A517-7630ADE860D1}" srcOrd="2" destOrd="0" presId="urn:microsoft.com/office/officeart/2005/8/layout/venn1"/>
    <dgm:cxn modelId="{72EB669E-C09C-4B11-95D4-946748D38A3A}" type="presParOf" srcId="{889EE4A2-00A7-4F2D-87EC-D2372026648A}" destId="{5BFAFB35-8283-4288-82A9-10515A5A1519}" srcOrd="3" destOrd="0" presId="urn:microsoft.com/office/officeart/2005/8/layout/venn1"/>
    <dgm:cxn modelId="{F3E897E8-3359-48BB-8DF8-FB056D6ECF46}" type="presParOf" srcId="{889EE4A2-00A7-4F2D-87EC-D2372026648A}" destId="{A9D40939-C63A-4740-AF9B-967977FEF990}" srcOrd="4" destOrd="0" presId="urn:microsoft.com/office/officeart/2005/8/layout/venn1"/>
    <dgm:cxn modelId="{38E37DE8-7C10-47B8-A515-4956F2F762A8}" type="presParOf" srcId="{889EE4A2-00A7-4F2D-87EC-D2372026648A}" destId="{562DCA44-19E9-4DE1-9C3C-2C0914DB181A}" srcOrd="5" destOrd="0" presId="urn:microsoft.com/office/officeart/2005/8/layout/venn1"/>
    <dgm:cxn modelId="{D3F460BD-B525-4D38-8010-12C7A41827B9}" type="presParOf" srcId="{889EE4A2-00A7-4F2D-87EC-D2372026648A}" destId="{C6F1830E-77D6-4DEB-9B55-BB53A5E4DDBD}" srcOrd="6" destOrd="0" presId="urn:microsoft.com/office/officeart/2005/8/layout/venn1"/>
    <dgm:cxn modelId="{D5D0B5DC-1ABC-4B8A-BF2F-0FC377008B47}" type="presParOf" srcId="{889EE4A2-00A7-4F2D-87EC-D2372026648A}" destId="{9DAA466E-1994-4597-9644-1247D166110D}" srcOrd="7"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3D457-E0E8-4ADD-856B-A03A18F7AAF3}">
      <dsp:nvSpPr>
        <dsp:cNvPr id="0" name=""/>
        <dsp:cNvSpPr/>
      </dsp:nvSpPr>
      <dsp:spPr>
        <a:xfrm>
          <a:off x="1968009" y="-47796"/>
          <a:ext cx="2339525" cy="1923156"/>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Parish/Town Council</a:t>
          </a:r>
          <a:endParaRPr lang="en-GB" sz="1400" b="1" kern="1200" dirty="0">
            <a:latin typeface="Arial" panose="020B0604020202020204" pitchFamily="34" charset="0"/>
            <a:cs typeface="Arial" panose="020B0604020202020204" pitchFamily="34" charset="0"/>
          </a:endParaRPr>
        </a:p>
      </dsp:txBody>
      <dsp:txXfrm>
        <a:off x="2237955" y="211089"/>
        <a:ext cx="1799635" cy="610232"/>
      </dsp:txXfrm>
    </dsp:sp>
    <dsp:sp modelId="{06095916-49C0-4638-A517-7630ADE860D1}">
      <dsp:nvSpPr>
        <dsp:cNvPr id="0" name=""/>
        <dsp:cNvSpPr/>
      </dsp:nvSpPr>
      <dsp:spPr>
        <a:xfrm>
          <a:off x="2578277" y="730609"/>
          <a:ext cx="2675802" cy="1923156"/>
        </a:xfrm>
        <a:prstGeom prst="ellipse">
          <a:avLst/>
        </a:prstGeom>
        <a:gradFill rotWithShape="0">
          <a:gsLst>
            <a:gs pos="0">
              <a:schemeClr val="accent2">
                <a:alpha val="50000"/>
                <a:hueOff val="-4800000"/>
                <a:satOff val="-16668"/>
                <a:lumOff val="20000"/>
                <a:alphaOff val="0"/>
                <a:shade val="51000"/>
                <a:satMod val="130000"/>
              </a:schemeClr>
            </a:gs>
            <a:gs pos="80000">
              <a:schemeClr val="accent2">
                <a:alpha val="50000"/>
                <a:hueOff val="-4800000"/>
                <a:satOff val="-16668"/>
                <a:lumOff val="20000"/>
                <a:alphaOff val="0"/>
                <a:shade val="93000"/>
                <a:satMod val="130000"/>
              </a:schemeClr>
            </a:gs>
            <a:gs pos="100000">
              <a:schemeClr val="accent2">
                <a:alpha val="50000"/>
                <a:hueOff val="-4800000"/>
                <a:satOff val="-16668"/>
                <a:lumOff val="2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Landowner</a:t>
          </a:r>
        </a:p>
      </dsp:txBody>
      <dsp:txXfrm>
        <a:off x="4019094" y="952512"/>
        <a:ext cx="1029154" cy="1479351"/>
      </dsp:txXfrm>
    </dsp:sp>
    <dsp:sp modelId="{A9D40939-C63A-4740-AF9B-967977FEF990}">
      <dsp:nvSpPr>
        <dsp:cNvPr id="0" name=""/>
        <dsp:cNvSpPr/>
      </dsp:nvSpPr>
      <dsp:spPr>
        <a:xfrm>
          <a:off x="1968009" y="1509016"/>
          <a:ext cx="2339525" cy="1923156"/>
        </a:xfrm>
        <a:prstGeom prst="ellipse">
          <a:avLst/>
        </a:prstGeom>
        <a:gradFill rotWithShape="0">
          <a:gsLst>
            <a:gs pos="0">
              <a:schemeClr val="accent2">
                <a:alpha val="50000"/>
                <a:hueOff val="-9600000"/>
                <a:satOff val="-33335"/>
                <a:lumOff val="40001"/>
                <a:alphaOff val="0"/>
                <a:shade val="51000"/>
                <a:satMod val="130000"/>
              </a:schemeClr>
            </a:gs>
            <a:gs pos="80000">
              <a:schemeClr val="accent2">
                <a:alpha val="50000"/>
                <a:hueOff val="-9600000"/>
                <a:satOff val="-33335"/>
                <a:lumOff val="40001"/>
                <a:alphaOff val="0"/>
                <a:shade val="93000"/>
                <a:satMod val="130000"/>
              </a:schemeClr>
            </a:gs>
            <a:gs pos="100000">
              <a:schemeClr val="accent2">
                <a:alpha val="50000"/>
                <a:hueOff val="-9600000"/>
                <a:satOff val="-33335"/>
                <a:lumOff val="4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Local Authority</a:t>
          </a:r>
          <a:endParaRPr lang="en-GB" sz="1400" b="1" kern="1200" dirty="0">
            <a:latin typeface="Arial" panose="020B0604020202020204" pitchFamily="34" charset="0"/>
            <a:cs typeface="Arial" panose="020B0604020202020204" pitchFamily="34" charset="0"/>
          </a:endParaRPr>
        </a:p>
      </dsp:txBody>
      <dsp:txXfrm>
        <a:off x="2237955" y="2563053"/>
        <a:ext cx="1799635" cy="610232"/>
      </dsp:txXfrm>
    </dsp:sp>
    <dsp:sp modelId="{C6F1830E-77D6-4DEB-9B55-BB53A5E4DDBD}">
      <dsp:nvSpPr>
        <dsp:cNvPr id="0" name=""/>
        <dsp:cNvSpPr/>
      </dsp:nvSpPr>
      <dsp:spPr>
        <a:xfrm>
          <a:off x="1010615" y="730609"/>
          <a:ext cx="2697501" cy="1923156"/>
        </a:xfrm>
        <a:prstGeom prst="ellipse">
          <a:avLst/>
        </a:prstGeom>
        <a:gradFill rotWithShape="0">
          <a:gsLst>
            <a:gs pos="0">
              <a:schemeClr val="accent2">
                <a:alpha val="50000"/>
                <a:hueOff val="-14400000"/>
                <a:satOff val="-50003"/>
                <a:lumOff val="60001"/>
                <a:alphaOff val="0"/>
                <a:shade val="51000"/>
                <a:satMod val="130000"/>
              </a:schemeClr>
            </a:gs>
            <a:gs pos="80000">
              <a:schemeClr val="accent2">
                <a:alpha val="50000"/>
                <a:hueOff val="-14400000"/>
                <a:satOff val="-50003"/>
                <a:lumOff val="60001"/>
                <a:alphaOff val="0"/>
                <a:shade val="93000"/>
                <a:satMod val="130000"/>
              </a:schemeClr>
            </a:gs>
            <a:gs pos="100000">
              <a:schemeClr val="accent2">
                <a:alpha val="50000"/>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Housing Association</a:t>
          </a:r>
        </a:p>
      </dsp:txBody>
      <dsp:txXfrm>
        <a:off x="1218115" y="952512"/>
        <a:ext cx="1037500" cy="147935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DE2AEB-BAFF-4145-DAD2-BD24B80B4F0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GB"/>
          </a:p>
        </p:txBody>
      </p:sp>
      <p:sp>
        <p:nvSpPr>
          <p:cNvPr id="3" name="Date Placeholder 2">
            <a:extLst>
              <a:ext uri="{FF2B5EF4-FFF2-40B4-BE49-F238E27FC236}">
                <a16:creationId xmlns:a16="http://schemas.microsoft.com/office/drawing/2014/main" id="{FB9F002B-079C-CA42-7D79-6290A83C5D07}"/>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0CF2FBD6-00A7-4CF1-9A74-6584DEC2EB3D}" type="datetimeFigureOut">
              <a:rPr lang="en-GB"/>
              <a:pPr>
                <a:defRPr/>
              </a:pPr>
              <a:t>15/10/2024</a:t>
            </a:fld>
            <a:endParaRPr lang="en-GB"/>
          </a:p>
        </p:txBody>
      </p:sp>
      <p:sp>
        <p:nvSpPr>
          <p:cNvPr id="4" name="Footer Placeholder 3">
            <a:extLst>
              <a:ext uri="{FF2B5EF4-FFF2-40B4-BE49-F238E27FC236}">
                <a16:creationId xmlns:a16="http://schemas.microsoft.com/office/drawing/2014/main" id="{E4FAA7B7-B5FC-270E-0938-C47BAC29095A}"/>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7AC54F6B-8D6E-5B52-B4B1-BE53EBB63D45}"/>
              </a:ext>
            </a:extLst>
          </p:cNvPr>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A12783F-B91F-4FFF-9104-1F0EF24C9755}"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721C36E-6F1B-72CD-B449-66A312D07DEF}"/>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3075" name="Rectangle 3">
            <a:extLst>
              <a:ext uri="{FF2B5EF4-FFF2-40B4-BE49-F238E27FC236}">
                <a16:creationId xmlns:a16="http://schemas.microsoft.com/office/drawing/2014/main" id="{9EF678DE-28F7-6589-6698-B849F2F9B46D}"/>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052" name="Rectangle 4">
            <a:extLst>
              <a:ext uri="{FF2B5EF4-FFF2-40B4-BE49-F238E27FC236}">
                <a16:creationId xmlns:a16="http://schemas.microsoft.com/office/drawing/2014/main" id="{39DF37EA-07A3-ACB5-AE3A-B74682C2CD3A}"/>
              </a:ext>
            </a:extLst>
          </p:cNvPr>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7DE38E2-163B-1217-B9B9-91E366A4A45B}"/>
              </a:ext>
            </a:extLst>
          </p:cNvPr>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a:extLst>
              <a:ext uri="{FF2B5EF4-FFF2-40B4-BE49-F238E27FC236}">
                <a16:creationId xmlns:a16="http://schemas.microsoft.com/office/drawing/2014/main" id="{80FACC61-7EF6-E632-4C2B-3F7A1946C167}"/>
              </a:ext>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3079" name="Rectangle 7">
            <a:extLst>
              <a:ext uri="{FF2B5EF4-FFF2-40B4-BE49-F238E27FC236}">
                <a16:creationId xmlns:a16="http://schemas.microsoft.com/office/drawing/2014/main" id="{7688A0C5-AF28-851C-01B2-60D0618D6FE1}"/>
              </a:ext>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97212E1-0E08-44D1-99A1-4381F6AC19B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v.uk/guidance/capital-funding-guide/2-rent-to-bu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v.uk/government/organisations/homes-england"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29BEAAD-7AD1-2E22-E083-AFE2C31518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FD98E1-C19E-48B3-80ED-7E69F7D1C9C0}" type="slidenum">
              <a:rPr lang="en-GB" altLang="en-US" smtClean="0"/>
              <a:pPr>
                <a:spcBef>
                  <a:spcPct val="0"/>
                </a:spcBef>
              </a:pPr>
              <a:t>1</a:t>
            </a:fld>
            <a:endParaRPr lang="en-GB" altLang="en-US"/>
          </a:p>
        </p:txBody>
      </p:sp>
      <p:sp>
        <p:nvSpPr>
          <p:cNvPr id="5123" name="Rectangle 2">
            <a:extLst>
              <a:ext uri="{FF2B5EF4-FFF2-40B4-BE49-F238E27FC236}">
                <a16:creationId xmlns:a16="http://schemas.microsoft.com/office/drawing/2014/main" id="{941D9BA5-5012-1E80-C822-CB7739AEB415}"/>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27955E6A-8581-BFDD-4B9D-CE7FCF4F03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9A09606-F1F6-93CC-EA8C-AEFF756D164D}"/>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A8AAE740-2924-44C0-93C6-77DF743FF96B}"/>
              </a:ext>
            </a:extLst>
          </p:cNvPr>
          <p:cNvSpPr>
            <a:spLocks noGrp="1" noChangeArrowheads="1"/>
          </p:cNvSpPr>
          <p:nvPr>
            <p:ph type="body" idx="1"/>
          </p:nvPr>
        </p:nvSpPr>
        <p:spPr>
          <a:ln/>
        </p:spPr>
        <p:txBody>
          <a:bodyPr/>
          <a:lstStyle/>
          <a:p>
            <a:pPr>
              <a:defRPr/>
            </a:pPr>
            <a:r>
              <a:rPr lang="en-GB" altLang="en-US" sz="1050" dirty="0">
                <a:solidFill>
                  <a:srgbClr val="000000"/>
                </a:solidFill>
                <a:latin typeface="Arial" panose="020B0604020202020204" pitchFamily="34" charset="0"/>
                <a:cs typeface="Arial" panose="020B0604020202020204" pitchFamily="34" charset="0"/>
              </a:rPr>
              <a:t>Community ENGAGEMENT throughout the process.</a:t>
            </a:r>
          </a:p>
          <a:p>
            <a:pPr>
              <a:defRPr/>
            </a:pPr>
            <a:endParaRPr lang="en-GB" altLang="en-US" sz="1050" dirty="0">
              <a:solidFill>
                <a:srgbClr val="000000"/>
              </a:solidFill>
              <a:latin typeface="Arial" panose="020B0604020202020204" pitchFamily="34" charset="0"/>
              <a:cs typeface="Arial" panose="020B0604020202020204" pitchFamily="34" charset="0"/>
            </a:endParaRPr>
          </a:p>
          <a:p>
            <a:pPr>
              <a:defRPr/>
            </a:pPr>
            <a:r>
              <a:rPr lang="en-GB" altLang="en-US" sz="1050" dirty="0">
                <a:solidFill>
                  <a:srgbClr val="000000"/>
                </a:solidFill>
                <a:latin typeface="Arial" panose="020B0604020202020204" pitchFamily="34" charset="0"/>
                <a:cs typeface="Arial" panose="020B0604020202020204" pitchFamily="34" charset="0"/>
              </a:rPr>
              <a:t>For traditional Rural Exception Sites and a fair proportion of Community Led Housing projects, </a:t>
            </a:r>
            <a:r>
              <a:rPr lang="en-GB" altLang="en-US" sz="1050" b="1" dirty="0">
                <a:solidFill>
                  <a:srgbClr val="000000"/>
                </a:solidFill>
                <a:latin typeface="Arial" panose="020B0604020202020204" pitchFamily="34" charset="0"/>
                <a:cs typeface="Arial" panose="020B0604020202020204" pitchFamily="34" charset="0"/>
              </a:rPr>
              <a:t>Housing Associations</a:t>
            </a:r>
            <a:r>
              <a:rPr lang="en-GB" altLang="en-US" sz="1050" dirty="0">
                <a:solidFill>
                  <a:srgbClr val="000000"/>
                </a:solidFill>
                <a:latin typeface="Arial" panose="020B0604020202020204" pitchFamily="34" charset="0"/>
                <a:cs typeface="Arial" panose="020B0604020202020204" pitchFamily="34" charset="0"/>
              </a:rPr>
              <a:t> are often engaged to develop and manage the affordable housing schemes. Once a need has been established (via a Housing Needs Survey) and there is a desire to look at developing a small scheme, the RHE can advise on a selection of Housing Associations from which the Parish Council can decide who fits best. This might be guided by existing knowledge of schemes in the area and/or by assessing the Housing Associations credentials in a face to face meeting. The Housing Association will become an integral partner moving forwards, providing essential technical and legal support (land negotiations / architects/ viability assessments etc.) as well as taking on the construction and future management of the properties.</a:t>
            </a:r>
          </a:p>
          <a:p>
            <a:pPr>
              <a:defRPr/>
            </a:pPr>
            <a:r>
              <a:rPr lang="en-GB" altLang="en-US" sz="1050" dirty="0">
                <a:solidFill>
                  <a:srgbClr val="000000"/>
                </a:solidFill>
                <a:latin typeface="Arial" panose="020B0604020202020204" pitchFamily="34" charset="0"/>
                <a:cs typeface="Arial" panose="020B0604020202020204" pitchFamily="34" charset="0"/>
              </a:rPr>
              <a:t> </a:t>
            </a:r>
          </a:p>
          <a:p>
            <a:pPr>
              <a:defRPr/>
            </a:pPr>
            <a:r>
              <a:rPr lang="en-GB" altLang="en-US" sz="1050" dirty="0">
                <a:solidFill>
                  <a:srgbClr val="000000"/>
                </a:solidFill>
                <a:latin typeface="Arial" panose="020B0604020202020204" pitchFamily="34" charset="0"/>
                <a:cs typeface="Arial" panose="020B0604020202020204" pitchFamily="34" charset="0"/>
              </a:rPr>
              <a:t>Running parallel to the decision around which Housing Association to engage, identifying suitable land is key. </a:t>
            </a:r>
            <a:r>
              <a:rPr lang="en-GB" altLang="en-US" sz="1050" b="1" dirty="0">
                <a:solidFill>
                  <a:srgbClr val="000000"/>
                </a:solidFill>
                <a:latin typeface="Arial" panose="020B0604020202020204" pitchFamily="34" charset="0"/>
                <a:cs typeface="Arial" panose="020B0604020202020204" pitchFamily="34" charset="0"/>
              </a:rPr>
              <a:t>Land for rural housing</a:t>
            </a:r>
            <a:r>
              <a:rPr lang="en-GB" altLang="en-US" sz="1050" dirty="0">
                <a:solidFill>
                  <a:srgbClr val="000000"/>
                </a:solidFill>
                <a:latin typeface="Arial" panose="020B0604020202020204" pitchFamily="34" charset="0"/>
                <a:cs typeface="Arial" panose="020B0604020202020204" pitchFamily="34" charset="0"/>
              </a:rPr>
              <a:t> can come from a variety of sources, from a local individual / family or farmer, to a parish /district council or large estate. Deciding on the most suitable location is a process which starts with the Housing Needs Survey, where local residents are asked for their opinion and suggestions on where new housing might go in the parish. Using this information, it is normal practice to take part in a village ‘walk’ with relevant key partners to start evaluating the pros and cons of certain locations and sites. Local maps are crucial here, especially those that show the development boundary as Rural Exception Sites tend to be found on the edge of the village envelope rather that in the centre of the village. Parish Councillors will bring important local knowledge to this exercise especially with regards to landowners and their appropriate engagement opportunities. </a:t>
            </a:r>
          </a:p>
          <a:p>
            <a:pPr>
              <a:defRPr/>
            </a:pPr>
            <a:r>
              <a:rPr lang="en-GB" altLang="en-US" sz="1050" dirty="0">
                <a:solidFill>
                  <a:srgbClr val="000000"/>
                </a:solidFill>
                <a:latin typeface="Arial" panose="020B0604020202020204" pitchFamily="34" charset="0"/>
                <a:cs typeface="Arial" panose="020B0604020202020204" pitchFamily="34" charset="0"/>
              </a:rPr>
              <a:t> </a:t>
            </a:r>
          </a:p>
          <a:p>
            <a:pPr>
              <a:defRPr/>
            </a:pPr>
            <a:r>
              <a:rPr lang="en-GB" altLang="en-US" sz="1050" dirty="0">
                <a:latin typeface="Arial" panose="020B0604020202020204" pitchFamily="34" charset="0"/>
                <a:cs typeface="Arial" panose="020B0604020202020204" pitchFamily="34" charset="0"/>
              </a:rPr>
              <a:t>Once this has been done, talking to the </a:t>
            </a:r>
            <a:r>
              <a:rPr lang="en-GB" altLang="en-US" sz="1050" b="1" dirty="0">
                <a:latin typeface="Arial" panose="020B0604020202020204" pitchFamily="34" charset="0"/>
                <a:cs typeface="Arial" panose="020B0604020202020204" pitchFamily="34" charset="0"/>
              </a:rPr>
              <a:t>Local Authority</a:t>
            </a:r>
            <a:r>
              <a:rPr lang="en-GB" altLang="en-US" sz="1050" dirty="0">
                <a:latin typeface="Arial" panose="020B0604020202020204" pitchFamily="34" charset="0"/>
                <a:cs typeface="Arial" panose="020B0604020202020204" pitchFamily="34" charset="0"/>
              </a:rPr>
              <a:t> planning department for some informal advice around which of the potential sites could be supported is an important step and often involves the support of a Housing Association and/or Local Authority Housing Enabler. Informal discussions with landowners may also be possible in advance of more formal negotiations, if the landowners are known or local to the parish. It is worth noting here that land for Rural Exception Sites is usually purchased at slightly more than agricultural land prices but significantly less than that to be expected if unrestricted planning permission was allowed.</a:t>
            </a:r>
          </a:p>
          <a:p>
            <a:pPr>
              <a:defRPr/>
            </a:pPr>
            <a:r>
              <a:rPr lang="en-GB" altLang="en-US" sz="1050" dirty="0">
                <a:solidFill>
                  <a:srgbClr val="000000"/>
                </a:solidFill>
                <a:latin typeface="Arial" panose="020B0604020202020204" pitchFamily="34" charset="0"/>
                <a:cs typeface="Arial" panose="020B0604020202020204" pitchFamily="34" charset="0"/>
              </a:rPr>
              <a:t> </a:t>
            </a:r>
          </a:p>
          <a:p>
            <a:pPr>
              <a:defRPr/>
            </a:pPr>
            <a:r>
              <a:rPr lang="en-GB" altLang="en-US" sz="1050" dirty="0">
                <a:solidFill>
                  <a:srgbClr val="000000"/>
                </a:solidFill>
                <a:latin typeface="Arial" panose="020B0604020202020204" pitchFamily="34" charset="0"/>
                <a:cs typeface="Arial" panose="020B0604020202020204" pitchFamily="34" charset="0"/>
              </a:rPr>
              <a:t>Only once land is secured can the scheme progress, so this stage is incredibly important and can be quite sensitive. Parish Councils will always have the support of its partners to guide and advise to ensure the best outcome for all. The RCCE’s RHE would only be too happy to help with this process and welcomes the opportunity to discuss your local affordable housing aspirations in more detail.</a:t>
            </a:r>
          </a:p>
          <a:p>
            <a:pPr>
              <a:defRPr/>
            </a:pPr>
            <a:endParaRPr lang="en-GB" altLang="en-US" sz="1050" dirty="0">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52177ADD-18F9-7AD2-7EEE-F5929E844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46D259-ABD2-4C09-A437-1682E26CCE24}" type="slidenum">
              <a:rPr lang="en-GB" altLang="en-US" smtClean="0"/>
              <a:pPr/>
              <a:t>10</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B38461D-36CF-4EF0-13DE-5C731A267362}"/>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28C9288E-0ED4-59F0-11A6-DB32F185CC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5000"/>
              </a:lnSpc>
              <a:spcAft>
                <a:spcPts val="800"/>
              </a:spcAft>
            </a:pPr>
            <a:r>
              <a:rPr lang="en-GB" altLang="en-US" sz="1050" dirty="0">
                <a:latin typeface="Arial" panose="020B0604020202020204" pitchFamily="34" charset="0"/>
                <a:cs typeface="Arial" panose="020B0604020202020204" pitchFamily="34" charset="0"/>
              </a:rPr>
              <a:t>HRH The Princess Royal visited the village of </a:t>
            </a:r>
            <a:r>
              <a:rPr lang="en-GB" altLang="en-US" sz="1050" dirty="0" err="1">
                <a:latin typeface="Arial" panose="020B0604020202020204" pitchFamily="34" charset="0"/>
                <a:cs typeface="Arial" panose="020B0604020202020204" pitchFamily="34" charset="0"/>
              </a:rPr>
              <a:t>Roxwell</a:t>
            </a:r>
            <a:r>
              <a:rPr lang="en-GB" altLang="en-US" sz="1050" dirty="0">
                <a:latin typeface="Arial" panose="020B0604020202020204" pitchFamily="34" charset="0"/>
                <a:cs typeface="Arial" panose="020B0604020202020204" pitchFamily="34" charset="0"/>
              </a:rPr>
              <a:t> in Essex to officially open English </a:t>
            </a:r>
            <a:r>
              <a:rPr lang="en-GB" altLang="en-US" sz="1050" dirty="0" err="1">
                <a:latin typeface="Arial" panose="020B0604020202020204" pitchFamily="34" charset="0"/>
                <a:cs typeface="Arial" panose="020B0604020202020204" pitchFamily="34" charset="0"/>
              </a:rPr>
              <a:t>Rural’s</a:t>
            </a:r>
            <a:r>
              <a:rPr lang="en-GB" altLang="en-US" sz="1050" dirty="0">
                <a:latin typeface="Arial" panose="020B0604020202020204" pitchFamily="34" charset="0"/>
                <a:cs typeface="Arial" panose="020B0604020202020204" pitchFamily="34" charset="0"/>
              </a:rPr>
              <a:t> new affordable housing development on Friday September 11</a:t>
            </a:r>
            <a:r>
              <a:rPr lang="en-GB" altLang="en-US" sz="1050" baseline="30000" dirty="0">
                <a:latin typeface="Arial" panose="020B0604020202020204" pitchFamily="34" charset="0"/>
                <a:cs typeface="Arial" panose="020B0604020202020204" pitchFamily="34" charset="0"/>
              </a:rPr>
              <a:t>th</a:t>
            </a:r>
            <a:r>
              <a:rPr lang="en-GB" altLang="en-US" sz="1050" dirty="0">
                <a:latin typeface="Arial" panose="020B0604020202020204" pitchFamily="34" charset="0"/>
                <a:cs typeface="Arial" panose="020B0604020202020204" pitchFamily="34" charset="0"/>
              </a:rPr>
              <a:t> 2020. Recently completed, this small development of seven new homes at ‘Glebe Meadow’ provides homes that will benefit local people. Five homes have been made affordable to local people living, working in or with close family connections to the village. The remaining two homes have been sold to local people at 75% of open market value – a discount locked in perpetuity.</a:t>
            </a:r>
          </a:p>
          <a:p>
            <a:pPr>
              <a:lnSpc>
                <a:spcPct val="105000"/>
              </a:lnSpc>
              <a:spcAft>
                <a:spcPts val="800"/>
              </a:spcAft>
            </a:pPr>
            <a:endParaRPr lang="en-GB" altLang="en-US" sz="1050" dirty="0">
              <a:latin typeface="Arial" panose="020B0604020202020204" pitchFamily="34" charset="0"/>
              <a:cs typeface="Arial" panose="020B0604020202020204" pitchFamily="34" charset="0"/>
            </a:endParaRPr>
          </a:p>
          <a:p>
            <a:pPr>
              <a:lnSpc>
                <a:spcPct val="105000"/>
              </a:lnSpc>
              <a:spcAft>
                <a:spcPts val="800"/>
              </a:spcAft>
            </a:pPr>
            <a:r>
              <a:rPr lang="en-GB" altLang="en-US" sz="1050" dirty="0">
                <a:latin typeface="Arial" panose="020B0604020202020204" pitchFamily="34" charset="0"/>
                <a:cs typeface="Arial" panose="020B0604020202020204" pitchFamily="34" charset="0"/>
              </a:rPr>
              <a:t>The local community, </a:t>
            </a:r>
            <a:r>
              <a:rPr lang="en-GB" altLang="en-US" sz="1050" dirty="0" err="1">
                <a:latin typeface="Arial" panose="020B0604020202020204" pitchFamily="34" charset="0"/>
                <a:cs typeface="Arial" panose="020B0604020202020204" pitchFamily="34" charset="0"/>
              </a:rPr>
              <a:t>Roxwell</a:t>
            </a:r>
            <a:r>
              <a:rPr lang="en-GB" altLang="en-US" sz="1050" dirty="0">
                <a:latin typeface="Arial" panose="020B0604020202020204" pitchFamily="34" charset="0"/>
                <a:cs typeface="Arial" panose="020B0604020202020204" pitchFamily="34" charset="0"/>
              </a:rPr>
              <a:t> Parish Council, Chelmsford City Council, the Chelmsford Diocese and English Rural have worked together to provide the village with a legacy for future generations.</a:t>
            </a:r>
          </a:p>
          <a:p>
            <a:pPr>
              <a:lnSpc>
                <a:spcPct val="105000"/>
              </a:lnSpc>
              <a:spcAft>
                <a:spcPts val="800"/>
              </a:spcAft>
            </a:pPr>
            <a:endParaRPr lang="en-GB" altLang="en-US" sz="1050" dirty="0">
              <a:latin typeface="Arial" panose="020B0604020202020204" pitchFamily="34" charset="0"/>
              <a:cs typeface="Arial" panose="020B0604020202020204" pitchFamily="34" charset="0"/>
            </a:endParaRPr>
          </a:p>
          <a:p>
            <a:pPr>
              <a:lnSpc>
                <a:spcPct val="105000"/>
              </a:lnSpc>
              <a:spcAft>
                <a:spcPts val="800"/>
              </a:spcAft>
            </a:pPr>
            <a:endParaRPr lang="en-GB" altLang="en-US" sz="1050" dirty="0">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A0CB3B13-DB77-0878-1447-6401C1C3AE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80B31C-612C-4AE2-8884-5693018D6CAA}" type="slidenum">
              <a:rPr lang="en-GB" altLang="en-US" smtClean="0"/>
              <a:pPr/>
              <a:t>11</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F857E3A-661F-A853-D775-326B2D01A011}"/>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61DD95A2-F6ED-3CFE-19C1-C1472AF407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spcBef>
                <a:spcPct val="0"/>
              </a:spcBef>
            </a:pPr>
            <a:endParaRPr lang="en-GB" altLang="en-US" sz="2000" dirty="0">
              <a:latin typeface="Arial" panose="020B0604020202020204" pitchFamily="34" charset="0"/>
            </a:endParaRPr>
          </a:p>
        </p:txBody>
      </p:sp>
      <p:sp>
        <p:nvSpPr>
          <p:cNvPr id="21508" name="Slide Number Placeholder 3">
            <a:extLst>
              <a:ext uri="{FF2B5EF4-FFF2-40B4-BE49-F238E27FC236}">
                <a16:creationId xmlns:a16="http://schemas.microsoft.com/office/drawing/2014/main" id="{2032E01C-BDC4-A419-B381-2624C89C14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1FA871-7AE5-4F4A-882C-115CA56508E4}" type="slidenum">
              <a:rPr lang="en-GB" altLang="en-US" smtClean="0"/>
              <a:pPr/>
              <a:t>12</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8795472-5B8B-A71A-326C-7ADA8520A41B}"/>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F02923F9-0C28-EB4F-B7B4-2AC3C77B8D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High House prices – Rightmove - </a:t>
            </a:r>
            <a:r>
              <a:rPr lang="en-GB" altLang="en-US">
                <a:latin typeface="Arial" panose="020B0604020202020204" pitchFamily="34" charset="0"/>
              </a:rPr>
              <a:t>Properties in Essex had an overall average price of £404,127 over the last year. Risen 12% since 2019.</a:t>
            </a:r>
          </a:p>
          <a:p>
            <a:r>
              <a:rPr lang="en-GB" altLang="en-US">
                <a:latin typeface="Arial" panose="020B0604020202020204" pitchFamily="34" charset="0"/>
              </a:rPr>
              <a:t>Rising energy costs.</a:t>
            </a:r>
          </a:p>
          <a:p>
            <a:endParaRPr lang="en-GB" altLang="en-US">
              <a:latin typeface="Arial" panose="020B0604020202020204" pitchFamily="34" charset="0"/>
            </a:endParaRPr>
          </a:p>
          <a:p>
            <a:r>
              <a:rPr lang="en-GB" altLang="en-US">
                <a:latin typeface="Arial" panose="020B0604020202020204" pitchFamily="34" charset="0"/>
              </a:rPr>
              <a:t>During the pandemic, we experienced a huge increase in demand for housing, a small supply of houses, and the desire for more space and rural living as people opt to move out of the capital.</a:t>
            </a:r>
          </a:p>
          <a:p>
            <a:endParaRPr lang="en-GB" altLang="en-US">
              <a:latin typeface="Arial" panose="020B0604020202020204" pitchFamily="34" charset="0"/>
            </a:endParaRPr>
          </a:p>
          <a:p>
            <a:r>
              <a:rPr lang="en-GB" altLang="en-US">
                <a:latin typeface="Arial" panose="020B0604020202020204" pitchFamily="34" charset="0"/>
              </a:rPr>
              <a:t>As of Feb 22 for example – Zoopla - Average house price for first time buyers in Chelmsford - £330,000 – two bed flat. Household income you’ll need to buy - £73,250</a:t>
            </a:r>
          </a:p>
          <a:p>
            <a:endParaRPr lang="en-GB" altLang="en-US">
              <a:latin typeface="Arial" panose="020B0604020202020204" pitchFamily="34" charset="0"/>
            </a:endParaRPr>
          </a:p>
          <a:p>
            <a:r>
              <a:rPr lang="en-GB" altLang="en-US" b="1">
                <a:latin typeface="Arial" panose="020B0604020202020204" pitchFamily="34" charset="0"/>
              </a:rPr>
              <a:t>Good quality </a:t>
            </a:r>
            <a:r>
              <a:rPr lang="en-GB" altLang="en-US">
                <a:latin typeface="Arial" panose="020B0604020202020204" pitchFamily="34" charset="0"/>
              </a:rPr>
              <a:t>affordable housing allows people on </a:t>
            </a:r>
            <a:r>
              <a:rPr lang="en-GB" altLang="en-US" b="1">
                <a:latin typeface="Arial" panose="020B0604020202020204" pitchFamily="34" charset="0"/>
              </a:rPr>
              <a:t>low incomes </a:t>
            </a:r>
            <a:r>
              <a:rPr lang="en-GB" altLang="en-US">
                <a:latin typeface="Arial" panose="020B0604020202020204" pitchFamily="34" charset="0"/>
              </a:rPr>
              <a:t>to live in the community where they have been brought up, have family and friends and in which many of them will work. It also allows them to contribute to community life</a:t>
            </a:r>
          </a:p>
        </p:txBody>
      </p:sp>
      <p:sp>
        <p:nvSpPr>
          <p:cNvPr id="7172" name="Slide Number Placeholder 3">
            <a:extLst>
              <a:ext uri="{FF2B5EF4-FFF2-40B4-BE49-F238E27FC236}">
                <a16:creationId xmlns:a16="http://schemas.microsoft.com/office/drawing/2014/main" id="{6FAC1F7B-3088-9BFE-6D83-0F70DCB932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CDB093-9376-44D4-A7A8-418688E2646B}" type="slidenum">
              <a:rPr lang="en-GB" altLang="en-US" smtClean="0"/>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34220B9F-6C9C-F857-92DD-B61BF234F8D9}"/>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7C513C74-20B4-05E0-EB8C-A9D3162D2AE8}"/>
              </a:ext>
            </a:extLst>
          </p:cNvPr>
          <p:cNvSpPr>
            <a:spLocks noGrp="1" noChangeArrowheads="1"/>
          </p:cNvSpPr>
          <p:nvPr>
            <p:ph type="body" idx="1"/>
          </p:nvPr>
        </p:nvSpPr>
        <p:spPr>
          <a:ln/>
        </p:spPr>
        <p:txBody>
          <a:bodyPr/>
          <a:lstStyle/>
          <a:p>
            <a:pPr>
              <a:defRPr/>
            </a:pPr>
            <a:r>
              <a:rPr lang="en-US" altLang="en-US" sz="1050" dirty="0">
                <a:latin typeface="Arial" panose="020B0604020202020204" pitchFamily="34" charset="0"/>
              </a:rPr>
              <a:t>Stress importance of Community </a:t>
            </a:r>
            <a:r>
              <a:rPr lang="en-US" altLang="en-US" sz="1050" dirty="0" err="1">
                <a:latin typeface="Arial" panose="020B0604020202020204" pitchFamily="34" charset="0"/>
              </a:rPr>
              <a:t>Engagment</a:t>
            </a:r>
            <a:r>
              <a:rPr lang="en-US" altLang="en-US" sz="1050" dirty="0">
                <a:latin typeface="Arial" panose="020B0604020202020204" pitchFamily="34" charset="0"/>
              </a:rPr>
              <a:t> – attendance at PC meetings, community consultation events, site finding etc.</a:t>
            </a:r>
          </a:p>
          <a:p>
            <a:pPr>
              <a:defRPr/>
            </a:pPr>
            <a:r>
              <a:rPr lang="en-US" altLang="en-US" sz="1050" dirty="0">
                <a:latin typeface="Arial" panose="020B0604020202020204" pitchFamily="34" charset="0"/>
              </a:rPr>
              <a:t>Stress INDEPENDENT aspect.</a:t>
            </a:r>
          </a:p>
          <a:p>
            <a:pPr>
              <a:defRPr/>
            </a:pPr>
            <a:r>
              <a:rPr lang="en-US" altLang="en-US" sz="1050" dirty="0">
                <a:latin typeface="Arial" panose="020B0604020202020204" pitchFamily="34" charset="0"/>
              </a:rPr>
              <a:t>Discuss what is affordable housing </a:t>
            </a:r>
          </a:p>
          <a:p>
            <a:pPr>
              <a:defRPr/>
            </a:pPr>
            <a:r>
              <a:rPr lang="en-GB" sz="1050" dirty="0">
                <a:solidFill>
                  <a:srgbClr val="000000"/>
                </a:solidFill>
                <a:ea typeface="Times New Roman" panose="02020603050405020304" pitchFamily="18" charset="0"/>
                <a:cs typeface="Arial" panose="020B0604020202020204" pitchFamily="34" charset="0"/>
              </a:rPr>
              <a:t>A common definition of what is affordable is that the household pays no more than 33% of their income on rent and spends no more than 3.5 times their annual income on mortgage payments.</a:t>
            </a:r>
            <a:endParaRPr lang="en-GB" sz="1050" dirty="0">
              <a:ea typeface="Times New Roman" panose="02020603050405020304" pitchFamily="18" charset="0"/>
              <a:cs typeface="Arial" panose="020B0604020202020204" pitchFamily="34" charset="0"/>
            </a:endParaRPr>
          </a:p>
          <a:p>
            <a:pPr>
              <a:defRPr/>
            </a:pPr>
            <a:r>
              <a:rPr lang="en-GB" altLang="en-US" sz="1050" b="1" dirty="0">
                <a:solidFill>
                  <a:schemeClr val="bg1"/>
                </a:solidFill>
                <a:cs typeface="Arial" panose="020B0604020202020204" pitchFamily="34" charset="0"/>
              </a:rPr>
              <a:t>Housing for sale or rent, for those whose needs are not met by the market</a:t>
            </a:r>
            <a:endParaRPr lang="en-US" altLang="en-US" sz="1050" dirty="0">
              <a:latin typeface="Arial" panose="020B0604020202020204" pitchFamily="34" charset="0"/>
            </a:endParaRPr>
          </a:p>
          <a:p>
            <a:pPr>
              <a:defRPr/>
            </a:pPr>
            <a:endParaRPr lang="en-GB" altLang="en-US" sz="1050" b="1" dirty="0">
              <a:solidFill>
                <a:schemeClr val="bg1"/>
              </a:solidFill>
              <a:cs typeface="Arial" panose="020B0604020202020204" pitchFamily="34" charset="0"/>
            </a:endParaRPr>
          </a:p>
          <a:p>
            <a:pPr>
              <a:defRPr/>
            </a:pPr>
            <a:endParaRPr lang="en-GB" altLang="en-US" sz="1050" b="1" dirty="0">
              <a:solidFill>
                <a:schemeClr val="bg1"/>
              </a:solidFill>
              <a:cs typeface="Arial" panose="020B0604020202020204" pitchFamily="34" charset="0"/>
            </a:endParaRPr>
          </a:p>
          <a:p>
            <a:pPr>
              <a:spcBef>
                <a:spcPct val="50000"/>
              </a:spcBef>
              <a:defRPr/>
            </a:pPr>
            <a:r>
              <a:rPr lang="en-GB" sz="1050" b="1" dirty="0">
                <a:solidFill>
                  <a:srgbClr val="000000"/>
                </a:solidFill>
                <a:ea typeface="Times New Roman" panose="02020603050405020304" pitchFamily="18" charset="0"/>
                <a:cs typeface="Arial" panose="020B0604020202020204" pitchFamily="34" charset="0"/>
              </a:rPr>
              <a:t>Parish and Town Councils are an essential part of the structure of local democracy and have a vital role in acting on behalf of the communities they represent;</a:t>
            </a:r>
          </a:p>
          <a:p>
            <a:pPr>
              <a:spcBef>
                <a:spcPct val="50000"/>
              </a:spcBef>
              <a:defRPr/>
            </a:pPr>
            <a:endParaRPr lang="en-GB" sz="1050" b="1" dirty="0">
              <a:solidFill>
                <a:srgbClr val="000000"/>
              </a:solidFill>
              <a:ea typeface="Times New Roman" panose="02020603050405020304" pitchFamily="18" charset="0"/>
              <a:cs typeface="Arial" panose="020B0604020202020204" pitchFamily="34" charset="0"/>
            </a:endParaRPr>
          </a:p>
          <a:p>
            <a:pPr marL="342900" indent="-342900">
              <a:buSzPts val="1000"/>
              <a:buFont typeface="Symbol" panose="05050102010706020507" pitchFamily="18" charset="2"/>
              <a:buChar char=""/>
              <a:tabLst>
                <a:tab pos="457200" algn="l"/>
              </a:tabLst>
              <a:defRPr/>
            </a:pPr>
            <a:r>
              <a:rPr lang="en-GB" sz="1050" dirty="0">
                <a:solidFill>
                  <a:srgbClr val="000000"/>
                </a:solidFill>
                <a:ea typeface="Times New Roman" panose="02020603050405020304" pitchFamily="18" charset="0"/>
                <a:cs typeface="Arial" panose="020B0604020202020204" pitchFamily="34" charset="0"/>
              </a:rPr>
              <a:t>give views, on behalf of the community, on planning applications and other proposals that affect the parish</a:t>
            </a:r>
            <a:endParaRPr lang="en-GB" sz="1050" dirty="0">
              <a:solidFill>
                <a:srgbClr val="000000"/>
              </a:solidFill>
              <a:ea typeface="Calibri" panose="020F0502020204030204" pitchFamily="34" charset="0"/>
              <a:cs typeface="Arial" panose="020B0604020202020204" pitchFamily="34" charset="0"/>
            </a:endParaRPr>
          </a:p>
          <a:p>
            <a:pPr marL="342900" indent="-342900">
              <a:buSzPts val="1000"/>
              <a:buFont typeface="Symbol" panose="05050102010706020507" pitchFamily="18" charset="2"/>
              <a:buChar char=""/>
              <a:tabLst>
                <a:tab pos="457200" algn="l"/>
              </a:tabLst>
              <a:defRPr/>
            </a:pPr>
            <a:r>
              <a:rPr lang="en-GB" sz="1050" dirty="0">
                <a:solidFill>
                  <a:srgbClr val="000000"/>
                </a:solidFill>
                <a:ea typeface="Times New Roman" panose="02020603050405020304" pitchFamily="18" charset="0"/>
                <a:cs typeface="Arial" panose="020B0604020202020204" pitchFamily="34" charset="0"/>
              </a:rPr>
              <a:t>undertake projects and schemes that benefit local residents</a:t>
            </a:r>
            <a:endParaRPr lang="en-GB" sz="1050" dirty="0">
              <a:solidFill>
                <a:srgbClr val="000000"/>
              </a:solidFill>
              <a:ea typeface="Calibri" panose="020F0502020204030204" pitchFamily="34" charset="0"/>
              <a:cs typeface="Arial" panose="020B0604020202020204" pitchFamily="34" charset="0"/>
            </a:endParaRPr>
          </a:p>
          <a:p>
            <a:pPr marL="342900" indent="-342900">
              <a:buSzPts val="1000"/>
              <a:buFont typeface="Symbol" panose="05050102010706020507" pitchFamily="18" charset="2"/>
              <a:buChar char=""/>
              <a:tabLst>
                <a:tab pos="457200" algn="l"/>
              </a:tabLst>
              <a:defRPr/>
            </a:pPr>
            <a:r>
              <a:rPr lang="en-GB" sz="1050" dirty="0">
                <a:solidFill>
                  <a:srgbClr val="000000"/>
                </a:solidFill>
                <a:ea typeface="Times New Roman" panose="02020603050405020304" pitchFamily="18" charset="0"/>
                <a:cs typeface="Arial" panose="020B0604020202020204" pitchFamily="34" charset="0"/>
              </a:rPr>
              <a:t>work in partnership with other bodies to achieve benefits for the parish</a:t>
            </a:r>
            <a:endParaRPr lang="en-GB" sz="1050" dirty="0">
              <a:solidFill>
                <a:srgbClr val="000000"/>
              </a:solidFill>
              <a:ea typeface="Calibri" panose="020F0502020204030204" pitchFamily="34" charset="0"/>
              <a:cs typeface="Arial" panose="020B0604020202020204" pitchFamily="34" charset="0"/>
            </a:endParaRPr>
          </a:p>
          <a:p>
            <a:pPr marL="342900" indent="-342900">
              <a:buSzPts val="1000"/>
              <a:buFont typeface="Symbol" panose="05050102010706020507" pitchFamily="18" charset="2"/>
              <a:buChar char=""/>
              <a:tabLst>
                <a:tab pos="457200" algn="l"/>
              </a:tabLst>
              <a:defRPr/>
            </a:pPr>
            <a:r>
              <a:rPr lang="en-GB" sz="1050" dirty="0">
                <a:solidFill>
                  <a:srgbClr val="000000"/>
                </a:solidFill>
                <a:ea typeface="Times New Roman" panose="02020603050405020304" pitchFamily="18" charset="0"/>
                <a:cs typeface="Arial" panose="020B0604020202020204" pitchFamily="34" charset="0"/>
              </a:rPr>
              <a:t>alert relevant authorities to problems that arise or work that needs to be undertaken</a:t>
            </a:r>
          </a:p>
          <a:p>
            <a:pPr marL="342900" indent="-342900">
              <a:buSzPts val="1000"/>
              <a:buFont typeface="Symbol" panose="05050102010706020507" pitchFamily="18" charset="2"/>
              <a:buChar char=""/>
              <a:tabLst>
                <a:tab pos="457200" algn="l"/>
              </a:tabLst>
              <a:defRPr/>
            </a:pPr>
            <a:r>
              <a:rPr lang="en-GB" sz="1050" dirty="0">
                <a:solidFill>
                  <a:srgbClr val="000000"/>
                </a:solidFill>
                <a:ea typeface="Times New Roman" panose="02020603050405020304" pitchFamily="18" charset="0"/>
                <a:cs typeface="Arial" panose="020B0604020202020204" pitchFamily="34" charset="0"/>
              </a:rPr>
              <a:t>help the other tiers of local government keep in touch with their local communities.</a:t>
            </a:r>
            <a:endParaRPr lang="en-GB" sz="1050" dirty="0">
              <a:solidFill>
                <a:srgbClr val="000000"/>
              </a:solidFill>
              <a:ea typeface="Calibri" panose="020F0502020204030204" pitchFamily="34" charset="0"/>
              <a:cs typeface="Arial" panose="020B0604020202020204" pitchFamily="34" charset="0"/>
            </a:endParaRPr>
          </a:p>
        </p:txBody>
      </p:sp>
      <p:sp>
        <p:nvSpPr>
          <p:cNvPr id="9220" name="Slide Number Placeholder 3">
            <a:extLst>
              <a:ext uri="{FF2B5EF4-FFF2-40B4-BE49-F238E27FC236}">
                <a16:creationId xmlns:a16="http://schemas.microsoft.com/office/drawing/2014/main" id="{E48D438E-2966-1DF1-4EA2-7FFA25FDC2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D571C4-F2B2-4D4C-AA81-BEFD842340D2}" type="slidenum">
              <a:rPr lang="en-GB" altLang="en-US" smtClean="0"/>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F598E56-DD68-54F6-6CCA-69FCD999A7A0}"/>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E0F66B11-B995-CB61-0785-849EF02A4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050" dirty="0">
                <a:latin typeface="Arial" panose="020B0604020202020204" pitchFamily="34" charset="0"/>
              </a:rPr>
              <a:t>Annex 2 of NPPF</a:t>
            </a:r>
          </a:p>
          <a:p>
            <a:r>
              <a:rPr lang="en-GB" altLang="en-US" sz="1050" dirty="0">
                <a:latin typeface="Arial" panose="020B0604020202020204" pitchFamily="34" charset="0"/>
              </a:rPr>
              <a:t>Come in all shapes and sizes but these are the most common offerings.</a:t>
            </a:r>
          </a:p>
          <a:p>
            <a:r>
              <a:rPr lang="en-GB" altLang="en-US" sz="1050" dirty="0">
                <a:latin typeface="Arial" panose="020B0604020202020204" pitchFamily="34" charset="0"/>
              </a:rPr>
              <a:t>Starter home – scrapped – replaced with First Homes.</a:t>
            </a:r>
          </a:p>
          <a:p>
            <a:r>
              <a:rPr lang="en-GB" altLang="en-US" sz="1050" dirty="0">
                <a:latin typeface="Arial" panose="020B0604020202020204" pitchFamily="34" charset="0"/>
              </a:rPr>
              <a:t>First Homes – impact on other </a:t>
            </a:r>
            <a:r>
              <a:rPr lang="en-GB" altLang="en-US" sz="1050" dirty="0" err="1">
                <a:latin typeface="Arial" panose="020B0604020202020204" pitchFamily="34" charset="0"/>
              </a:rPr>
              <a:t>tensures</a:t>
            </a:r>
            <a:r>
              <a:rPr lang="en-GB" altLang="en-US" sz="1050" dirty="0">
                <a:latin typeface="Arial" panose="020B0604020202020204" pitchFamily="34" charset="0"/>
              </a:rPr>
              <a:t> including social rent and shared ownership  as 25% of all affordable must be First Homes.</a:t>
            </a:r>
          </a:p>
          <a:p>
            <a:pPr algn="ctr" eaLnBrk="1" hangingPunct="1">
              <a:spcBef>
                <a:spcPct val="50000"/>
              </a:spcBef>
              <a:defRPr/>
            </a:pPr>
            <a:endParaRPr lang="en-GB" altLang="en-US" sz="1050" dirty="0">
              <a:solidFill>
                <a:schemeClr val="tx1"/>
              </a:solidFill>
              <a:cs typeface="Arial" panose="020B0604020202020204" pitchFamily="34" charset="0"/>
            </a:endParaRPr>
          </a:p>
          <a:p>
            <a:pPr algn="ctr" eaLnBrk="1" hangingPunct="1">
              <a:spcBef>
                <a:spcPct val="50000"/>
              </a:spcBef>
              <a:defRPr/>
            </a:pPr>
            <a:r>
              <a:rPr lang="en-GB" sz="1050" dirty="0">
                <a:solidFill>
                  <a:srgbClr val="000000"/>
                </a:solidFill>
                <a:ea typeface="Times New Roman" panose="02020603050405020304" pitchFamily="18" charset="0"/>
                <a:cs typeface="Arial" panose="020B0604020202020204" pitchFamily="34" charset="0"/>
              </a:rPr>
              <a:t>A common definition of what is affordable is that the household pays no more than 33% of their income on rent and spends no more than 3.5 times their annual income on mortgage payments.</a:t>
            </a:r>
            <a:endParaRPr lang="en-GB" sz="1050" dirty="0">
              <a:ea typeface="Times New Roman" panose="02020603050405020304" pitchFamily="18" charset="0"/>
              <a:cs typeface="Arial" panose="020B0604020202020204" pitchFamily="34" charset="0"/>
            </a:endParaRPr>
          </a:p>
          <a:p>
            <a:endParaRPr lang="en-GB" altLang="en-US" sz="1050" dirty="0">
              <a:latin typeface="Arial" panose="020B0604020202020204" pitchFamily="34" charset="0"/>
            </a:endParaRPr>
          </a:p>
          <a:p>
            <a:r>
              <a:rPr lang="en-GB" sz="1050" b="1" dirty="0"/>
              <a:t>Rent to Buy</a:t>
            </a:r>
            <a:endParaRPr lang="en-GB" sz="1050" dirty="0"/>
          </a:p>
          <a:p>
            <a:r>
              <a:rPr lang="en-GB" sz="1050" dirty="0"/>
              <a:t>Homes let to working households at a lower cost to give them the opportunity to save for a deposit to buy their first home. The rent (including service charge) is set at or below 80% of the market rent for an equivalent home for at least five years to allow a tenant to save for a deposit or purchase sooner via Shared Ownership. Full details are set out in the </a:t>
            </a:r>
            <a:r>
              <a:rPr lang="en-GB" sz="1050" dirty="0">
                <a:hlinkClick r:id="rId3"/>
              </a:rPr>
              <a:t>Rent to Buy guidance</a:t>
            </a:r>
            <a:r>
              <a:rPr lang="en-GB" sz="1050" dirty="0"/>
              <a:t>.</a:t>
            </a:r>
          </a:p>
          <a:p>
            <a:endParaRPr lang="en-GB" altLang="en-US" sz="1050" dirty="0">
              <a:latin typeface="Arial" panose="020B0604020202020204" pitchFamily="34" charset="0"/>
            </a:endParaRPr>
          </a:p>
        </p:txBody>
      </p:sp>
      <p:sp>
        <p:nvSpPr>
          <p:cNvPr id="15364" name="Slide Number Placeholder 3">
            <a:extLst>
              <a:ext uri="{FF2B5EF4-FFF2-40B4-BE49-F238E27FC236}">
                <a16:creationId xmlns:a16="http://schemas.microsoft.com/office/drawing/2014/main" id="{A282D271-3FA2-0485-36B0-C4FA3C7D44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2DE717-17F8-4575-9F0B-7B5005CD3D5D}" type="slidenum">
              <a:rPr lang="en-GB" altLang="en-US" smtClean="0"/>
              <a:pPr/>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F598E56-DD68-54F6-6CCA-69FCD999A7A0}"/>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E0F66B11-B995-CB61-0785-849EF02A4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050" dirty="0">
                <a:latin typeface="Arial" panose="020B0604020202020204" pitchFamily="34" charset="0"/>
              </a:rPr>
              <a:t>AHP 21 – 26</a:t>
            </a:r>
          </a:p>
          <a:p>
            <a:r>
              <a:rPr lang="en-GB" altLang="en-US" sz="1050" dirty="0">
                <a:latin typeface="Arial" panose="020B0604020202020204" pitchFamily="34" charset="0"/>
              </a:rPr>
              <a:t>Priority is social rent</a:t>
            </a:r>
          </a:p>
          <a:p>
            <a:r>
              <a:rPr lang="en-GB" sz="1050" dirty="0"/>
              <a:t>The Affordable Homes Programme provides grant funding to support the capital costs of developing affordable housing for rent or sale. As the Government’s housing accelerator, </a:t>
            </a:r>
            <a:r>
              <a:rPr lang="en-GB" sz="1050" dirty="0">
                <a:hlinkClick r:id="rId3"/>
              </a:rPr>
              <a:t>Homes England</a:t>
            </a:r>
            <a:r>
              <a:rPr lang="en-GB" sz="1050" dirty="0"/>
              <a:t> will be making available £7.39 billion from April 2021 to deliver up to 130,000 affordable homes by March 2026 – outside of London.</a:t>
            </a:r>
            <a:endParaRPr lang="en-GB" altLang="en-US" sz="1050" dirty="0">
              <a:latin typeface="Arial" panose="020B0604020202020204" pitchFamily="34" charset="0"/>
            </a:endParaRPr>
          </a:p>
        </p:txBody>
      </p:sp>
      <p:sp>
        <p:nvSpPr>
          <p:cNvPr id="15364" name="Slide Number Placeholder 3">
            <a:extLst>
              <a:ext uri="{FF2B5EF4-FFF2-40B4-BE49-F238E27FC236}">
                <a16:creationId xmlns:a16="http://schemas.microsoft.com/office/drawing/2014/main" id="{A282D271-3FA2-0485-36B0-C4FA3C7D44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2DE717-17F8-4575-9F0B-7B5005CD3D5D}" type="slidenum">
              <a:rPr lang="en-GB" altLang="en-US" smtClean="0"/>
              <a:pPr/>
              <a:t>5</a:t>
            </a:fld>
            <a:endParaRPr lang="en-GB" altLang="en-US"/>
          </a:p>
        </p:txBody>
      </p:sp>
    </p:spTree>
    <p:extLst>
      <p:ext uri="{BB962C8B-B14F-4D97-AF65-F5344CB8AC3E}">
        <p14:creationId xmlns:p14="http://schemas.microsoft.com/office/powerpoint/2010/main" val="2105280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3FEB551-7F73-D0C6-62E1-D6BF3E0205A8}"/>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AA2D917-B279-687A-4664-C7F0126855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50" dirty="0">
                <a:latin typeface="Arial" panose="020B0604020202020204" pitchFamily="34" charset="0"/>
              </a:rPr>
              <a:t>That’s what happens at a LPA level but obviously our mission here at RCCE is to empower local councils to </a:t>
            </a:r>
            <a:r>
              <a:rPr lang="en-US" altLang="en-US" sz="1050" dirty="0" err="1">
                <a:latin typeface="Arial" panose="020B0604020202020204" pitchFamily="34" charset="0"/>
              </a:rPr>
              <a:t>realise</a:t>
            </a:r>
            <a:r>
              <a:rPr lang="en-US" altLang="en-US" sz="1050" dirty="0">
                <a:latin typeface="Arial" panose="020B0604020202020204" pitchFamily="34" charset="0"/>
              </a:rPr>
              <a:t> options available to them to support their communities.</a:t>
            </a:r>
          </a:p>
          <a:p>
            <a:endParaRPr lang="en-US" altLang="en-US" sz="1050" dirty="0">
              <a:latin typeface="Arial" panose="020B0604020202020204" pitchFamily="34" charset="0"/>
            </a:endParaRPr>
          </a:p>
          <a:p>
            <a:r>
              <a:rPr lang="en-US" altLang="en-US" sz="1050" dirty="0">
                <a:latin typeface="Arial" panose="020B0604020202020204" pitchFamily="34" charset="0"/>
              </a:rPr>
              <a:t>Links in well with the role of Local Councils in identifying and supporting the needs of their community.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dirty="0">
                <a:solidFill>
                  <a:schemeClr val="tx1"/>
                </a:solidFill>
                <a:cs typeface="Arial" panose="020B0604020202020204" pitchFamily="34" charset="0"/>
              </a:rPr>
              <a:t>A small scheme of  affordable homes on a suitable site can breathe fresh life into a village and ensure local people can stay in their community, whatever their age or circumstances and help to sustain local services such as shops, schools and pubs.</a:t>
            </a:r>
            <a:endParaRPr lang="en-GB" altLang="en-US" sz="1050" dirty="0">
              <a:solidFill>
                <a:schemeClr val="tx1"/>
              </a:solidFill>
              <a:cs typeface="Arial" panose="020B0604020202020204" pitchFamily="34" charset="0"/>
            </a:endParaRPr>
          </a:p>
          <a:p>
            <a:endParaRPr lang="en-US" altLang="en-US" sz="1050" dirty="0">
              <a:latin typeface="Arial" panose="020B0604020202020204" pitchFamily="34" charset="0"/>
            </a:endParaRPr>
          </a:p>
        </p:txBody>
      </p:sp>
      <p:sp>
        <p:nvSpPr>
          <p:cNvPr id="11268" name="Slide Number Placeholder 3">
            <a:extLst>
              <a:ext uri="{FF2B5EF4-FFF2-40B4-BE49-F238E27FC236}">
                <a16:creationId xmlns:a16="http://schemas.microsoft.com/office/drawing/2014/main" id="{6D6EFFBA-CA87-35D6-E529-9664E3211E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E20D67-B55C-46B0-ADFE-CE869DB3B501}" type="slidenum">
              <a:rPr lang="en-GB" altLang="en-US" smtClean="0"/>
              <a:pPr/>
              <a:t>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44E9EF6-2DAD-65CD-1DA1-F668D41AA3C7}"/>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2C8A99C3-881A-85C0-A92F-F27BE6A7F9F1}"/>
              </a:ext>
            </a:extLst>
          </p:cNvPr>
          <p:cNvSpPr>
            <a:spLocks noGrp="1" noChangeArrowheads="1"/>
          </p:cNvSpPr>
          <p:nvPr>
            <p:ph type="body" idx="1"/>
          </p:nvPr>
        </p:nvSpPr>
        <p:spPr>
          <a:ln/>
        </p:spPr>
        <p:txBody>
          <a:bodyPr/>
          <a:lstStyle/>
          <a:p>
            <a:pPr>
              <a:defRPr/>
            </a:pPr>
            <a:r>
              <a:rPr lang="en-US" altLang="en-US" sz="1050" dirty="0">
                <a:latin typeface="Arial" panose="020B0604020202020204" pitchFamily="34" charset="0"/>
              </a:rPr>
              <a:t>STRESS LESS THAN 3,000 in POPULATION</a:t>
            </a:r>
          </a:p>
          <a:p>
            <a:pPr>
              <a:defRPr/>
            </a:pPr>
            <a:endParaRPr lang="en-US" altLang="en-US" sz="1050" dirty="0">
              <a:latin typeface="Arial" panose="020B0604020202020204" pitchFamily="34" charset="0"/>
            </a:endParaRPr>
          </a:p>
          <a:p>
            <a:pPr>
              <a:defRPr/>
            </a:pPr>
            <a:r>
              <a:rPr lang="en-US" altLang="en-US" sz="1050" dirty="0">
                <a:latin typeface="Arial" panose="020B0604020202020204" pitchFamily="34" charset="0"/>
              </a:rPr>
              <a:t>The Parish Council leads this process. </a:t>
            </a:r>
          </a:p>
          <a:p>
            <a:pPr>
              <a:defRPr/>
            </a:pPr>
            <a:r>
              <a:rPr lang="en-US" altLang="en-US" sz="1050" dirty="0">
                <a:latin typeface="Arial" panose="020B0604020202020204" pitchFamily="34" charset="0"/>
              </a:rPr>
              <a:t>Affordable housing for those with a strong connection to the parish in perpetuity – locked into the land via S106 agreement.</a:t>
            </a:r>
          </a:p>
          <a:p>
            <a:pPr>
              <a:defRPr/>
            </a:pPr>
            <a:r>
              <a:rPr lang="en-US" altLang="en-US" sz="1050" dirty="0">
                <a:latin typeface="Arial" panose="020B0604020202020204" pitchFamily="34" charset="0"/>
              </a:rPr>
              <a:t>Need to comply with RES Policy of the Local Authority.</a:t>
            </a:r>
          </a:p>
          <a:p>
            <a:pPr>
              <a:defRPr/>
            </a:pPr>
            <a:r>
              <a:rPr lang="en-US" altLang="en-US" sz="1050" dirty="0">
                <a:latin typeface="Arial" panose="020B0604020202020204" pitchFamily="34" charset="0"/>
              </a:rPr>
              <a:t>Site finding must be transparent – take community with you.</a:t>
            </a:r>
          </a:p>
          <a:p>
            <a:pPr>
              <a:defRPr/>
            </a:pPr>
            <a:r>
              <a:rPr lang="en-US" altLang="en-US" sz="1050" dirty="0">
                <a:latin typeface="Arial" panose="020B0604020202020204" pitchFamily="34" charset="0"/>
              </a:rPr>
              <a:t>All sites will be considered and assessed for viability and planning.</a:t>
            </a:r>
          </a:p>
          <a:p>
            <a:pPr>
              <a:defRPr/>
            </a:pPr>
            <a:endParaRPr lang="en-US" altLang="en-US" sz="1050" dirty="0">
              <a:latin typeface="Arial" panose="020B0604020202020204" pitchFamily="34" charset="0"/>
            </a:endParaRPr>
          </a:p>
          <a:p>
            <a:pPr marL="342900" lvl="1" indent="-342900" eaLnBrk="1" hangingPunct="1">
              <a:spcBef>
                <a:spcPct val="50000"/>
              </a:spcBef>
              <a:buFont typeface="Arial" panose="020B0604020202020204" pitchFamily="34" charset="0"/>
              <a:buChar char="•"/>
              <a:defRPr/>
            </a:pPr>
            <a:r>
              <a:rPr lang="en-GB" altLang="en-US" sz="1050" dirty="0">
                <a:cs typeface="Arial" panose="020B0604020202020204" pitchFamily="34" charset="0"/>
              </a:rPr>
              <a:t>There would be a </a:t>
            </a:r>
            <a:r>
              <a:rPr lang="en-GB" altLang="en-US" sz="1050" b="1" dirty="0">
                <a:cs typeface="Arial" panose="020B0604020202020204" pitchFamily="34" charset="0"/>
              </a:rPr>
              <a:t>legally binding agreement </a:t>
            </a:r>
            <a:r>
              <a:rPr lang="en-GB" altLang="en-US" sz="1050" dirty="0">
                <a:cs typeface="Arial" panose="020B0604020202020204" pitchFamily="34" charset="0"/>
              </a:rPr>
              <a:t>to ensure that people with a local connection would be allocated the houses as priority.</a:t>
            </a:r>
          </a:p>
          <a:p>
            <a:pPr marL="342900" indent="-342900" eaLnBrk="1" hangingPunct="1">
              <a:lnSpc>
                <a:spcPct val="50000"/>
              </a:lnSpc>
              <a:spcBef>
                <a:spcPct val="50000"/>
              </a:spcBef>
              <a:buFont typeface="Arial" panose="020B0604020202020204" pitchFamily="34" charset="0"/>
              <a:buChar char="•"/>
              <a:defRPr/>
            </a:pPr>
            <a:r>
              <a:rPr lang="en-GB" altLang="en-US" sz="1050" b="1" dirty="0">
                <a:cs typeface="Arial" panose="020B0604020202020204" pitchFamily="34" charset="0"/>
              </a:rPr>
              <a:t>Local Connection </a:t>
            </a:r>
            <a:r>
              <a:rPr lang="en-GB" altLang="en-US" sz="1050" dirty="0">
                <a:cs typeface="Arial" panose="020B0604020202020204" pitchFamily="34" charset="0"/>
              </a:rPr>
              <a:t>means people who; </a:t>
            </a:r>
          </a:p>
          <a:p>
            <a:pPr marL="800100" lvl="1" indent="-342900" eaLnBrk="1" hangingPunct="1">
              <a:lnSpc>
                <a:spcPct val="75000"/>
              </a:lnSpc>
              <a:spcBef>
                <a:spcPct val="50000"/>
              </a:spcBef>
              <a:buFont typeface="Arial" panose="020B0604020202020204" pitchFamily="34" charset="0"/>
              <a:buChar char="•"/>
              <a:defRPr/>
            </a:pPr>
            <a:r>
              <a:rPr lang="en-GB" altLang="en-US" sz="1050" dirty="0">
                <a:cs typeface="Arial" panose="020B0604020202020204" pitchFamily="34" charset="0"/>
              </a:rPr>
              <a:t>currently live in the parish &amp; have done for a number of years</a:t>
            </a:r>
          </a:p>
          <a:p>
            <a:pPr marL="800100" lvl="1" indent="-342900" eaLnBrk="1" hangingPunct="1">
              <a:lnSpc>
                <a:spcPct val="75000"/>
              </a:lnSpc>
              <a:spcBef>
                <a:spcPct val="50000"/>
              </a:spcBef>
              <a:buFont typeface="Arial" panose="020B0604020202020204" pitchFamily="34" charset="0"/>
              <a:buChar char="•"/>
              <a:defRPr/>
            </a:pPr>
            <a:r>
              <a:rPr lang="en-GB" altLang="en-US" sz="1050" dirty="0">
                <a:cs typeface="Arial" panose="020B0604020202020204" pitchFamily="34" charset="0"/>
              </a:rPr>
              <a:t>used to live in the parish but had to move away</a:t>
            </a:r>
          </a:p>
          <a:p>
            <a:pPr marL="800100" lvl="1" indent="-342900" eaLnBrk="1" hangingPunct="1">
              <a:lnSpc>
                <a:spcPct val="75000"/>
              </a:lnSpc>
              <a:spcBef>
                <a:spcPct val="50000"/>
              </a:spcBef>
              <a:buFont typeface="Arial" panose="020B0604020202020204" pitchFamily="34" charset="0"/>
              <a:buChar char="•"/>
              <a:defRPr/>
            </a:pPr>
            <a:r>
              <a:rPr lang="en-GB" altLang="en-US" sz="1050" dirty="0">
                <a:cs typeface="Arial" panose="020B0604020202020204" pitchFamily="34" charset="0"/>
              </a:rPr>
              <a:t>have close family in the parish</a:t>
            </a:r>
          </a:p>
          <a:p>
            <a:pPr marL="800100" lvl="1" indent="-342900" eaLnBrk="1" hangingPunct="1">
              <a:lnSpc>
                <a:spcPct val="75000"/>
              </a:lnSpc>
              <a:spcBef>
                <a:spcPct val="50000"/>
              </a:spcBef>
              <a:buFont typeface="Arial" panose="020B0604020202020204" pitchFamily="34" charset="0"/>
              <a:buChar char="•"/>
              <a:defRPr/>
            </a:pPr>
            <a:r>
              <a:rPr lang="en-GB" altLang="en-US" sz="1050" dirty="0">
                <a:cs typeface="Arial" panose="020B0604020202020204" pitchFamily="34" charset="0"/>
              </a:rPr>
              <a:t>employed full time in the parish</a:t>
            </a:r>
          </a:p>
          <a:p>
            <a:pPr eaLnBrk="1" hangingPunct="1">
              <a:lnSpc>
                <a:spcPct val="75000"/>
              </a:lnSpc>
              <a:spcBef>
                <a:spcPct val="50000"/>
              </a:spcBef>
              <a:defRPr/>
            </a:pPr>
            <a:r>
              <a:rPr lang="en-GB" altLang="en-US" sz="1050" dirty="0">
                <a:cs typeface="Arial" panose="020B0604020202020204" pitchFamily="34" charset="0"/>
              </a:rPr>
              <a:t>These homes also stay affordable in </a:t>
            </a:r>
            <a:r>
              <a:rPr lang="en-GB" altLang="en-US" sz="1050" b="1" dirty="0">
                <a:cs typeface="Arial" panose="020B0604020202020204" pitchFamily="34" charset="0"/>
              </a:rPr>
              <a:t>perpetuity</a:t>
            </a:r>
            <a:r>
              <a:rPr lang="en-GB" altLang="en-US" sz="1050" dirty="0">
                <a:cs typeface="Arial" panose="020B0604020202020204" pitchFamily="34" charset="0"/>
              </a:rPr>
              <a:t>;</a:t>
            </a:r>
          </a:p>
          <a:p>
            <a:pPr marL="342900" indent="-342900" eaLnBrk="1" hangingPunct="1">
              <a:lnSpc>
                <a:spcPct val="75000"/>
              </a:lnSpc>
              <a:spcBef>
                <a:spcPct val="50000"/>
              </a:spcBef>
              <a:buFont typeface="Arial" panose="020B0604020202020204" pitchFamily="34" charset="0"/>
              <a:buChar char="•"/>
              <a:defRPr/>
            </a:pPr>
            <a:r>
              <a:rPr lang="en-GB" altLang="en-US" sz="1050" dirty="0">
                <a:cs typeface="Arial" panose="020B0604020202020204" pitchFamily="34" charset="0"/>
              </a:rPr>
              <a:t>Rented homes on exception sites have had the ‘Right to Buy’ removed. </a:t>
            </a:r>
          </a:p>
          <a:p>
            <a:pPr marL="342900" indent="-342900" eaLnBrk="1" hangingPunct="1">
              <a:lnSpc>
                <a:spcPct val="75000"/>
              </a:lnSpc>
              <a:spcBef>
                <a:spcPct val="50000"/>
              </a:spcBef>
              <a:buFont typeface="Arial" panose="020B0604020202020204" pitchFamily="34" charset="0"/>
              <a:buChar char="•"/>
              <a:defRPr/>
            </a:pPr>
            <a:r>
              <a:rPr lang="en-GB" altLang="en-US" sz="1050" dirty="0">
                <a:cs typeface="Arial" panose="020B0604020202020204" pitchFamily="34" charset="0"/>
              </a:rPr>
              <a:t>Shared owners can only purchase a maximum of 80% of the house. Any vacated properties would again become available for local people as a priority.</a:t>
            </a:r>
            <a:endParaRPr lang="en-GB" altLang="en-US" sz="1050" kern="1400" dirty="0">
              <a:cs typeface="Arial" panose="020B0604020202020204" pitchFamily="34" charset="0"/>
            </a:endParaRPr>
          </a:p>
          <a:p>
            <a:pPr>
              <a:defRPr/>
            </a:pPr>
            <a:endParaRPr lang="en-US" altLang="en-US" sz="1050" dirty="0">
              <a:latin typeface="Arial" panose="020B0604020202020204" pitchFamily="34" charset="0"/>
            </a:endParaRPr>
          </a:p>
        </p:txBody>
      </p:sp>
      <p:sp>
        <p:nvSpPr>
          <p:cNvPr id="11268" name="Slide Number Placeholder 3">
            <a:extLst>
              <a:ext uri="{FF2B5EF4-FFF2-40B4-BE49-F238E27FC236}">
                <a16:creationId xmlns:a16="http://schemas.microsoft.com/office/drawing/2014/main" id="{1D9DEF1F-8273-2220-ED2C-08D6544804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E6323B-4664-4C1C-A61C-318820227102}" type="slidenum">
              <a:rPr lang="en-GB" altLang="en-US" smtClean="0"/>
              <a:pPr/>
              <a:t>7</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F780B7CC-C4D4-F892-E600-C7B3F32002E2}"/>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304CA8FA-8457-A1FF-F9EC-3AB9143CFB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50" dirty="0">
                <a:latin typeface="Arial" panose="020B0604020202020204" pitchFamily="34" charset="0"/>
              </a:rPr>
              <a:t>This is the evidence needed for a RES.</a:t>
            </a:r>
          </a:p>
          <a:p>
            <a:r>
              <a:rPr lang="en-US" altLang="en-US" sz="1050" dirty="0">
                <a:latin typeface="Arial" panose="020B0604020202020204" pitchFamily="34" charset="0"/>
              </a:rPr>
              <a:t>Land needed to fulfil the need only.</a:t>
            </a:r>
          </a:p>
          <a:p>
            <a:r>
              <a:rPr lang="en-US" altLang="en-US" sz="1050" dirty="0">
                <a:latin typeface="Arial" panose="020B0604020202020204" pitchFamily="34" charset="0"/>
              </a:rPr>
              <a:t>HNS distributed by the parish.</a:t>
            </a:r>
          </a:p>
          <a:p>
            <a:r>
              <a:rPr lang="en-US" altLang="en-US" sz="1050" dirty="0">
                <a:latin typeface="Arial" panose="020B0604020202020204" pitchFamily="34" charset="0"/>
              </a:rPr>
              <a:t>Parish can adapt the letter to suit them.</a:t>
            </a:r>
          </a:p>
          <a:p>
            <a:r>
              <a:rPr lang="en-US" altLang="en-US" sz="1050" dirty="0">
                <a:latin typeface="Arial" panose="020B0604020202020204" pitchFamily="34" charset="0"/>
              </a:rPr>
              <a:t>Survey needs to stay as </a:t>
            </a:r>
            <a:r>
              <a:rPr lang="en-US" altLang="en-US" sz="1050" dirty="0" err="1">
                <a:latin typeface="Arial" panose="020B0604020202020204" pitchFamily="34" charset="0"/>
              </a:rPr>
              <a:t>standad</a:t>
            </a:r>
            <a:r>
              <a:rPr lang="en-US" altLang="en-US" sz="1050" dirty="0">
                <a:latin typeface="Arial" panose="020B0604020202020204" pitchFamily="34" charset="0"/>
              </a:rPr>
              <a:t> as poss.</a:t>
            </a:r>
          </a:p>
          <a:p>
            <a:r>
              <a:rPr lang="en-US" altLang="en-US" sz="1050" dirty="0">
                <a:latin typeface="Arial" panose="020B0604020202020204" pitchFamily="34" charset="0"/>
              </a:rPr>
              <a:t>Anonymous feedback – confidentiality will be maintained. Report to PC is aggregated results – not identifiable.</a:t>
            </a:r>
          </a:p>
        </p:txBody>
      </p:sp>
      <p:sp>
        <p:nvSpPr>
          <p:cNvPr id="13316" name="Slide Number Placeholder 3">
            <a:extLst>
              <a:ext uri="{FF2B5EF4-FFF2-40B4-BE49-F238E27FC236}">
                <a16:creationId xmlns:a16="http://schemas.microsoft.com/office/drawing/2014/main" id="{2C56515F-DD93-0152-CD47-02E220852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6CEE89-0C3C-4693-8F00-9633CC6F2A49}" type="slidenum">
              <a:rPr lang="en-GB" altLang="en-US" smtClean="0"/>
              <a:pPr/>
              <a:t>8</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53D9B3F-BB14-A783-996B-563E2F04A93D}"/>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B4CE4565-235F-A883-540A-243B100628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50" dirty="0">
                <a:latin typeface="Arial" panose="020B0604020202020204" pitchFamily="34" charset="0"/>
              </a:rPr>
              <a:t>Mention the Housing Register and how residents do still need to be on this to apply for this type of housing.</a:t>
            </a:r>
          </a:p>
        </p:txBody>
      </p:sp>
      <p:sp>
        <p:nvSpPr>
          <p:cNvPr id="21508" name="Slide Number Placeholder 3">
            <a:extLst>
              <a:ext uri="{FF2B5EF4-FFF2-40B4-BE49-F238E27FC236}">
                <a16:creationId xmlns:a16="http://schemas.microsoft.com/office/drawing/2014/main" id="{1D0B1EBA-B370-9BC5-B306-EE1ECBA22E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5958C7-1F71-40E5-9E89-D9C109BAD2FD}" type="slidenum">
              <a:rPr lang="en-GB" altLang="en-US" smtClean="0"/>
              <a:pPr/>
              <a:t>9</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32A29174-D237-3903-0436-7E06A29B735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862A767-A898-0C20-C86D-9E6568646D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F6BC9F8-E4AF-F136-E681-52076E3F5491}"/>
              </a:ext>
            </a:extLst>
          </p:cNvPr>
          <p:cNvSpPr>
            <a:spLocks noGrp="1" noChangeArrowheads="1"/>
          </p:cNvSpPr>
          <p:nvPr>
            <p:ph type="sldNum" sz="quarter" idx="12"/>
          </p:nvPr>
        </p:nvSpPr>
        <p:spPr>
          <a:ln/>
        </p:spPr>
        <p:txBody>
          <a:bodyPr/>
          <a:lstStyle>
            <a:lvl1pPr>
              <a:defRPr/>
            </a:lvl1pPr>
          </a:lstStyle>
          <a:p>
            <a:pPr>
              <a:defRPr/>
            </a:pPr>
            <a:fld id="{99300F19-A861-4DD8-B6F9-C919FDB476D1}" type="slidenum">
              <a:rPr lang="en-GB" altLang="en-US"/>
              <a:pPr>
                <a:defRPr/>
              </a:pPr>
              <a:t>‹#›</a:t>
            </a:fld>
            <a:endParaRPr lang="en-GB" altLang="en-US"/>
          </a:p>
        </p:txBody>
      </p:sp>
    </p:spTree>
    <p:extLst>
      <p:ext uri="{BB962C8B-B14F-4D97-AF65-F5344CB8AC3E}">
        <p14:creationId xmlns:p14="http://schemas.microsoft.com/office/powerpoint/2010/main" val="3824303668"/>
      </p:ext>
    </p:extLst>
  </p:cSld>
  <p:clrMapOvr>
    <a:masterClrMapping/>
  </p:clrMapOvr>
  <p:transition advClick="0" advTm="3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92E2E08-8C3D-07B4-6786-A01B94626C5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55D87EC-2CCC-3946-A64A-579FC34FC61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235E23E-536E-9B68-2CF3-0CB6D22D6B31}"/>
              </a:ext>
            </a:extLst>
          </p:cNvPr>
          <p:cNvSpPr>
            <a:spLocks noGrp="1" noChangeArrowheads="1"/>
          </p:cNvSpPr>
          <p:nvPr>
            <p:ph type="sldNum" sz="quarter" idx="12"/>
          </p:nvPr>
        </p:nvSpPr>
        <p:spPr>
          <a:ln/>
        </p:spPr>
        <p:txBody>
          <a:bodyPr/>
          <a:lstStyle>
            <a:lvl1pPr>
              <a:defRPr/>
            </a:lvl1pPr>
          </a:lstStyle>
          <a:p>
            <a:pPr>
              <a:defRPr/>
            </a:pPr>
            <a:fld id="{684CA5CD-D2FD-4C0E-98E5-3DA5BADEE83D}" type="slidenum">
              <a:rPr lang="en-GB" altLang="en-US"/>
              <a:pPr>
                <a:defRPr/>
              </a:pPr>
              <a:t>‹#›</a:t>
            </a:fld>
            <a:endParaRPr lang="en-GB" altLang="en-US"/>
          </a:p>
        </p:txBody>
      </p:sp>
    </p:spTree>
    <p:extLst>
      <p:ext uri="{BB962C8B-B14F-4D97-AF65-F5344CB8AC3E}">
        <p14:creationId xmlns:p14="http://schemas.microsoft.com/office/powerpoint/2010/main" val="1882383416"/>
      </p:ext>
    </p:extLst>
  </p:cSld>
  <p:clrMapOvr>
    <a:masterClrMapping/>
  </p:clrMapOvr>
  <p:transition advClick="0" advTm="3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892F910-80EE-8912-5C15-6AEF4B40079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304870A-D330-12B5-26C0-982EEE088C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6EE6AB0-D8FC-D18F-5597-67ADE2EFD4D4}"/>
              </a:ext>
            </a:extLst>
          </p:cNvPr>
          <p:cNvSpPr>
            <a:spLocks noGrp="1" noChangeArrowheads="1"/>
          </p:cNvSpPr>
          <p:nvPr>
            <p:ph type="sldNum" sz="quarter" idx="12"/>
          </p:nvPr>
        </p:nvSpPr>
        <p:spPr>
          <a:ln/>
        </p:spPr>
        <p:txBody>
          <a:bodyPr/>
          <a:lstStyle>
            <a:lvl1pPr>
              <a:defRPr/>
            </a:lvl1pPr>
          </a:lstStyle>
          <a:p>
            <a:pPr>
              <a:defRPr/>
            </a:pPr>
            <a:fld id="{CEC3FD0E-C36A-43CE-9B6F-C39BFB5B6C31}" type="slidenum">
              <a:rPr lang="en-GB" altLang="en-US"/>
              <a:pPr>
                <a:defRPr/>
              </a:pPr>
              <a:t>‹#›</a:t>
            </a:fld>
            <a:endParaRPr lang="en-GB" altLang="en-US"/>
          </a:p>
        </p:txBody>
      </p:sp>
    </p:spTree>
    <p:extLst>
      <p:ext uri="{BB962C8B-B14F-4D97-AF65-F5344CB8AC3E}">
        <p14:creationId xmlns:p14="http://schemas.microsoft.com/office/powerpoint/2010/main" val="1333419559"/>
      </p:ext>
    </p:extLst>
  </p:cSld>
  <p:clrMapOvr>
    <a:masterClrMapping/>
  </p:clrMapOvr>
  <p:transition advClick="0" advTm="3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2D0AF4D-C7EE-AAC4-AFCB-665C55F4195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5EB6DDA-B94A-AC3A-E92B-D6A11C0D772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D8DD986-6C7A-FB6E-4E10-7181359EF383}"/>
              </a:ext>
            </a:extLst>
          </p:cNvPr>
          <p:cNvSpPr>
            <a:spLocks noGrp="1" noChangeArrowheads="1"/>
          </p:cNvSpPr>
          <p:nvPr>
            <p:ph type="sldNum" sz="quarter" idx="12"/>
          </p:nvPr>
        </p:nvSpPr>
        <p:spPr>
          <a:ln/>
        </p:spPr>
        <p:txBody>
          <a:bodyPr/>
          <a:lstStyle>
            <a:lvl1pPr>
              <a:defRPr/>
            </a:lvl1pPr>
          </a:lstStyle>
          <a:p>
            <a:pPr>
              <a:defRPr/>
            </a:pPr>
            <a:fld id="{3042E5DB-2C28-438C-B23C-42F1C9420195}" type="slidenum">
              <a:rPr lang="en-GB" altLang="en-US"/>
              <a:pPr>
                <a:defRPr/>
              </a:pPr>
              <a:t>‹#›</a:t>
            </a:fld>
            <a:endParaRPr lang="en-GB" altLang="en-US"/>
          </a:p>
        </p:txBody>
      </p:sp>
    </p:spTree>
    <p:extLst>
      <p:ext uri="{BB962C8B-B14F-4D97-AF65-F5344CB8AC3E}">
        <p14:creationId xmlns:p14="http://schemas.microsoft.com/office/powerpoint/2010/main" val="3191298117"/>
      </p:ext>
    </p:extLst>
  </p:cSld>
  <p:clrMapOvr>
    <a:masterClrMapping/>
  </p:clrMapOvr>
  <p:transition advClick="0" advTm="3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C365D66-5005-B160-92E3-BFC44A293FD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E6D77D8-B542-D5CA-07D2-6D35B1730D1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C0EF0B3-B2B8-33A7-DA44-7105DD4CCDCD}"/>
              </a:ext>
            </a:extLst>
          </p:cNvPr>
          <p:cNvSpPr>
            <a:spLocks noGrp="1" noChangeArrowheads="1"/>
          </p:cNvSpPr>
          <p:nvPr>
            <p:ph type="sldNum" sz="quarter" idx="12"/>
          </p:nvPr>
        </p:nvSpPr>
        <p:spPr>
          <a:ln/>
        </p:spPr>
        <p:txBody>
          <a:bodyPr/>
          <a:lstStyle>
            <a:lvl1pPr>
              <a:defRPr/>
            </a:lvl1pPr>
          </a:lstStyle>
          <a:p>
            <a:pPr>
              <a:defRPr/>
            </a:pPr>
            <a:fld id="{5E193BCE-3720-420A-9E37-578EBFE4AAB8}" type="slidenum">
              <a:rPr lang="en-GB" altLang="en-US"/>
              <a:pPr>
                <a:defRPr/>
              </a:pPr>
              <a:t>‹#›</a:t>
            </a:fld>
            <a:endParaRPr lang="en-GB" altLang="en-US"/>
          </a:p>
        </p:txBody>
      </p:sp>
    </p:spTree>
    <p:extLst>
      <p:ext uri="{BB962C8B-B14F-4D97-AF65-F5344CB8AC3E}">
        <p14:creationId xmlns:p14="http://schemas.microsoft.com/office/powerpoint/2010/main" val="992270083"/>
      </p:ext>
    </p:extLst>
  </p:cSld>
  <p:clrMapOvr>
    <a:masterClrMapping/>
  </p:clrMapOvr>
  <p:transition advClick="0" advTm="3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3C6A1C1-BA8B-70BF-2800-B6B6EF686F4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4A1580C-E559-AA3F-7C48-7C4D8AAD8F6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8C5469F3-59FB-51C9-7075-BCB3D3300103}"/>
              </a:ext>
            </a:extLst>
          </p:cNvPr>
          <p:cNvSpPr>
            <a:spLocks noGrp="1" noChangeArrowheads="1"/>
          </p:cNvSpPr>
          <p:nvPr>
            <p:ph type="sldNum" sz="quarter" idx="12"/>
          </p:nvPr>
        </p:nvSpPr>
        <p:spPr>
          <a:ln/>
        </p:spPr>
        <p:txBody>
          <a:bodyPr/>
          <a:lstStyle>
            <a:lvl1pPr>
              <a:defRPr/>
            </a:lvl1pPr>
          </a:lstStyle>
          <a:p>
            <a:pPr>
              <a:defRPr/>
            </a:pPr>
            <a:fld id="{1B0C6F2F-B24D-4374-A56A-978B99B2E015}" type="slidenum">
              <a:rPr lang="en-GB" altLang="en-US"/>
              <a:pPr>
                <a:defRPr/>
              </a:pPr>
              <a:t>‹#›</a:t>
            </a:fld>
            <a:endParaRPr lang="en-GB" altLang="en-US"/>
          </a:p>
        </p:txBody>
      </p:sp>
    </p:spTree>
    <p:extLst>
      <p:ext uri="{BB962C8B-B14F-4D97-AF65-F5344CB8AC3E}">
        <p14:creationId xmlns:p14="http://schemas.microsoft.com/office/powerpoint/2010/main" val="1024034415"/>
      </p:ext>
    </p:extLst>
  </p:cSld>
  <p:clrMapOvr>
    <a:masterClrMapping/>
  </p:clrMapOvr>
  <p:transition advClick="0" advTm="3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90C0AEDB-5467-43E4-821C-F6786B85B4D2}"/>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789C0D98-B75F-FBFC-9F5F-A3DF524003B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21C74C9D-F204-1125-AC90-D7667AC0277D}"/>
              </a:ext>
            </a:extLst>
          </p:cNvPr>
          <p:cNvSpPr>
            <a:spLocks noGrp="1" noChangeArrowheads="1"/>
          </p:cNvSpPr>
          <p:nvPr>
            <p:ph type="sldNum" sz="quarter" idx="12"/>
          </p:nvPr>
        </p:nvSpPr>
        <p:spPr>
          <a:ln/>
        </p:spPr>
        <p:txBody>
          <a:bodyPr/>
          <a:lstStyle>
            <a:lvl1pPr>
              <a:defRPr/>
            </a:lvl1pPr>
          </a:lstStyle>
          <a:p>
            <a:pPr>
              <a:defRPr/>
            </a:pPr>
            <a:fld id="{35F99D60-5AC0-4A7E-B804-053D21524C0A}" type="slidenum">
              <a:rPr lang="en-GB" altLang="en-US"/>
              <a:pPr>
                <a:defRPr/>
              </a:pPr>
              <a:t>‹#›</a:t>
            </a:fld>
            <a:endParaRPr lang="en-GB" altLang="en-US"/>
          </a:p>
        </p:txBody>
      </p:sp>
    </p:spTree>
    <p:extLst>
      <p:ext uri="{BB962C8B-B14F-4D97-AF65-F5344CB8AC3E}">
        <p14:creationId xmlns:p14="http://schemas.microsoft.com/office/powerpoint/2010/main" val="1984890328"/>
      </p:ext>
    </p:extLst>
  </p:cSld>
  <p:clrMapOvr>
    <a:masterClrMapping/>
  </p:clrMapOvr>
  <p:transition advClick="0" advTm="3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A5701116-9815-BA63-4BA8-EC30B8ACB4A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4A7F4B08-F0F1-7544-8868-64390BE4462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D51F3DE4-A93F-B462-B930-C3D0B35EA5E9}"/>
              </a:ext>
            </a:extLst>
          </p:cNvPr>
          <p:cNvSpPr>
            <a:spLocks noGrp="1" noChangeArrowheads="1"/>
          </p:cNvSpPr>
          <p:nvPr>
            <p:ph type="sldNum" sz="quarter" idx="12"/>
          </p:nvPr>
        </p:nvSpPr>
        <p:spPr>
          <a:ln/>
        </p:spPr>
        <p:txBody>
          <a:bodyPr/>
          <a:lstStyle>
            <a:lvl1pPr>
              <a:defRPr/>
            </a:lvl1pPr>
          </a:lstStyle>
          <a:p>
            <a:pPr>
              <a:defRPr/>
            </a:pPr>
            <a:fld id="{2BA3AE69-3F31-47C2-8DE8-52C19205666B}" type="slidenum">
              <a:rPr lang="en-GB" altLang="en-US"/>
              <a:pPr>
                <a:defRPr/>
              </a:pPr>
              <a:t>‹#›</a:t>
            </a:fld>
            <a:endParaRPr lang="en-GB" altLang="en-US"/>
          </a:p>
        </p:txBody>
      </p:sp>
    </p:spTree>
    <p:extLst>
      <p:ext uri="{BB962C8B-B14F-4D97-AF65-F5344CB8AC3E}">
        <p14:creationId xmlns:p14="http://schemas.microsoft.com/office/powerpoint/2010/main" val="1982871237"/>
      </p:ext>
    </p:extLst>
  </p:cSld>
  <p:clrMapOvr>
    <a:masterClrMapping/>
  </p:clrMapOvr>
  <p:transition advClick="0" advTm="3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E5ED03-BCCB-0558-DE4D-F7D5C64E734B}"/>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E0533A9D-E5EB-CDBC-9FE8-0EB827D60B3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B28676DF-A642-315C-D3DA-CADA8B6764C5}"/>
              </a:ext>
            </a:extLst>
          </p:cNvPr>
          <p:cNvSpPr>
            <a:spLocks noGrp="1" noChangeArrowheads="1"/>
          </p:cNvSpPr>
          <p:nvPr>
            <p:ph type="sldNum" sz="quarter" idx="12"/>
          </p:nvPr>
        </p:nvSpPr>
        <p:spPr>
          <a:ln/>
        </p:spPr>
        <p:txBody>
          <a:bodyPr/>
          <a:lstStyle>
            <a:lvl1pPr>
              <a:defRPr/>
            </a:lvl1pPr>
          </a:lstStyle>
          <a:p>
            <a:pPr>
              <a:defRPr/>
            </a:pPr>
            <a:fld id="{CB83DFB6-43E6-4F78-939A-B04664ADC301}" type="slidenum">
              <a:rPr lang="en-GB" altLang="en-US"/>
              <a:pPr>
                <a:defRPr/>
              </a:pPr>
              <a:t>‹#›</a:t>
            </a:fld>
            <a:endParaRPr lang="en-GB" altLang="en-US"/>
          </a:p>
        </p:txBody>
      </p:sp>
    </p:spTree>
    <p:extLst>
      <p:ext uri="{BB962C8B-B14F-4D97-AF65-F5344CB8AC3E}">
        <p14:creationId xmlns:p14="http://schemas.microsoft.com/office/powerpoint/2010/main" val="3982605595"/>
      </p:ext>
    </p:extLst>
  </p:cSld>
  <p:clrMapOvr>
    <a:masterClrMapping/>
  </p:clrMapOvr>
  <p:transition advClick="0" advTm="3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6CF7E5-A891-F6B4-D9C2-0DBDC773199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CE9B7BC-5B2C-C061-A349-5D88F4B2008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7FCC01FE-4251-F649-0ECD-021EBC3523A5}"/>
              </a:ext>
            </a:extLst>
          </p:cNvPr>
          <p:cNvSpPr>
            <a:spLocks noGrp="1" noChangeArrowheads="1"/>
          </p:cNvSpPr>
          <p:nvPr>
            <p:ph type="sldNum" sz="quarter" idx="12"/>
          </p:nvPr>
        </p:nvSpPr>
        <p:spPr>
          <a:ln/>
        </p:spPr>
        <p:txBody>
          <a:bodyPr/>
          <a:lstStyle>
            <a:lvl1pPr>
              <a:defRPr/>
            </a:lvl1pPr>
          </a:lstStyle>
          <a:p>
            <a:pPr>
              <a:defRPr/>
            </a:pPr>
            <a:fld id="{FC9737A6-0E14-4076-B72D-E2B7512868E4}" type="slidenum">
              <a:rPr lang="en-GB" altLang="en-US"/>
              <a:pPr>
                <a:defRPr/>
              </a:pPr>
              <a:t>‹#›</a:t>
            </a:fld>
            <a:endParaRPr lang="en-GB" altLang="en-US"/>
          </a:p>
        </p:txBody>
      </p:sp>
    </p:spTree>
    <p:extLst>
      <p:ext uri="{BB962C8B-B14F-4D97-AF65-F5344CB8AC3E}">
        <p14:creationId xmlns:p14="http://schemas.microsoft.com/office/powerpoint/2010/main" val="2368126220"/>
      </p:ext>
    </p:extLst>
  </p:cSld>
  <p:clrMapOvr>
    <a:masterClrMapping/>
  </p:clrMapOvr>
  <p:transition advClick="0" advTm="3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8D0E531-2F9B-CF60-62A4-6A281EE54E5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F8868E6-AEFC-AE71-3A5B-3FFF2F2E76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95BD0ED-E68C-D5AC-1C59-708620C4A5E1}"/>
              </a:ext>
            </a:extLst>
          </p:cNvPr>
          <p:cNvSpPr>
            <a:spLocks noGrp="1" noChangeArrowheads="1"/>
          </p:cNvSpPr>
          <p:nvPr>
            <p:ph type="sldNum" sz="quarter" idx="12"/>
          </p:nvPr>
        </p:nvSpPr>
        <p:spPr>
          <a:ln/>
        </p:spPr>
        <p:txBody>
          <a:bodyPr/>
          <a:lstStyle>
            <a:lvl1pPr>
              <a:defRPr/>
            </a:lvl1pPr>
          </a:lstStyle>
          <a:p>
            <a:pPr>
              <a:defRPr/>
            </a:pPr>
            <a:fld id="{3D5C73B5-9D39-40FC-A530-2E8EAC4115B7}" type="slidenum">
              <a:rPr lang="en-GB" altLang="en-US"/>
              <a:pPr>
                <a:defRPr/>
              </a:pPr>
              <a:t>‹#›</a:t>
            </a:fld>
            <a:endParaRPr lang="en-GB" altLang="en-US"/>
          </a:p>
        </p:txBody>
      </p:sp>
    </p:spTree>
    <p:extLst>
      <p:ext uri="{BB962C8B-B14F-4D97-AF65-F5344CB8AC3E}">
        <p14:creationId xmlns:p14="http://schemas.microsoft.com/office/powerpoint/2010/main" val="1710305874"/>
      </p:ext>
    </p:extLst>
  </p:cSld>
  <p:clrMapOvr>
    <a:masterClrMapping/>
  </p:clrMapOvr>
  <p:transition advClick="0" advTm="3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6E74D81-714C-CAC4-CBD3-39CB6C9C1BD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69C25D2F-CE8B-B545-15F3-0E4B4F5A2A1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78C6571C-CB7D-E912-B150-B911BF6AEAC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a:extLst>
              <a:ext uri="{FF2B5EF4-FFF2-40B4-BE49-F238E27FC236}">
                <a16:creationId xmlns:a16="http://schemas.microsoft.com/office/drawing/2014/main" id="{019501A7-25A9-035D-1913-5EAEAB7A873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030" name="Rectangle 6">
            <a:extLst>
              <a:ext uri="{FF2B5EF4-FFF2-40B4-BE49-F238E27FC236}">
                <a16:creationId xmlns:a16="http://schemas.microsoft.com/office/drawing/2014/main" id="{987EE596-3220-DCB3-968F-648607E5383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2C121A4-50E3-4360-A36C-F1B4420B4D7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30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8.png"/><Relationship Id="rId4" Type="http://schemas.openxmlformats.org/officeDocument/2006/relationships/diagramData" Target="../diagrams/data1.xml"/><Relationship Id="rId9" Type="http://schemas.openxmlformats.org/officeDocument/2006/relationships/image" Target="../media/image17.wmf"/></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3.jpe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youtu.be/Ri_eA7Gir8A" TargetMode="External"/><Relationship Id="rId9" Type="http://schemas.openxmlformats.org/officeDocument/2006/relationships/hyperlink" Target="https://www.youtube.com/watch?v=Ri_eA7Gir8A&amp;feature=youtu.b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hyperlink" Target="mailto:laura.atkinson@essexrcc.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hyperlink" Target="https://englishrural.org.uk/rural-exception-site-ucl-researc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5D93A6A6-B3CA-CC5E-0668-A3A9B271EA95}"/>
              </a:ext>
            </a:extLst>
          </p:cNvPr>
          <p:cNvSpPr>
            <a:spLocks noGrp="1" noChangeArrowheads="1"/>
          </p:cNvSpPr>
          <p:nvPr>
            <p:ph type="body" idx="1"/>
          </p:nvPr>
        </p:nvSpPr>
        <p:spPr>
          <a:xfrm>
            <a:off x="0" y="0"/>
            <a:ext cx="9144000" cy="6858000"/>
          </a:xfrm>
        </p:spPr>
        <p:txBody>
          <a:bodyPr/>
          <a:lstStyle/>
          <a:p>
            <a:pPr eaLnBrk="1" hangingPunct="1">
              <a:buFontTx/>
              <a:buNone/>
            </a:pPr>
            <a:endParaRPr lang="en-US" altLang="en-US"/>
          </a:p>
        </p:txBody>
      </p:sp>
      <p:sp>
        <p:nvSpPr>
          <p:cNvPr id="4099" name="Text Box 5">
            <a:extLst>
              <a:ext uri="{FF2B5EF4-FFF2-40B4-BE49-F238E27FC236}">
                <a16:creationId xmlns:a16="http://schemas.microsoft.com/office/drawing/2014/main" id="{C4102D90-FF5D-FE26-84B8-48B7E01688CD}"/>
              </a:ext>
            </a:extLst>
          </p:cNvPr>
          <p:cNvSpPr txBox="1">
            <a:spLocks noChangeArrowheads="1"/>
          </p:cNvSpPr>
          <p:nvPr/>
        </p:nvSpPr>
        <p:spPr bwMode="auto">
          <a:xfrm>
            <a:off x="1095375" y="5683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100" name="Picture 2" descr="A picture containing grass, outdoor, house, building&#10;&#10;Description automatically generated">
            <a:extLst>
              <a:ext uri="{FF2B5EF4-FFF2-40B4-BE49-F238E27FC236}">
                <a16:creationId xmlns:a16="http://schemas.microsoft.com/office/drawing/2014/main" id="{C479335B-9020-F97C-6730-864615B68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97155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0003B87-06CB-73A3-72F0-2782C41C82B0}"/>
              </a:ext>
            </a:extLst>
          </p:cNvPr>
          <p:cNvSpPr/>
          <p:nvPr/>
        </p:nvSpPr>
        <p:spPr bwMode="auto">
          <a:xfrm>
            <a:off x="396875" y="11113"/>
            <a:ext cx="6191349" cy="125764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sz="2800" b="1" dirty="0">
                <a:cs typeface="Arial" panose="020B0604020202020204" pitchFamily="34" charset="0"/>
              </a:rPr>
              <a:t>Rural Affordable Housing</a:t>
            </a:r>
          </a:p>
          <a:p>
            <a:pPr>
              <a:defRPr/>
            </a:pPr>
            <a:r>
              <a:rPr lang="en-GB" altLang="en-US" sz="2800" b="1" dirty="0">
                <a:cs typeface="Arial" panose="020B0604020202020204" pitchFamily="34" charset="0"/>
              </a:rPr>
              <a:t>for Communities in </a:t>
            </a:r>
          </a:p>
          <a:p>
            <a:pPr>
              <a:defRPr/>
            </a:pPr>
            <a:r>
              <a:rPr lang="en-GB" sz="2800" b="1" dirty="0">
                <a:cs typeface="Arial" panose="020B0604020202020204" pitchFamily="34" charset="0"/>
              </a:rPr>
              <a:t>Braintree District</a:t>
            </a:r>
            <a:endParaRPr lang="en-GB" dirty="0"/>
          </a:p>
        </p:txBody>
      </p:sp>
      <p:sp>
        <p:nvSpPr>
          <p:cNvPr id="4" name="TextBox 3">
            <a:extLst>
              <a:ext uri="{FF2B5EF4-FFF2-40B4-BE49-F238E27FC236}">
                <a16:creationId xmlns:a16="http://schemas.microsoft.com/office/drawing/2014/main" id="{335D7D98-5053-100A-312F-8CA5860C18A9}"/>
              </a:ext>
            </a:extLst>
          </p:cNvPr>
          <p:cNvSpPr txBox="1"/>
          <p:nvPr/>
        </p:nvSpPr>
        <p:spPr>
          <a:xfrm>
            <a:off x="6767513" y="6575425"/>
            <a:ext cx="3187700" cy="261938"/>
          </a:xfrm>
          <a:prstGeom prst="rect">
            <a:avLst/>
          </a:prstGeom>
          <a:noFill/>
        </p:spPr>
        <p:txBody>
          <a:bodyPr>
            <a:spAutoFit/>
          </a:bodyPr>
          <a:lstStyle/>
          <a:p>
            <a:pPr>
              <a:defRPr/>
            </a:pPr>
            <a:r>
              <a:rPr lang="en-GB" sz="1100" dirty="0" err="1">
                <a:solidFill>
                  <a:schemeClr val="bg1"/>
                </a:solidFill>
                <a:latin typeface="+mn-lt"/>
              </a:rPr>
              <a:t>Roxwell</a:t>
            </a:r>
            <a:r>
              <a:rPr lang="en-GB" sz="1100" dirty="0">
                <a:solidFill>
                  <a:schemeClr val="bg1"/>
                </a:solidFill>
                <a:latin typeface="+mn-lt"/>
              </a:rPr>
              <a:t>, </a:t>
            </a:r>
            <a:r>
              <a:rPr lang="en-GB" sz="1100" dirty="0">
                <a:solidFill>
                  <a:schemeClr val="bg1"/>
                </a:solidFill>
                <a:latin typeface="+mn-lt"/>
                <a:ea typeface="Calibri" panose="020F0502020204030204" pitchFamily="34" charset="0"/>
              </a:rPr>
              <a:t>Matt Pereira Photography</a:t>
            </a:r>
            <a:r>
              <a:rPr lang="en-GB" sz="1100" dirty="0">
                <a:solidFill>
                  <a:schemeClr val="bg1"/>
                </a:solidFill>
                <a:latin typeface="+mn-lt"/>
              </a:rPr>
              <a:t> </a:t>
            </a:r>
          </a:p>
        </p:txBody>
      </p:sp>
      <p:pic>
        <p:nvPicPr>
          <p:cNvPr id="1026" name="Picture 14">
            <a:extLst>
              <a:ext uri="{FF2B5EF4-FFF2-40B4-BE49-F238E27FC236}">
                <a16:creationId xmlns:a16="http://schemas.microsoft.com/office/drawing/2014/main" id="{82E9A320-D023-F42F-B1BB-0A70C2722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10343"/>
            <a:ext cx="14859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08EDAD5-AC53-6750-72DE-AD04B7F4F000}"/>
              </a:ext>
            </a:extLst>
          </p:cNvPr>
          <p:cNvSpPr>
            <a:spLocks noGrp="1" noChangeArrowheads="1"/>
          </p:cNvSpPr>
          <p:nvPr>
            <p:ph type="title"/>
          </p:nvPr>
        </p:nvSpPr>
        <p:spPr/>
        <p:txBody>
          <a:bodyPr/>
          <a:lstStyle/>
          <a:p>
            <a:endParaRPr lang="en-US" altLang="en-US"/>
          </a:p>
        </p:txBody>
      </p:sp>
      <p:grpSp>
        <p:nvGrpSpPr>
          <p:cNvPr id="14339" name="Group 3">
            <a:extLst>
              <a:ext uri="{FF2B5EF4-FFF2-40B4-BE49-F238E27FC236}">
                <a16:creationId xmlns:a16="http://schemas.microsoft.com/office/drawing/2014/main" id="{B107A26D-90E8-01B9-D2AC-85C617EED5BD}"/>
              </a:ext>
            </a:extLst>
          </p:cNvPr>
          <p:cNvGrpSpPr>
            <a:grpSpLocks/>
          </p:cNvGrpSpPr>
          <p:nvPr/>
        </p:nvGrpSpPr>
        <p:grpSpPr bwMode="auto">
          <a:xfrm>
            <a:off x="323850" y="260350"/>
            <a:ext cx="8640763" cy="1439863"/>
            <a:chOff x="323528" y="260648"/>
            <a:chExt cx="8640960" cy="1440160"/>
          </a:xfrm>
        </p:grpSpPr>
        <p:sp>
          <p:nvSpPr>
            <p:cNvPr id="5" name="Rectangle 4">
              <a:extLst>
                <a:ext uri="{FF2B5EF4-FFF2-40B4-BE49-F238E27FC236}">
                  <a16:creationId xmlns:a16="http://schemas.microsoft.com/office/drawing/2014/main" id="{5BA20296-3A06-60C4-A84E-87A70358B41C}"/>
                </a:ext>
              </a:extLst>
            </p:cNvPr>
            <p:cNvSpPr/>
            <p:nvPr/>
          </p:nvSpPr>
          <p:spPr>
            <a:xfrm>
              <a:off x="323528" y="260648"/>
              <a:ext cx="8640960" cy="144016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4346" name="Picture 5">
              <a:extLst>
                <a:ext uri="{FF2B5EF4-FFF2-40B4-BE49-F238E27FC236}">
                  <a16:creationId xmlns:a16="http://schemas.microsoft.com/office/drawing/2014/main" id="{7163E7EE-2104-7C24-FAD6-CB72BC093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63239"/>
              <a:ext cx="2165226" cy="103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A21DF8A7-76BE-C55A-CEFC-5CD866476528}"/>
              </a:ext>
            </a:extLst>
          </p:cNvPr>
          <p:cNvSpPr txBox="1">
            <a:spLocks/>
          </p:cNvSpPr>
          <p:nvPr/>
        </p:nvSpPr>
        <p:spPr>
          <a:xfrm>
            <a:off x="395288" y="404813"/>
            <a:ext cx="8569325" cy="11525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3600" b="1" dirty="0">
                <a:solidFill>
                  <a:schemeClr val="bg1"/>
                </a:solidFill>
                <a:latin typeface="+mn-lt"/>
              </a:rPr>
              <a:t>Partnerships</a:t>
            </a:r>
            <a:endParaRPr lang="en-GB" sz="4000" b="1" dirty="0">
              <a:solidFill>
                <a:schemeClr val="bg1"/>
              </a:solidFill>
            </a:endParaRPr>
          </a:p>
        </p:txBody>
      </p:sp>
      <p:graphicFrame>
        <p:nvGraphicFramePr>
          <p:cNvPr id="11" name="Diagram 10">
            <a:extLst>
              <a:ext uri="{FF2B5EF4-FFF2-40B4-BE49-F238E27FC236}">
                <a16:creationId xmlns:a16="http://schemas.microsoft.com/office/drawing/2014/main" id="{C46D5AFE-4488-983A-FB67-97D9ED92EE51}"/>
              </a:ext>
            </a:extLst>
          </p:cNvPr>
          <p:cNvGraphicFramePr/>
          <p:nvPr>
            <p:extLst>
              <p:ext uri="{D42A27DB-BD31-4B8C-83A1-F6EECF244321}">
                <p14:modId xmlns:p14="http://schemas.microsoft.com/office/powerpoint/2010/main" val="1303169172"/>
              </p:ext>
            </p:extLst>
          </p:nvPr>
        </p:nvGraphicFramePr>
        <p:xfrm>
          <a:off x="3491880" y="2636912"/>
          <a:ext cx="6264696" cy="3384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342" name="Picture 2" descr="MC900297565[1]">
            <a:extLst>
              <a:ext uri="{FF2B5EF4-FFF2-40B4-BE49-F238E27FC236}">
                <a16:creationId xmlns:a16="http://schemas.microsoft.com/office/drawing/2014/main" id="{EDF0C54E-6933-F5EF-D52E-EBA8993F6D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1425" y="4110038"/>
            <a:ext cx="6778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 name="Rounded Rectangle 11">
            <a:extLst>
              <a:ext uri="{FF2B5EF4-FFF2-40B4-BE49-F238E27FC236}">
                <a16:creationId xmlns:a16="http://schemas.microsoft.com/office/drawing/2014/main" id="{696BEB1B-40E4-8ACE-F381-D6470925FDF8}"/>
              </a:ext>
            </a:extLst>
          </p:cNvPr>
          <p:cNvSpPr/>
          <p:nvPr/>
        </p:nvSpPr>
        <p:spPr>
          <a:xfrm>
            <a:off x="687388" y="1931988"/>
            <a:ext cx="7999412" cy="344487"/>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b="1" dirty="0">
                <a:solidFill>
                  <a:schemeClr val="bg1"/>
                </a:solidFill>
                <a:cs typeface="Arial" panose="020B0604020202020204" pitchFamily="34" charset="0"/>
              </a:rPr>
              <a:t>Partnerships are essential for bringing forward a successful scheme.</a:t>
            </a:r>
          </a:p>
        </p:txBody>
      </p:sp>
      <p:pic>
        <p:nvPicPr>
          <p:cNvPr id="14344" name="Picture 27">
            <a:extLst>
              <a:ext uri="{FF2B5EF4-FFF2-40B4-BE49-F238E27FC236}">
                <a16:creationId xmlns:a16="http://schemas.microsoft.com/office/drawing/2014/main" id="{2979FA4E-94B5-878D-E537-BBC536D170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2924944"/>
            <a:ext cx="424497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B92CCD1-4209-5CEF-88F9-1C72AB0AA6AC}"/>
              </a:ext>
            </a:extLst>
          </p:cNvPr>
          <p:cNvSpPr>
            <a:spLocks noGrp="1" noChangeArrowheads="1"/>
          </p:cNvSpPr>
          <p:nvPr>
            <p:ph type="title"/>
          </p:nvPr>
        </p:nvSpPr>
        <p:spPr/>
        <p:txBody>
          <a:bodyPr/>
          <a:lstStyle/>
          <a:p>
            <a:endParaRPr lang="en-US" altLang="en-US"/>
          </a:p>
        </p:txBody>
      </p:sp>
      <p:grpSp>
        <p:nvGrpSpPr>
          <p:cNvPr id="14339" name="Group 3">
            <a:extLst>
              <a:ext uri="{FF2B5EF4-FFF2-40B4-BE49-F238E27FC236}">
                <a16:creationId xmlns:a16="http://schemas.microsoft.com/office/drawing/2014/main" id="{AFDF5DD5-A5C8-ED90-C08D-00A69C2EC4CD}"/>
              </a:ext>
            </a:extLst>
          </p:cNvPr>
          <p:cNvGrpSpPr>
            <a:grpSpLocks/>
          </p:cNvGrpSpPr>
          <p:nvPr/>
        </p:nvGrpSpPr>
        <p:grpSpPr bwMode="auto">
          <a:xfrm>
            <a:off x="323850" y="260350"/>
            <a:ext cx="8640763" cy="1439863"/>
            <a:chOff x="323528" y="260648"/>
            <a:chExt cx="8640960" cy="1440160"/>
          </a:xfrm>
        </p:grpSpPr>
        <p:sp>
          <p:nvSpPr>
            <p:cNvPr id="5" name="Rectangle 4">
              <a:extLst>
                <a:ext uri="{FF2B5EF4-FFF2-40B4-BE49-F238E27FC236}">
                  <a16:creationId xmlns:a16="http://schemas.microsoft.com/office/drawing/2014/main" id="{1DFD0895-A906-69F5-0AD0-450B0D6D149D}"/>
                </a:ext>
              </a:extLst>
            </p:cNvPr>
            <p:cNvSpPr/>
            <p:nvPr/>
          </p:nvSpPr>
          <p:spPr>
            <a:xfrm>
              <a:off x="323528" y="260648"/>
              <a:ext cx="8640960" cy="144016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4348" name="Picture 5">
              <a:extLst>
                <a:ext uri="{FF2B5EF4-FFF2-40B4-BE49-F238E27FC236}">
                  <a16:creationId xmlns:a16="http://schemas.microsoft.com/office/drawing/2014/main" id="{8EF05744-A148-27FE-8464-056D33CBA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885" y="463239"/>
              <a:ext cx="1535574" cy="73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B1FF08CC-A2B3-FD60-5F75-212B44C22746}"/>
              </a:ext>
            </a:extLst>
          </p:cNvPr>
          <p:cNvSpPr txBox="1">
            <a:spLocks/>
          </p:cNvSpPr>
          <p:nvPr/>
        </p:nvSpPr>
        <p:spPr>
          <a:xfrm>
            <a:off x="395288" y="404813"/>
            <a:ext cx="8569325" cy="11525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3600" b="1" dirty="0" err="1">
                <a:solidFill>
                  <a:schemeClr val="bg1"/>
                </a:solidFill>
                <a:latin typeface="+mn-lt"/>
              </a:rPr>
              <a:t>Roxwell</a:t>
            </a:r>
            <a:r>
              <a:rPr lang="en-GB" sz="3600" b="1" dirty="0">
                <a:solidFill>
                  <a:schemeClr val="bg1"/>
                </a:solidFill>
                <a:latin typeface="+mn-lt"/>
              </a:rPr>
              <a:t> </a:t>
            </a:r>
            <a:r>
              <a:rPr lang="en-GB" sz="3600" b="1">
                <a:solidFill>
                  <a:schemeClr val="bg1"/>
                </a:solidFill>
                <a:latin typeface="+mn-lt"/>
              </a:rPr>
              <a:t>Case Study Video</a:t>
            </a:r>
            <a:endParaRPr lang="en-GB" sz="4000" b="1" dirty="0">
              <a:solidFill>
                <a:schemeClr val="bg1"/>
              </a:solidFill>
            </a:endParaRPr>
          </a:p>
        </p:txBody>
      </p:sp>
      <p:sp>
        <p:nvSpPr>
          <p:cNvPr id="15" name="Rounded Rectangle 11">
            <a:extLst>
              <a:ext uri="{FF2B5EF4-FFF2-40B4-BE49-F238E27FC236}">
                <a16:creationId xmlns:a16="http://schemas.microsoft.com/office/drawing/2014/main" id="{4098B662-4FC7-3171-8279-B46B0FC65E03}"/>
              </a:ext>
            </a:extLst>
          </p:cNvPr>
          <p:cNvSpPr/>
          <p:nvPr/>
        </p:nvSpPr>
        <p:spPr>
          <a:xfrm>
            <a:off x="687388" y="1931988"/>
            <a:ext cx="7999412" cy="344487"/>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b="1" dirty="0">
                <a:solidFill>
                  <a:schemeClr val="bg1"/>
                </a:solidFill>
                <a:cs typeface="Arial" panose="020B0604020202020204" pitchFamily="34" charset="0"/>
              </a:rPr>
              <a:t>In conjunction with ACRE, we developed this case study </a:t>
            </a:r>
            <a:r>
              <a:rPr lang="en-GB" altLang="en-US" b="1"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video</a:t>
            </a:r>
            <a:r>
              <a:rPr lang="en-GB" altLang="en-US" b="1" dirty="0">
                <a:solidFill>
                  <a:schemeClr val="bg1"/>
                </a:solidFill>
                <a:cs typeface="Arial" panose="020B0604020202020204" pitchFamily="34" charset="0"/>
              </a:rPr>
              <a:t> </a:t>
            </a:r>
          </a:p>
        </p:txBody>
      </p:sp>
      <p:pic>
        <p:nvPicPr>
          <p:cNvPr id="14342" name="Picture 2" descr="A family posing for a picture&#10;&#10;Description automatically generated with low confidence">
            <a:extLst>
              <a:ext uri="{FF2B5EF4-FFF2-40B4-BE49-F238E27FC236}">
                <a16:creationId xmlns:a16="http://schemas.microsoft.com/office/drawing/2014/main" id="{7361015C-3451-7A7A-7FFB-D87530D35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38" y="2420938"/>
            <a:ext cx="2678112"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descr="A group of people standing outside&#10;&#10;Description automatically generated with medium confidence">
            <a:extLst>
              <a:ext uri="{FF2B5EF4-FFF2-40B4-BE49-F238E27FC236}">
                <a16:creationId xmlns:a16="http://schemas.microsoft.com/office/drawing/2014/main" id="{A672AAB9-E612-3252-2294-44207B438C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6087"/>
          <a:stretch>
            <a:fillRect/>
          </a:stretch>
        </p:blipFill>
        <p:spPr bwMode="auto">
          <a:xfrm>
            <a:off x="5073650" y="4692650"/>
            <a:ext cx="24955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5" descr="A driveway leading to a house&#10;&#10;Description automatically generated with medium confidence">
            <a:extLst>
              <a:ext uri="{FF2B5EF4-FFF2-40B4-BE49-F238E27FC236}">
                <a16:creationId xmlns:a16="http://schemas.microsoft.com/office/drawing/2014/main" id="{295A3F04-81EC-4C5D-6299-6C15DF6FAC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9675" y="4849813"/>
            <a:ext cx="26797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Box 8">
            <a:extLst>
              <a:ext uri="{FF2B5EF4-FFF2-40B4-BE49-F238E27FC236}">
                <a16:creationId xmlns:a16="http://schemas.microsoft.com/office/drawing/2014/main" id="{CCE6C680-3684-8FB6-C6E0-B99D1454DD53}"/>
              </a:ext>
            </a:extLst>
          </p:cNvPr>
          <p:cNvSpPr txBox="1">
            <a:spLocks noChangeArrowheads="1"/>
          </p:cNvSpPr>
          <p:nvPr/>
        </p:nvSpPr>
        <p:spPr bwMode="auto">
          <a:xfrm>
            <a:off x="3233738" y="2397125"/>
            <a:ext cx="57610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GB" altLang="en-US" sz="1600" i="1">
                <a:latin typeface="Calibri" panose="020F0502020204030204" pitchFamily="34" charset="0"/>
                <a:ea typeface="Calibri" panose="020F0502020204030204" pitchFamily="34" charset="0"/>
                <a:cs typeface="Times New Roman" panose="02020603050405020304" pitchFamily="18" charset="0"/>
              </a:rPr>
              <a:t>“The reason for the need of alternative housing for us was the </a:t>
            </a:r>
            <a:r>
              <a:rPr lang="en-GB" altLang="en-US" sz="1600" b="1" i="1">
                <a:latin typeface="Calibri" panose="020F0502020204030204" pitchFamily="34" charset="0"/>
                <a:ea typeface="Calibri" panose="020F0502020204030204" pitchFamily="34" charset="0"/>
                <a:cs typeface="Times New Roman" panose="02020603050405020304" pitchFamily="18" charset="0"/>
              </a:rPr>
              <a:t>sheer price of rent</a:t>
            </a:r>
            <a:r>
              <a:rPr lang="en-GB" altLang="en-US" sz="1600" i="1">
                <a:latin typeface="Calibri" panose="020F0502020204030204" pitchFamily="34" charset="0"/>
                <a:ea typeface="Calibri" panose="020F0502020204030204" pitchFamily="34" charset="0"/>
                <a:cs typeface="Times New Roman" panose="02020603050405020304" pitchFamily="18" charset="0"/>
              </a:rPr>
              <a:t>. Another big factor is the </a:t>
            </a:r>
            <a:r>
              <a:rPr lang="en-GB" altLang="en-US" sz="1600" b="1" i="1">
                <a:latin typeface="Calibri" panose="020F0502020204030204" pitchFamily="34" charset="0"/>
                <a:ea typeface="Calibri" panose="020F0502020204030204" pitchFamily="34" charset="0"/>
                <a:cs typeface="Times New Roman" panose="02020603050405020304" pitchFamily="18" charset="0"/>
              </a:rPr>
              <a:t>safety</a:t>
            </a:r>
            <a:r>
              <a:rPr lang="en-GB" altLang="en-US" sz="1600" i="1">
                <a:latin typeface="Calibri" panose="020F0502020204030204" pitchFamily="34" charset="0"/>
                <a:ea typeface="Calibri" panose="020F0502020204030204" pitchFamily="34" charset="0"/>
                <a:cs typeface="Times New Roman" panose="02020603050405020304" pitchFamily="18" charset="0"/>
              </a:rPr>
              <a:t> aspect for us. The problem with private renting, aside from the extortionate rents, is the fact that the owner can decide to sell and you’re left in a position where you have to move…..At least here, we know that we don’t have that worry hanging over our heads and can </a:t>
            </a:r>
            <a:r>
              <a:rPr lang="en-GB" altLang="en-US" sz="1600" b="1" i="1">
                <a:latin typeface="Calibri" panose="020F0502020204030204" pitchFamily="34" charset="0"/>
                <a:ea typeface="Calibri" panose="020F0502020204030204" pitchFamily="34" charset="0"/>
                <a:cs typeface="Times New Roman" panose="02020603050405020304" pitchFamily="18" charset="0"/>
              </a:rPr>
              <a:t>really make the house our home</a:t>
            </a:r>
            <a:r>
              <a:rPr lang="en-GB" altLang="en-US" sz="1600" i="1">
                <a:latin typeface="Calibri" panose="020F0502020204030204" pitchFamily="34" charset="0"/>
                <a:ea typeface="Calibri" panose="020F0502020204030204" pitchFamily="34" charset="0"/>
                <a:cs typeface="Times New Roman" panose="02020603050405020304" pitchFamily="18" charset="0"/>
              </a:rPr>
              <a:t>. Being so close to my parents really helps with childcare too as my mum has been the main childcare for our son”.</a:t>
            </a:r>
          </a:p>
          <a:p>
            <a:pPr>
              <a:spcBef>
                <a:spcPct val="0"/>
              </a:spcBef>
              <a:buFontTx/>
              <a:buNone/>
            </a:pPr>
            <a:r>
              <a:rPr lang="en-GB" altLang="en-US" sz="1600" b="1" i="1">
                <a:latin typeface="Calibri" panose="020F0502020204030204" pitchFamily="34" charset="0"/>
                <a:ea typeface="Calibri" panose="020F0502020204030204" pitchFamily="34" charset="0"/>
                <a:cs typeface="Times New Roman" panose="02020603050405020304" pitchFamily="18" charset="0"/>
              </a:rPr>
              <a:t>Abi, Resident</a:t>
            </a:r>
          </a:p>
        </p:txBody>
      </p:sp>
      <p:pic>
        <p:nvPicPr>
          <p:cNvPr id="14346" name="Picture 1" descr="A qr code on a white background&#10;&#10;Description automatically generated">
            <a:extLst>
              <a:ext uri="{FF2B5EF4-FFF2-40B4-BE49-F238E27FC236}">
                <a16:creationId xmlns:a16="http://schemas.microsoft.com/office/drawing/2014/main" id="{D38A61DA-8774-DD1A-ED64-CD039DE705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9200" y="4705350"/>
            <a:ext cx="1485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D154AB5-7524-C057-120A-9F916EFE71B8}"/>
              </a:ext>
            </a:extLst>
          </p:cNvPr>
          <p:cNvSpPr txBox="1"/>
          <p:nvPr/>
        </p:nvSpPr>
        <p:spPr>
          <a:xfrm>
            <a:off x="4242248" y="6639743"/>
            <a:ext cx="4752527" cy="461665"/>
          </a:xfrm>
          <a:prstGeom prst="rect">
            <a:avLst/>
          </a:prstGeom>
          <a:noFill/>
        </p:spPr>
        <p:txBody>
          <a:bodyPr wrap="square">
            <a:spAutoFit/>
          </a:bodyPr>
          <a:lstStyle/>
          <a:p>
            <a:r>
              <a:rPr lang="en-GB" sz="1200" dirty="0">
                <a:hlinkClick r:id="rId9"/>
              </a:rPr>
              <a:t>https://www.youtube.com/watch?v=Ri_eA7Gir8A&amp;feature=youtu.be</a:t>
            </a:r>
            <a:endParaRPr lang="en-GB" sz="1200" dirty="0"/>
          </a:p>
          <a:p>
            <a:endParaRPr lang="en-GB" sz="1200" dirty="0"/>
          </a:p>
        </p:txBody>
      </p:sp>
    </p:spTree>
  </p:cSld>
  <p:clrMapOvr>
    <a:masterClrMapping/>
  </p:clrMapOvr>
  <p:transition advClick="0" advTm="3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90A1549-6E2A-D79F-04A4-F5A7E000CAFD}"/>
              </a:ext>
            </a:extLst>
          </p:cNvPr>
          <p:cNvSpPr>
            <a:spLocks noGrp="1" noChangeArrowheads="1"/>
          </p:cNvSpPr>
          <p:nvPr>
            <p:ph type="title"/>
          </p:nvPr>
        </p:nvSpPr>
        <p:spPr/>
        <p:txBody>
          <a:bodyPr/>
          <a:lstStyle/>
          <a:p>
            <a:endParaRPr lang="en-US" altLang="en-US"/>
          </a:p>
        </p:txBody>
      </p:sp>
      <p:grpSp>
        <p:nvGrpSpPr>
          <p:cNvPr id="20483" name="Group 3">
            <a:extLst>
              <a:ext uri="{FF2B5EF4-FFF2-40B4-BE49-F238E27FC236}">
                <a16:creationId xmlns:a16="http://schemas.microsoft.com/office/drawing/2014/main" id="{5F4477BB-C362-A6ED-5281-C08AB5344AAF}"/>
              </a:ext>
            </a:extLst>
          </p:cNvPr>
          <p:cNvGrpSpPr>
            <a:grpSpLocks/>
          </p:cNvGrpSpPr>
          <p:nvPr/>
        </p:nvGrpSpPr>
        <p:grpSpPr bwMode="auto">
          <a:xfrm>
            <a:off x="323850" y="260350"/>
            <a:ext cx="8640763" cy="1439863"/>
            <a:chOff x="323528" y="260648"/>
            <a:chExt cx="8640960" cy="1440160"/>
          </a:xfrm>
        </p:grpSpPr>
        <p:sp>
          <p:nvSpPr>
            <p:cNvPr id="5" name="Rectangle 4">
              <a:extLst>
                <a:ext uri="{FF2B5EF4-FFF2-40B4-BE49-F238E27FC236}">
                  <a16:creationId xmlns:a16="http://schemas.microsoft.com/office/drawing/2014/main" id="{A9C44E4B-8E1F-68E0-F344-AA1B851382CF}"/>
                </a:ext>
              </a:extLst>
            </p:cNvPr>
            <p:cNvSpPr/>
            <p:nvPr/>
          </p:nvSpPr>
          <p:spPr>
            <a:xfrm>
              <a:off x="323528" y="260648"/>
              <a:ext cx="8640960" cy="144016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488" name="Picture 5">
              <a:extLst>
                <a:ext uri="{FF2B5EF4-FFF2-40B4-BE49-F238E27FC236}">
                  <a16:creationId xmlns:a16="http://schemas.microsoft.com/office/drawing/2014/main" id="{CE5EF9AF-8334-5224-0B30-6069C64C5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63239"/>
              <a:ext cx="2165226" cy="103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4" name="Title 1">
            <a:extLst>
              <a:ext uri="{FF2B5EF4-FFF2-40B4-BE49-F238E27FC236}">
                <a16:creationId xmlns:a16="http://schemas.microsoft.com/office/drawing/2014/main" id="{BA0C7D6C-7F7B-D085-2191-98F08A177E16}"/>
              </a:ext>
            </a:extLst>
          </p:cNvPr>
          <p:cNvSpPr txBox="1">
            <a:spLocks noChangeArrowheads="1"/>
          </p:cNvSpPr>
          <p:nvPr/>
        </p:nvSpPr>
        <p:spPr bwMode="auto">
          <a:xfrm>
            <a:off x="395288" y="404813"/>
            <a:ext cx="85693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4000" b="1">
                <a:solidFill>
                  <a:schemeClr val="bg1"/>
                </a:solidFill>
              </a:rPr>
              <a:t>Contact me!</a:t>
            </a:r>
          </a:p>
        </p:txBody>
      </p:sp>
      <p:sp>
        <p:nvSpPr>
          <p:cNvPr id="13" name="Rounded Rectangle 12">
            <a:extLst>
              <a:ext uri="{FF2B5EF4-FFF2-40B4-BE49-F238E27FC236}">
                <a16:creationId xmlns:a16="http://schemas.microsoft.com/office/drawing/2014/main" id="{94734266-C74E-5DD9-2FA7-F83467762C74}"/>
              </a:ext>
            </a:extLst>
          </p:cNvPr>
          <p:cNvSpPr/>
          <p:nvPr/>
        </p:nvSpPr>
        <p:spPr>
          <a:xfrm>
            <a:off x="323850" y="1844675"/>
            <a:ext cx="8640763" cy="460851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2562" lvl="1">
              <a:lnSpc>
                <a:spcPct val="110000"/>
              </a:lnSpc>
              <a:spcAft>
                <a:spcPts val="600"/>
              </a:spcAft>
              <a:buClr>
                <a:srgbClr val="E4F4DF">
                  <a:lumMod val="25000"/>
                </a:srgbClr>
              </a:buClr>
              <a:defRPr/>
            </a:pPr>
            <a:endParaRPr lang="en-GB" sz="2000" b="1" dirty="0">
              <a:solidFill>
                <a:schemeClr val="tx1"/>
              </a:solidFill>
            </a:endParaRPr>
          </a:p>
          <a:p>
            <a:pPr marL="182562" lvl="1">
              <a:lnSpc>
                <a:spcPct val="110000"/>
              </a:lnSpc>
              <a:spcAft>
                <a:spcPts val="600"/>
              </a:spcAft>
              <a:buClr>
                <a:srgbClr val="E4F4DF">
                  <a:lumMod val="25000"/>
                </a:srgbClr>
              </a:buClr>
              <a:defRPr/>
            </a:pPr>
            <a:r>
              <a:rPr lang="en-GB" sz="2400" dirty="0">
                <a:solidFill>
                  <a:schemeClr val="tx1"/>
                </a:solidFill>
              </a:rPr>
              <a:t>If you have any questions, please contact;</a:t>
            </a:r>
          </a:p>
          <a:p>
            <a:pPr marL="182562" lvl="1">
              <a:lnSpc>
                <a:spcPct val="110000"/>
              </a:lnSpc>
              <a:spcAft>
                <a:spcPts val="600"/>
              </a:spcAft>
              <a:buClr>
                <a:srgbClr val="E4F4DF">
                  <a:lumMod val="25000"/>
                </a:srgbClr>
              </a:buClr>
              <a:defRPr/>
            </a:pPr>
            <a:endParaRPr lang="en-GB" sz="2400" dirty="0">
              <a:solidFill>
                <a:schemeClr val="tx1"/>
              </a:solidFill>
            </a:endParaRPr>
          </a:p>
          <a:p>
            <a:pPr marL="182562" lvl="1">
              <a:lnSpc>
                <a:spcPct val="110000"/>
              </a:lnSpc>
              <a:spcAft>
                <a:spcPts val="600"/>
              </a:spcAft>
              <a:buClr>
                <a:srgbClr val="E4F4DF">
                  <a:lumMod val="25000"/>
                </a:srgbClr>
              </a:buClr>
              <a:defRPr/>
            </a:pPr>
            <a:r>
              <a:rPr lang="en-GB" sz="2400" b="1" dirty="0">
                <a:solidFill>
                  <a:schemeClr val="tx1"/>
                </a:solidFill>
              </a:rPr>
              <a:t>Laura Atkinson</a:t>
            </a:r>
          </a:p>
          <a:p>
            <a:pPr marL="182562" lvl="1">
              <a:lnSpc>
                <a:spcPct val="110000"/>
              </a:lnSpc>
              <a:spcAft>
                <a:spcPts val="600"/>
              </a:spcAft>
              <a:buClr>
                <a:srgbClr val="E4F4DF">
                  <a:lumMod val="25000"/>
                </a:srgbClr>
              </a:buClr>
              <a:defRPr/>
            </a:pPr>
            <a:r>
              <a:rPr lang="en-GB" sz="2400" dirty="0">
                <a:solidFill>
                  <a:schemeClr val="tx1"/>
                </a:solidFill>
              </a:rPr>
              <a:t>Rural Housing Enabler &amp; </a:t>
            </a:r>
          </a:p>
          <a:p>
            <a:pPr marL="182562" lvl="1">
              <a:lnSpc>
                <a:spcPct val="110000"/>
              </a:lnSpc>
              <a:spcAft>
                <a:spcPts val="600"/>
              </a:spcAft>
              <a:buClr>
                <a:srgbClr val="E4F4DF">
                  <a:lumMod val="25000"/>
                </a:srgbClr>
              </a:buClr>
              <a:defRPr/>
            </a:pPr>
            <a:r>
              <a:rPr lang="en-GB" sz="2400" dirty="0">
                <a:solidFill>
                  <a:schemeClr val="tx1"/>
                </a:solidFill>
              </a:rPr>
              <a:t>Community Led Housing Advisor on </a:t>
            </a:r>
            <a:r>
              <a:rPr lang="en-GB" sz="2400" dirty="0">
                <a:solidFill>
                  <a:schemeClr val="tx1"/>
                </a:solidFill>
                <a:hlinkClick r:id="rId4"/>
              </a:rPr>
              <a:t>laura.atkinson@essexrcc.org.uk</a:t>
            </a:r>
            <a:r>
              <a:rPr lang="en-GB" sz="2400" dirty="0">
                <a:solidFill>
                  <a:schemeClr val="tx1"/>
                </a:solidFill>
              </a:rPr>
              <a:t> </a:t>
            </a:r>
          </a:p>
          <a:p>
            <a:pPr marL="182562" lvl="1">
              <a:lnSpc>
                <a:spcPct val="110000"/>
              </a:lnSpc>
              <a:spcAft>
                <a:spcPts val="600"/>
              </a:spcAft>
              <a:buClr>
                <a:srgbClr val="E4F4DF">
                  <a:lumMod val="25000"/>
                </a:srgbClr>
              </a:buClr>
              <a:defRPr/>
            </a:pPr>
            <a:r>
              <a:rPr lang="en-GB" sz="2400" dirty="0">
                <a:solidFill>
                  <a:schemeClr val="tx1"/>
                </a:solidFill>
              </a:rPr>
              <a:t>Or 07305 052578</a:t>
            </a:r>
            <a:endParaRPr lang="en-US" sz="2400" dirty="0">
              <a:solidFill>
                <a:schemeClr val="tx1"/>
              </a:solidFill>
            </a:endParaRPr>
          </a:p>
          <a:p>
            <a:pPr marL="525462" lvl="1" indent="-342900">
              <a:lnSpc>
                <a:spcPct val="110000"/>
              </a:lnSpc>
              <a:spcAft>
                <a:spcPts val="600"/>
              </a:spcAft>
              <a:buClr>
                <a:srgbClr val="E4F4DF">
                  <a:lumMod val="25000"/>
                </a:srgbClr>
              </a:buClr>
              <a:buFont typeface="Arial" panose="020B0604020202020204" pitchFamily="34" charset="0"/>
              <a:buChar char="•"/>
              <a:defRPr/>
            </a:pPr>
            <a:endParaRPr lang="en-GB" sz="2000" dirty="0">
              <a:solidFill>
                <a:schemeClr val="tx1"/>
              </a:solidFill>
            </a:endParaRPr>
          </a:p>
        </p:txBody>
      </p:sp>
      <p:pic>
        <p:nvPicPr>
          <p:cNvPr id="20486" name="Picture 2" descr="A person smiling for the camera&#10;&#10;Description automatically generated with medium confidence">
            <a:extLst>
              <a:ext uri="{FF2B5EF4-FFF2-40B4-BE49-F238E27FC236}">
                <a16:creationId xmlns:a16="http://schemas.microsoft.com/office/drawing/2014/main" id="{6E6229DC-03BE-17F7-E364-A1DFFC1B1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3716338"/>
            <a:ext cx="17287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482342C-5730-53F0-B689-AE9B186AF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6586" t="17697"/>
          <a:stretch>
            <a:fillRect/>
          </a:stretch>
        </p:blipFill>
        <p:spPr bwMode="auto">
          <a:xfrm>
            <a:off x="5137067" y="440647"/>
            <a:ext cx="1384317" cy="112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3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985FF0-3E67-C1DE-F382-4F30A55DFA36}"/>
              </a:ext>
            </a:extLst>
          </p:cNvPr>
          <p:cNvSpPr/>
          <p:nvPr/>
        </p:nvSpPr>
        <p:spPr>
          <a:xfrm>
            <a:off x="184150" y="174625"/>
            <a:ext cx="8640763" cy="143986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147" name="Picture 5">
            <a:extLst>
              <a:ext uri="{FF2B5EF4-FFF2-40B4-BE49-F238E27FC236}">
                <a16:creationId xmlns:a16="http://schemas.microsoft.com/office/drawing/2014/main" id="{6A4D3351-4911-E5A2-2B5A-189A13C9A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63550"/>
            <a:ext cx="21653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itle 1">
            <a:extLst>
              <a:ext uri="{FF2B5EF4-FFF2-40B4-BE49-F238E27FC236}">
                <a16:creationId xmlns:a16="http://schemas.microsoft.com/office/drawing/2014/main" id="{20B1ACDA-57F2-C7BB-AA97-E7876330BBE6}"/>
              </a:ext>
            </a:extLst>
          </p:cNvPr>
          <p:cNvSpPr txBox="1">
            <a:spLocks noChangeArrowheads="1"/>
          </p:cNvSpPr>
          <p:nvPr/>
        </p:nvSpPr>
        <p:spPr bwMode="auto">
          <a:xfrm>
            <a:off x="395288" y="404813"/>
            <a:ext cx="8569325" cy="1152525"/>
          </a:xfrm>
          <a:prstGeom prst="rect">
            <a:avLst/>
          </a:prstGeom>
          <a:noFill/>
          <a:ln>
            <a:noFill/>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GB" altLang="en-US" sz="2800" b="1" dirty="0">
                <a:solidFill>
                  <a:schemeClr val="bg1"/>
                </a:solidFill>
                <a:latin typeface="+mn-lt"/>
                <a:cs typeface="Calibri" panose="020F0502020204030204" pitchFamily="34" charset="0"/>
              </a:rPr>
              <a:t>Communities have the power to </a:t>
            </a:r>
          </a:p>
          <a:p>
            <a:pPr eaLnBrk="1" hangingPunct="1">
              <a:spcBef>
                <a:spcPct val="0"/>
              </a:spcBef>
              <a:buFontTx/>
              <a:buNone/>
              <a:defRPr/>
            </a:pPr>
            <a:r>
              <a:rPr lang="en-GB" altLang="en-US" sz="2800" b="1" dirty="0">
                <a:solidFill>
                  <a:schemeClr val="bg1"/>
                </a:solidFill>
                <a:latin typeface="+mn-lt"/>
                <a:cs typeface="Calibri" panose="020F0502020204030204" pitchFamily="34" charset="0"/>
              </a:rPr>
              <a:t>influence change</a:t>
            </a:r>
            <a:endParaRPr lang="en-GB" altLang="en-US" sz="2800" b="1" dirty="0">
              <a:solidFill>
                <a:schemeClr val="bg1"/>
              </a:solidFill>
              <a:latin typeface="+mn-lt"/>
              <a:cs typeface="Arial" panose="020B0604020202020204" pitchFamily="34" charset="0"/>
            </a:endParaRPr>
          </a:p>
          <a:p>
            <a:pPr eaLnBrk="1" hangingPunct="1">
              <a:spcBef>
                <a:spcPct val="0"/>
              </a:spcBef>
              <a:buFontTx/>
              <a:buNone/>
              <a:defRPr/>
            </a:pPr>
            <a:endParaRPr lang="en-GB" altLang="en-US" sz="2800" b="1" dirty="0">
              <a:solidFill>
                <a:schemeClr val="bg1"/>
              </a:solidFill>
              <a:latin typeface="+mn-lt"/>
              <a:cs typeface="Arial" panose="020B0604020202020204" pitchFamily="34" charset="0"/>
            </a:endParaRPr>
          </a:p>
        </p:txBody>
      </p:sp>
      <p:sp>
        <p:nvSpPr>
          <p:cNvPr id="14" name="Rounded Rectangle 12">
            <a:extLst>
              <a:ext uri="{FF2B5EF4-FFF2-40B4-BE49-F238E27FC236}">
                <a16:creationId xmlns:a16="http://schemas.microsoft.com/office/drawing/2014/main" id="{84FF7709-C6E6-7D44-49B1-4D4EC8AE428E}"/>
              </a:ext>
            </a:extLst>
          </p:cNvPr>
          <p:cNvSpPr/>
          <p:nvPr/>
        </p:nvSpPr>
        <p:spPr>
          <a:xfrm>
            <a:off x="320675" y="1787525"/>
            <a:ext cx="8502650" cy="321945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GB" sz="1600" b="1" dirty="0">
                <a:solidFill>
                  <a:schemeClr val="tx1"/>
                </a:solidFill>
                <a:cs typeface="Arial" panose="020B0604020202020204" pitchFamily="34" charset="0"/>
              </a:rPr>
              <a:t>How often have you heard about, or even experienced, the problems of a lack of affordable housing in rural areas? </a:t>
            </a:r>
          </a:p>
          <a:p>
            <a:pPr marL="342900" indent="-342900">
              <a:spcBef>
                <a:spcPct val="50000"/>
              </a:spcBef>
              <a:buFont typeface="Arial" panose="020B0604020202020204" pitchFamily="34" charset="0"/>
              <a:buChar char="•"/>
              <a:defRPr/>
            </a:pPr>
            <a:r>
              <a:rPr lang="en-GB" sz="1600" b="1" dirty="0">
                <a:solidFill>
                  <a:schemeClr val="tx1"/>
                </a:solidFill>
                <a:cs typeface="Arial" panose="020B0604020202020204" pitchFamily="34" charset="0"/>
              </a:rPr>
              <a:t>High house prices </a:t>
            </a:r>
            <a:r>
              <a:rPr lang="en-GB" sz="1600" dirty="0">
                <a:solidFill>
                  <a:schemeClr val="tx1"/>
                </a:solidFill>
                <a:cs typeface="Arial" panose="020B0604020202020204" pitchFamily="34" charset="0"/>
              </a:rPr>
              <a:t>forcing residents to move from the village.</a:t>
            </a:r>
          </a:p>
          <a:p>
            <a:pPr marL="342900" indent="-342900">
              <a:spcBef>
                <a:spcPct val="50000"/>
              </a:spcBef>
              <a:buFont typeface="Arial" panose="020B0604020202020204" pitchFamily="34" charset="0"/>
              <a:buChar char="•"/>
              <a:defRPr/>
            </a:pPr>
            <a:r>
              <a:rPr lang="en-GB" sz="1600" dirty="0">
                <a:solidFill>
                  <a:schemeClr val="tx1"/>
                </a:solidFill>
                <a:cs typeface="Arial" panose="020B0604020202020204" pitchFamily="34" charset="0"/>
              </a:rPr>
              <a:t>A  </a:t>
            </a:r>
            <a:r>
              <a:rPr lang="en-GB" sz="1600" b="1" dirty="0">
                <a:solidFill>
                  <a:schemeClr val="tx1"/>
                </a:solidFill>
                <a:cs typeface="Arial" panose="020B0604020202020204" pitchFamily="34" charset="0"/>
              </a:rPr>
              <a:t>family</a:t>
            </a:r>
            <a:r>
              <a:rPr lang="en-GB" sz="1600" dirty="0">
                <a:solidFill>
                  <a:schemeClr val="tx1"/>
                </a:solidFill>
                <a:cs typeface="Arial" panose="020B0604020202020204" pitchFamily="34" charset="0"/>
              </a:rPr>
              <a:t> member or </a:t>
            </a:r>
            <a:r>
              <a:rPr lang="en-GB" sz="1600" b="1" dirty="0">
                <a:solidFill>
                  <a:schemeClr val="tx1"/>
                </a:solidFill>
                <a:cs typeface="Arial" panose="020B0604020202020204" pitchFamily="34" charset="0"/>
              </a:rPr>
              <a:t>employee</a:t>
            </a:r>
            <a:r>
              <a:rPr lang="en-GB" sz="1600" dirty="0">
                <a:solidFill>
                  <a:schemeClr val="tx1"/>
                </a:solidFill>
                <a:cs typeface="Arial" panose="020B0604020202020204" pitchFamily="34" charset="0"/>
              </a:rPr>
              <a:t> has difficulties finding somewhere suitable to live </a:t>
            </a:r>
          </a:p>
          <a:p>
            <a:pPr marL="342900" indent="-342900">
              <a:spcBef>
                <a:spcPct val="50000"/>
              </a:spcBef>
              <a:buFont typeface="Arial" panose="020B0604020202020204" pitchFamily="34" charset="0"/>
              <a:buChar char="•"/>
              <a:defRPr/>
            </a:pPr>
            <a:r>
              <a:rPr lang="en-GB" sz="1600" dirty="0">
                <a:solidFill>
                  <a:schemeClr val="tx1"/>
                </a:solidFill>
                <a:cs typeface="Arial" panose="020B0604020202020204" pitchFamily="34" charset="0"/>
              </a:rPr>
              <a:t>A </a:t>
            </a:r>
            <a:r>
              <a:rPr lang="en-GB" sz="1600" b="1" dirty="0">
                <a:solidFill>
                  <a:schemeClr val="tx1"/>
                </a:solidFill>
                <a:cs typeface="Arial" panose="020B0604020202020204" pitchFamily="34" charset="0"/>
              </a:rPr>
              <a:t>local amenity </a:t>
            </a:r>
            <a:r>
              <a:rPr lang="en-GB" sz="1600" dirty="0">
                <a:solidFill>
                  <a:schemeClr val="tx1"/>
                </a:solidFill>
                <a:cs typeface="Arial" panose="020B0604020202020204" pitchFamily="34" charset="0"/>
              </a:rPr>
              <a:t>or </a:t>
            </a:r>
            <a:r>
              <a:rPr lang="en-GB" sz="1600" b="1" dirty="0">
                <a:solidFill>
                  <a:schemeClr val="tx1"/>
                </a:solidFill>
                <a:cs typeface="Arial" panose="020B0604020202020204" pitchFamily="34" charset="0"/>
              </a:rPr>
              <a:t>asset </a:t>
            </a:r>
            <a:r>
              <a:rPr lang="en-GB" sz="1600" dirty="0">
                <a:solidFill>
                  <a:schemeClr val="tx1"/>
                </a:solidFill>
                <a:cs typeface="Arial" panose="020B0604020202020204" pitchFamily="34" charset="0"/>
              </a:rPr>
              <a:t>has closed because the people who would support it have had to move away. </a:t>
            </a:r>
          </a:p>
          <a:p>
            <a:pPr marL="342900" indent="-342900">
              <a:spcBef>
                <a:spcPct val="50000"/>
              </a:spcBef>
              <a:buFont typeface="Arial" panose="020B0604020202020204" pitchFamily="34" charset="0"/>
              <a:buChar char="•"/>
              <a:defRPr/>
            </a:pPr>
            <a:r>
              <a:rPr lang="en-GB" sz="1600" dirty="0">
                <a:solidFill>
                  <a:schemeClr val="tx1"/>
                </a:solidFill>
                <a:cs typeface="Arial" panose="020B0604020202020204" pitchFamily="34" charset="0"/>
              </a:rPr>
              <a:t>A </a:t>
            </a:r>
            <a:r>
              <a:rPr lang="en-GB" sz="1600" b="1" dirty="0">
                <a:solidFill>
                  <a:schemeClr val="tx1"/>
                </a:solidFill>
                <a:cs typeface="Arial" panose="020B0604020202020204" pitchFamily="34" charset="0"/>
              </a:rPr>
              <a:t>business </a:t>
            </a:r>
            <a:r>
              <a:rPr lang="en-GB" sz="1600" dirty="0">
                <a:solidFill>
                  <a:schemeClr val="tx1"/>
                </a:solidFill>
                <a:cs typeface="Arial" panose="020B0604020202020204" pitchFamily="34" charset="0"/>
              </a:rPr>
              <a:t>has</a:t>
            </a:r>
            <a:r>
              <a:rPr lang="en-GB" sz="1600" b="1" dirty="0">
                <a:solidFill>
                  <a:schemeClr val="tx1"/>
                </a:solidFill>
                <a:cs typeface="Arial" panose="020B0604020202020204" pitchFamily="34" charset="0"/>
              </a:rPr>
              <a:t> </a:t>
            </a:r>
            <a:r>
              <a:rPr lang="en-GB" sz="1600" dirty="0">
                <a:solidFill>
                  <a:schemeClr val="tx1"/>
                </a:solidFill>
                <a:cs typeface="Arial" panose="020B0604020202020204" pitchFamily="34" charset="0"/>
              </a:rPr>
              <a:t>relocated because the owner or workers cannot afford to live in the village.</a:t>
            </a:r>
            <a:endParaRPr lang="en-GB" altLang="en-US" sz="1600" dirty="0">
              <a:solidFill>
                <a:schemeClr val="tx1"/>
              </a:solidFill>
              <a:cs typeface="Arial" panose="020B0604020202020204" pitchFamily="34" charset="0"/>
            </a:endParaRPr>
          </a:p>
        </p:txBody>
      </p:sp>
      <p:pic>
        <p:nvPicPr>
          <p:cNvPr id="6150" name="Picture 2" descr="100+ Closed Sign Pictures | Download Free Images on Unsplash">
            <a:extLst>
              <a:ext uri="{FF2B5EF4-FFF2-40B4-BE49-F238E27FC236}">
                <a16:creationId xmlns:a16="http://schemas.microsoft.com/office/drawing/2014/main" id="{ADD0F77F-AC6B-57B9-C055-F45DA809B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2439988"/>
            <a:ext cx="969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16">
            <a:extLst>
              <a:ext uri="{FF2B5EF4-FFF2-40B4-BE49-F238E27FC236}">
                <a16:creationId xmlns:a16="http://schemas.microsoft.com/office/drawing/2014/main" id="{42D7B5B0-D417-907A-3E31-6A0A2C7495EE}"/>
              </a:ext>
            </a:extLst>
          </p:cNvPr>
          <p:cNvSpPr/>
          <p:nvPr/>
        </p:nvSpPr>
        <p:spPr>
          <a:xfrm>
            <a:off x="323850" y="5184775"/>
            <a:ext cx="8499475" cy="126841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95350" lvl="1">
              <a:lnSpc>
                <a:spcPct val="110000"/>
              </a:lnSpc>
              <a:spcBef>
                <a:spcPct val="50000"/>
              </a:spcBef>
              <a:buClr>
                <a:srgbClr val="E4F4DF">
                  <a:lumMod val="25000"/>
                </a:srgbClr>
              </a:buClr>
              <a:defRPr/>
            </a:pPr>
            <a:r>
              <a:rPr lang="en-US" sz="1600" dirty="0">
                <a:solidFill>
                  <a:schemeClr val="tx1"/>
                </a:solidFill>
                <a:cs typeface="Arial" panose="020B0604020202020204" pitchFamily="34" charset="0"/>
              </a:rPr>
              <a:t>A small scheme of  affordable homes on a suitable site can breathe fresh life into a village and ensure local people can stay in their community, whatever their age or circumstances and help to sustain local services such as shops, schools and pubs.</a:t>
            </a:r>
            <a:endParaRPr lang="en-GB" altLang="en-US" sz="1600" dirty="0">
              <a:solidFill>
                <a:schemeClr val="tx1"/>
              </a:solidFill>
              <a:cs typeface="Arial" panose="020B0604020202020204" pitchFamily="34" charset="0"/>
            </a:endParaRPr>
          </a:p>
        </p:txBody>
      </p:sp>
      <p:pic>
        <p:nvPicPr>
          <p:cNvPr id="6152" name="Picture 8" descr="How many guide leaders does it take to change a lightbulb? | Girlguiding  Wirral">
            <a:extLst>
              <a:ext uri="{FF2B5EF4-FFF2-40B4-BE49-F238E27FC236}">
                <a16:creationId xmlns:a16="http://schemas.microsoft.com/office/drawing/2014/main" id="{38B6A05E-A482-E4A7-396B-94336AF94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75" y="5365750"/>
            <a:ext cx="96837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grass, road&#10;&#10;Description automatically generated">
            <a:extLst>
              <a:ext uri="{FF2B5EF4-FFF2-40B4-BE49-F238E27FC236}">
                <a16:creationId xmlns:a16="http://schemas.microsoft.com/office/drawing/2014/main" id="{0CEA14BE-1E2D-2E89-FBC8-1F7AA89E6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62" y="4913750"/>
            <a:ext cx="2717028" cy="1808163"/>
          </a:xfrm>
          <a:prstGeom prst="rect">
            <a:avLst/>
          </a:prstGeom>
        </p:spPr>
      </p:pic>
      <p:sp>
        <p:nvSpPr>
          <p:cNvPr id="8195" name="Title 1">
            <a:extLst>
              <a:ext uri="{FF2B5EF4-FFF2-40B4-BE49-F238E27FC236}">
                <a16:creationId xmlns:a16="http://schemas.microsoft.com/office/drawing/2014/main" id="{E3B985A3-6BAD-1C3E-3465-0B992A6857CD}"/>
              </a:ext>
            </a:extLst>
          </p:cNvPr>
          <p:cNvSpPr>
            <a:spLocks noGrp="1" noChangeArrowheads="1"/>
          </p:cNvSpPr>
          <p:nvPr>
            <p:ph type="title"/>
          </p:nvPr>
        </p:nvSpPr>
        <p:spPr/>
        <p:txBody>
          <a:bodyPr/>
          <a:lstStyle/>
          <a:p>
            <a:endParaRPr lang="en-US" altLang="en-US"/>
          </a:p>
        </p:txBody>
      </p:sp>
      <p:sp>
        <p:nvSpPr>
          <p:cNvPr id="5" name="Rectangle 4">
            <a:extLst>
              <a:ext uri="{FF2B5EF4-FFF2-40B4-BE49-F238E27FC236}">
                <a16:creationId xmlns:a16="http://schemas.microsoft.com/office/drawing/2014/main" id="{27B98A1E-D29A-8244-0C59-BAA500AD3E99}"/>
              </a:ext>
            </a:extLst>
          </p:cNvPr>
          <p:cNvSpPr/>
          <p:nvPr/>
        </p:nvSpPr>
        <p:spPr>
          <a:xfrm>
            <a:off x="184150" y="174625"/>
            <a:ext cx="8640763" cy="143986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197" name="Picture 5">
            <a:extLst>
              <a:ext uri="{FF2B5EF4-FFF2-40B4-BE49-F238E27FC236}">
                <a16:creationId xmlns:a16="http://schemas.microsoft.com/office/drawing/2014/main" id="{58869D50-8170-B430-E62C-5D42AE5D3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63550"/>
            <a:ext cx="21653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itle 1">
            <a:extLst>
              <a:ext uri="{FF2B5EF4-FFF2-40B4-BE49-F238E27FC236}">
                <a16:creationId xmlns:a16="http://schemas.microsoft.com/office/drawing/2014/main" id="{9FED1D73-EC14-4627-17FE-802924791EA3}"/>
              </a:ext>
            </a:extLst>
          </p:cNvPr>
          <p:cNvSpPr txBox="1">
            <a:spLocks noChangeArrowheads="1"/>
          </p:cNvSpPr>
          <p:nvPr/>
        </p:nvSpPr>
        <p:spPr bwMode="auto">
          <a:xfrm>
            <a:off x="395288" y="404813"/>
            <a:ext cx="85693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3600" b="1">
                <a:solidFill>
                  <a:schemeClr val="bg1"/>
                </a:solidFill>
                <a:cs typeface="Arial" panose="020B0604020202020204" pitchFamily="34" charset="0"/>
              </a:rPr>
              <a:t>Rural Housing Enabler</a:t>
            </a:r>
          </a:p>
        </p:txBody>
      </p:sp>
      <p:pic>
        <p:nvPicPr>
          <p:cNvPr id="8200" name="Picture 5">
            <a:extLst>
              <a:ext uri="{FF2B5EF4-FFF2-40B4-BE49-F238E27FC236}">
                <a16:creationId xmlns:a16="http://schemas.microsoft.com/office/drawing/2014/main" id="{DEA61E29-4E0E-DC64-3531-BC44C45B9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4892675"/>
            <a:ext cx="250507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2">
            <a:extLst>
              <a:ext uri="{FF2B5EF4-FFF2-40B4-BE49-F238E27FC236}">
                <a16:creationId xmlns:a16="http://schemas.microsoft.com/office/drawing/2014/main" id="{BC964ED1-F043-F3F1-B416-FB11452BA1DB}"/>
              </a:ext>
            </a:extLst>
          </p:cNvPr>
          <p:cNvSpPr/>
          <p:nvPr/>
        </p:nvSpPr>
        <p:spPr>
          <a:xfrm>
            <a:off x="323850" y="1714500"/>
            <a:ext cx="8640763" cy="30607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GB" sz="1600" dirty="0">
                <a:solidFill>
                  <a:schemeClr val="tx1"/>
                </a:solidFill>
              </a:rPr>
              <a:t>RCCE’s </a:t>
            </a:r>
            <a:r>
              <a:rPr lang="en-GB" sz="1600" b="1" dirty="0">
                <a:solidFill>
                  <a:schemeClr val="tx1"/>
                </a:solidFill>
              </a:rPr>
              <a:t>Rural Housing Enabler </a:t>
            </a:r>
            <a:r>
              <a:rPr lang="en-GB" sz="1600" dirty="0">
                <a:solidFill>
                  <a:schemeClr val="tx1"/>
                </a:solidFill>
              </a:rPr>
              <a:t>(RHE);</a:t>
            </a:r>
          </a:p>
          <a:p>
            <a:pPr marL="342900" indent="-342900">
              <a:spcBef>
                <a:spcPct val="50000"/>
              </a:spcBef>
              <a:buFont typeface="Arial" panose="020B0604020202020204" pitchFamily="34" charset="0"/>
              <a:buChar char="•"/>
              <a:defRPr/>
            </a:pPr>
            <a:r>
              <a:rPr lang="en-GB" sz="1600" dirty="0">
                <a:solidFill>
                  <a:schemeClr val="tx1"/>
                </a:solidFill>
              </a:rPr>
              <a:t>Acts as an independent advisor providing close impartial assistance to Essex parishes in developing affordable housing for  people with a local connection. </a:t>
            </a:r>
            <a:endParaRPr lang="en-GB" altLang="en-US" sz="1600" dirty="0">
              <a:solidFill>
                <a:schemeClr val="tx1"/>
              </a:solidFill>
            </a:endParaRPr>
          </a:p>
          <a:p>
            <a:pPr marL="342900" indent="-342900" eaLnBrk="1" hangingPunct="1">
              <a:spcBef>
                <a:spcPct val="50000"/>
              </a:spcBef>
              <a:buFont typeface="Arial" panose="020B0604020202020204" pitchFamily="34" charset="0"/>
              <a:buChar char="•"/>
              <a:defRPr/>
            </a:pPr>
            <a:r>
              <a:rPr lang="en-GB" altLang="en-US" sz="1600" dirty="0">
                <a:solidFill>
                  <a:schemeClr val="tx1"/>
                </a:solidFill>
              </a:rPr>
              <a:t>Liaises impartially between communities, local authorities and other partners such as Housing Associations. Community Engagement is paramount!</a:t>
            </a:r>
          </a:p>
          <a:p>
            <a:pPr eaLnBrk="1" hangingPunct="1">
              <a:spcBef>
                <a:spcPct val="50000"/>
              </a:spcBef>
              <a:defRPr/>
            </a:pPr>
            <a:r>
              <a:rPr lang="en-GB" altLang="en-US" sz="1600" dirty="0">
                <a:solidFill>
                  <a:schemeClr val="tx1"/>
                </a:solidFill>
              </a:rPr>
              <a:t>Schemes are typically small scale and developed on Rural Exception Sites which allow affordable housing to be safeguarded and prioritised in perpetuity for local people.</a:t>
            </a:r>
          </a:p>
          <a:p>
            <a:pPr eaLnBrk="1" hangingPunct="1">
              <a:spcBef>
                <a:spcPct val="50000"/>
              </a:spcBef>
              <a:defRPr/>
            </a:pPr>
            <a:r>
              <a:rPr lang="en-GB" altLang="en-US" sz="1600" dirty="0">
                <a:solidFill>
                  <a:schemeClr val="tx1"/>
                </a:solidFill>
              </a:rPr>
              <a:t>	Rural Housing Alliance’s </a:t>
            </a:r>
            <a:r>
              <a:rPr lang="en-GB" altLang="en-US" sz="1600" b="1" dirty="0">
                <a:solidFill>
                  <a:schemeClr val="tx1"/>
                </a:solidFill>
              </a:rPr>
              <a:t>Practical Guide for Parish Councils </a:t>
            </a:r>
            <a:r>
              <a:rPr lang="en-GB" altLang="en-US" sz="1600" dirty="0">
                <a:solidFill>
                  <a:schemeClr val="tx1"/>
                </a:solidFill>
              </a:rPr>
              <a:t>on Rural 	Affordable Housing is available.</a:t>
            </a:r>
          </a:p>
        </p:txBody>
      </p:sp>
      <p:sp>
        <p:nvSpPr>
          <p:cNvPr id="8203" name="TextBox 15">
            <a:extLst>
              <a:ext uri="{FF2B5EF4-FFF2-40B4-BE49-F238E27FC236}">
                <a16:creationId xmlns:a16="http://schemas.microsoft.com/office/drawing/2014/main" id="{7A6B88EE-0CE3-81F7-0C79-8BEE62E32F21}"/>
              </a:ext>
            </a:extLst>
          </p:cNvPr>
          <p:cNvSpPr txBox="1">
            <a:spLocks noChangeArrowheads="1"/>
          </p:cNvSpPr>
          <p:nvPr/>
        </p:nvSpPr>
        <p:spPr bwMode="auto">
          <a:xfrm>
            <a:off x="3419475" y="6453188"/>
            <a:ext cx="172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400">
                <a:solidFill>
                  <a:schemeClr val="bg1"/>
                </a:solidFill>
              </a:rPr>
              <a:t>Wickham Bishops</a:t>
            </a:r>
          </a:p>
        </p:txBody>
      </p:sp>
      <p:sp>
        <p:nvSpPr>
          <p:cNvPr id="8202" name="TextBox 2">
            <a:extLst>
              <a:ext uri="{FF2B5EF4-FFF2-40B4-BE49-F238E27FC236}">
                <a16:creationId xmlns:a16="http://schemas.microsoft.com/office/drawing/2014/main" id="{BDA0E1CC-2F5D-C9B1-C0A6-60E853A90F6E}"/>
              </a:ext>
            </a:extLst>
          </p:cNvPr>
          <p:cNvSpPr txBox="1">
            <a:spLocks noChangeArrowheads="1"/>
          </p:cNvSpPr>
          <p:nvPr/>
        </p:nvSpPr>
        <p:spPr bwMode="auto">
          <a:xfrm>
            <a:off x="395288" y="6434138"/>
            <a:ext cx="1296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400" dirty="0">
                <a:solidFill>
                  <a:schemeClr val="bg1"/>
                </a:solidFill>
              </a:rPr>
              <a:t>Wimbish</a:t>
            </a:r>
          </a:p>
        </p:txBody>
      </p:sp>
      <p:sp>
        <p:nvSpPr>
          <p:cNvPr id="8204" name="TextBox 16">
            <a:extLst>
              <a:ext uri="{FF2B5EF4-FFF2-40B4-BE49-F238E27FC236}">
                <a16:creationId xmlns:a16="http://schemas.microsoft.com/office/drawing/2014/main" id="{7BC31F3A-E240-8F79-B453-1F4FB1EBAA0D}"/>
              </a:ext>
            </a:extLst>
          </p:cNvPr>
          <p:cNvSpPr txBox="1">
            <a:spLocks noChangeArrowheads="1"/>
          </p:cNvSpPr>
          <p:nvPr/>
        </p:nvSpPr>
        <p:spPr bwMode="auto">
          <a:xfrm>
            <a:off x="6227763" y="6454775"/>
            <a:ext cx="1728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400" dirty="0">
                <a:solidFill>
                  <a:schemeClr val="bg1"/>
                </a:solidFill>
              </a:rPr>
              <a:t>Little Hallingbury</a:t>
            </a:r>
          </a:p>
        </p:txBody>
      </p:sp>
      <p:pic>
        <p:nvPicPr>
          <p:cNvPr id="8205" name="Picture 8" descr="How many guide leaders does it take to change a lightbulb? | Girlguiding  Wirral">
            <a:extLst>
              <a:ext uri="{FF2B5EF4-FFF2-40B4-BE49-F238E27FC236}">
                <a16:creationId xmlns:a16="http://schemas.microsoft.com/office/drawing/2014/main" id="{AF095C33-BFE2-04A9-2F6E-3A250723F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300" y="4076700"/>
            <a:ext cx="588963"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1C5871A-7C75-3034-E95F-6D828663AD1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0457" y="4883150"/>
            <a:ext cx="2781397" cy="1849438"/>
          </a:xfrm>
          <a:prstGeom prst="rect">
            <a:avLst/>
          </a:prstGeom>
          <a:noFill/>
          <a:ln>
            <a:noFill/>
          </a:ln>
        </p:spPr>
      </p:pic>
      <p:sp>
        <p:nvSpPr>
          <p:cNvPr id="3" name="TextBox 16">
            <a:extLst>
              <a:ext uri="{FF2B5EF4-FFF2-40B4-BE49-F238E27FC236}">
                <a16:creationId xmlns:a16="http://schemas.microsoft.com/office/drawing/2014/main" id="{0408059B-3F69-C78A-0065-B1532F870BB4}"/>
              </a:ext>
            </a:extLst>
          </p:cNvPr>
          <p:cNvSpPr txBox="1">
            <a:spLocks noChangeArrowheads="1"/>
          </p:cNvSpPr>
          <p:nvPr/>
        </p:nvSpPr>
        <p:spPr bwMode="auto">
          <a:xfrm>
            <a:off x="3348326" y="6429374"/>
            <a:ext cx="1728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400" dirty="0">
                <a:solidFill>
                  <a:schemeClr val="bg1"/>
                </a:solidFill>
              </a:rPr>
              <a:t>High Easter</a:t>
            </a:r>
          </a:p>
        </p:txBody>
      </p:sp>
    </p:spTree>
  </p:cSld>
  <p:clrMapOvr>
    <a:masterClrMapping/>
  </p:clrMapOvr>
  <p:transition advClick="0" advTm="3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F2EFBA3-B397-0651-08BA-63754A293724}"/>
              </a:ext>
            </a:extLst>
          </p:cNvPr>
          <p:cNvSpPr>
            <a:spLocks noGrp="1" noChangeArrowheads="1"/>
          </p:cNvSpPr>
          <p:nvPr>
            <p:ph type="title"/>
          </p:nvPr>
        </p:nvSpPr>
        <p:spPr/>
        <p:txBody>
          <a:bodyPr/>
          <a:lstStyle/>
          <a:p>
            <a:endParaRPr lang="en-US" altLang="en-US"/>
          </a:p>
        </p:txBody>
      </p:sp>
      <p:grpSp>
        <p:nvGrpSpPr>
          <p:cNvPr id="14339" name="Group 3">
            <a:extLst>
              <a:ext uri="{FF2B5EF4-FFF2-40B4-BE49-F238E27FC236}">
                <a16:creationId xmlns:a16="http://schemas.microsoft.com/office/drawing/2014/main" id="{A386BAD3-D83D-905B-3D97-6C296E3DFCCA}"/>
              </a:ext>
            </a:extLst>
          </p:cNvPr>
          <p:cNvGrpSpPr>
            <a:grpSpLocks/>
          </p:cNvGrpSpPr>
          <p:nvPr/>
        </p:nvGrpSpPr>
        <p:grpSpPr bwMode="auto">
          <a:xfrm>
            <a:off x="323850" y="260350"/>
            <a:ext cx="8640763" cy="1439863"/>
            <a:chOff x="323528" y="260648"/>
            <a:chExt cx="8640960" cy="1440160"/>
          </a:xfrm>
        </p:grpSpPr>
        <p:sp>
          <p:nvSpPr>
            <p:cNvPr id="5" name="Rectangle 4">
              <a:extLst>
                <a:ext uri="{FF2B5EF4-FFF2-40B4-BE49-F238E27FC236}">
                  <a16:creationId xmlns:a16="http://schemas.microsoft.com/office/drawing/2014/main" id="{1EDF12C2-2598-3399-B362-F9C038F560D8}"/>
                </a:ext>
              </a:extLst>
            </p:cNvPr>
            <p:cNvSpPr/>
            <p:nvPr/>
          </p:nvSpPr>
          <p:spPr>
            <a:xfrm>
              <a:off x="323528" y="260648"/>
              <a:ext cx="8640960" cy="144016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4348" name="Picture 5">
              <a:extLst>
                <a:ext uri="{FF2B5EF4-FFF2-40B4-BE49-F238E27FC236}">
                  <a16:creationId xmlns:a16="http://schemas.microsoft.com/office/drawing/2014/main" id="{AF35A660-05DB-5534-A415-7561AD196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63239"/>
              <a:ext cx="2165226" cy="103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F49F0559-9788-FE45-3698-085899F34606}"/>
              </a:ext>
            </a:extLst>
          </p:cNvPr>
          <p:cNvSpPr txBox="1">
            <a:spLocks/>
          </p:cNvSpPr>
          <p:nvPr/>
        </p:nvSpPr>
        <p:spPr>
          <a:xfrm>
            <a:off x="395288" y="404813"/>
            <a:ext cx="8569325" cy="11525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3600" b="1" dirty="0">
                <a:solidFill>
                  <a:schemeClr val="bg1"/>
                </a:solidFill>
                <a:latin typeface="+mn-lt"/>
              </a:rPr>
              <a:t>What is affordable housing?</a:t>
            </a:r>
            <a:endParaRPr lang="en-GB" sz="4000" b="1" dirty="0">
              <a:solidFill>
                <a:schemeClr val="bg1"/>
              </a:solidFill>
            </a:endParaRPr>
          </a:p>
        </p:txBody>
      </p:sp>
      <p:sp>
        <p:nvSpPr>
          <p:cNvPr id="12" name="Rounded Rectangle 11">
            <a:extLst>
              <a:ext uri="{FF2B5EF4-FFF2-40B4-BE49-F238E27FC236}">
                <a16:creationId xmlns:a16="http://schemas.microsoft.com/office/drawing/2014/main" id="{30CBE6D9-905E-C00A-D543-FB0681313B25}"/>
              </a:ext>
            </a:extLst>
          </p:cNvPr>
          <p:cNvSpPr/>
          <p:nvPr/>
        </p:nvSpPr>
        <p:spPr>
          <a:xfrm>
            <a:off x="323850" y="1839913"/>
            <a:ext cx="8064500" cy="509587"/>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700" b="1" dirty="0">
                <a:solidFill>
                  <a:schemeClr val="bg1"/>
                </a:solidFill>
                <a:cs typeface="Arial" panose="020B0604020202020204" pitchFamily="34" charset="0"/>
              </a:rPr>
              <a:t>Housing for sale or rent, for those whose needs are not met by the market.</a:t>
            </a:r>
          </a:p>
        </p:txBody>
      </p:sp>
      <p:sp>
        <p:nvSpPr>
          <p:cNvPr id="10" name="Rounded Rectangle 12">
            <a:extLst>
              <a:ext uri="{FF2B5EF4-FFF2-40B4-BE49-F238E27FC236}">
                <a16:creationId xmlns:a16="http://schemas.microsoft.com/office/drawing/2014/main" id="{AEF6405A-A60F-F0DD-219E-E7461787E827}"/>
              </a:ext>
            </a:extLst>
          </p:cNvPr>
          <p:cNvSpPr/>
          <p:nvPr/>
        </p:nvSpPr>
        <p:spPr>
          <a:xfrm>
            <a:off x="539750" y="2889250"/>
            <a:ext cx="4032250" cy="350585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endParaRPr lang="en-GB" altLang="en-US" sz="1600" dirty="0">
              <a:solidFill>
                <a:schemeClr val="tx1"/>
              </a:solidFill>
              <a:cs typeface="Arial" panose="020B0604020202020204" pitchFamily="34" charset="0"/>
            </a:endParaRPr>
          </a:p>
          <a:p>
            <a:pPr eaLnBrk="1" hangingPunct="1">
              <a:spcBef>
                <a:spcPct val="50000"/>
              </a:spcBef>
              <a:defRPr/>
            </a:pPr>
            <a:endParaRPr lang="en-GB" sz="1600" dirty="0">
              <a:solidFill>
                <a:srgbClr val="000000"/>
              </a:solidFill>
              <a:ea typeface="Times New Roman" panose="02020603050405020304" pitchFamily="18" charset="0"/>
              <a:cs typeface="Arial" panose="020B0604020202020204" pitchFamily="34" charset="0"/>
            </a:endParaRPr>
          </a:p>
          <a:p>
            <a:pPr eaLnBrk="1" hangingPunct="1">
              <a:spcBef>
                <a:spcPts val="0"/>
              </a:spcBef>
              <a:defRPr/>
            </a:pPr>
            <a:r>
              <a:rPr lang="en-GB" sz="1600" dirty="0">
                <a:solidFill>
                  <a:srgbClr val="000000"/>
                </a:solidFill>
                <a:ea typeface="Times New Roman" panose="02020603050405020304" pitchFamily="18" charset="0"/>
                <a:cs typeface="Arial" panose="020B0604020202020204" pitchFamily="34" charset="0"/>
              </a:rPr>
              <a:t>Rented through a Registered Provider (Housing Association or Local Authority)</a:t>
            </a:r>
          </a:p>
          <a:p>
            <a:pPr eaLnBrk="1" hangingPunct="1">
              <a:spcBef>
                <a:spcPts val="0"/>
              </a:spcBef>
              <a:defRPr/>
            </a:pPr>
            <a:endParaRPr lang="en-GB" sz="1600" dirty="0">
              <a:solidFill>
                <a:srgbClr val="000000"/>
              </a:solidFill>
              <a:ea typeface="Times New Roman" panose="02020603050405020304" pitchFamily="18" charset="0"/>
              <a:cs typeface="Arial" panose="020B0604020202020204" pitchFamily="34" charset="0"/>
            </a:endParaRPr>
          </a:p>
          <a:p>
            <a:pPr eaLnBrk="1" hangingPunct="1">
              <a:spcBef>
                <a:spcPts val="0"/>
              </a:spcBef>
              <a:defRPr/>
            </a:pPr>
            <a:r>
              <a:rPr lang="en-GB" sz="1600" b="1" dirty="0">
                <a:solidFill>
                  <a:srgbClr val="000000"/>
                </a:solidFill>
                <a:ea typeface="Times New Roman" panose="02020603050405020304" pitchFamily="18" charset="0"/>
                <a:cs typeface="Arial" panose="020B0604020202020204" pitchFamily="34" charset="0"/>
              </a:rPr>
              <a:t>Social Rent </a:t>
            </a:r>
          </a:p>
          <a:p>
            <a:pPr eaLnBrk="1" hangingPunct="1">
              <a:spcBef>
                <a:spcPts val="0"/>
              </a:spcBef>
              <a:defRPr/>
            </a:pPr>
            <a:r>
              <a:rPr lang="en-GB" sz="1600" dirty="0">
                <a:solidFill>
                  <a:srgbClr val="000000"/>
                </a:solidFill>
                <a:ea typeface="Times New Roman" panose="02020603050405020304" pitchFamily="18" charset="0"/>
                <a:cs typeface="Arial" panose="020B0604020202020204" pitchFamily="34" charset="0"/>
              </a:rPr>
              <a:t>40-60% of market rent.</a:t>
            </a:r>
          </a:p>
          <a:p>
            <a:pPr eaLnBrk="1" hangingPunct="1">
              <a:spcBef>
                <a:spcPts val="0"/>
              </a:spcBef>
              <a:defRPr/>
            </a:pPr>
            <a:r>
              <a:rPr lang="en-GB" sz="1600" b="1" dirty="0">
                <a:solidFill>
                  <a:srgbClr val="000000"/>
                </a:solidFill>
                <a:ea typeface="Times New Roman" panose="02020603050405020304" pitchFamily="18" charset="0"/>
                <a:cs typeface="Arial" panose="020B0604020202020204" pitchFamily="34" charset="0"/>
              </a:rPr>
              <a:t>Affordable Rent</a:t>
            </a:r>
          </a:p>
          <a:p>
            <a:pPr eaLnBrk="1" hangingPunct="1">
              <a:spcBef>
                <a:spcPts val="0"/>
              </a:spcBef>
              <a:defRPr/>
            </a:pPr>
            <a:r>
              <a:rPr lang="en-GB" sz="1600" dirty="0">
                <a:solidFill>
                  <a:srgbClr val="000000"/>
                </a:solidFill>
                <a:ea typeface="Times New Roman" panose="02020603050405020304" pitchFamily="18" charset="0"/>
                <a:cs typeface="Arial" panose="020B0604020202020204" pitchFamily="34" charset="0"/>
              </a:rPr>
              <a:t>80% of market rent.</a:t>
            </a:r>
          </a:p>
          <a:p>
            <a:pPr eaLnBrk="1" hangingPunct="1">
              <a:spcBef>
                <a:spcPct val="50000"/>
              </a:spcBef>
              <a:defRPr/>
            </a:pPr>
            <a:endParaRPr lang="en-GB" sz="1600" dirty="0">
              <a:ea typeface="Times New Roman" panose="02020603050405020304" pitchFamily="18" charset="0"/>
              <a:cs typeface="Arial" panose="020B0604020202020204" pitchFamily="34" charset="0"/>
            </a:endParaRPr>
          </a:p>
          <a:p>
            <a:pPr eaLnBrk="1" hangingPunct="1">
              <a:spcBef>
                <a:spcPct val="50000"/>
              </a:spcBef>
              <a:defRPr/>
            </a:pPr>
            <a:endParaRPr lang="en-GB" altLang="en-US" sz="1600" dirty="0">
              <a:solidFill>
                <a:schemeClr val="tx1"/>
              </a:solidFill>
              <a:cs typeface="Arial" panose="020B0604020202020204" pitchFamily="34" charset="0"/>
            </a:endParaRPr>
          </a:p>
        </p:txBody>
      </p:sp>
      <p:sp>
        <p:nvSpPr>
          <p:cNvPr id="11" name="Rounded Rectangle 12">
            <a:extLst>
              <a:ext uri="{FF2B5EF4-FFF2-40B4-BE49-F238E27FC236}">
                <a16:creationId xmlns:a16="http://schemas.microsoft.com/office/drawing/2014/main" id="{80AEF693-60B6-4431-C1A5-FD5F338633BB}"/>
              </a:ext>
            </a:extLst>
          </p:cNvPr>
          <p:cNvSpPr/>
          <p:nvPr/>
        </p:nvSpPr>
        <p:spPr>
          <a:xfrm>
            <a:off x="4691063" y="2889249"/>
            <a:ext cx="3625850" cy="350585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ts val="0"/>
              </a:spcBef>
              <a:defRPr/>
            </a:pPr>
            <a:endParaRPr lang="en-GB" altLang="en-US" sz="1600" dirty="0">
              <a:solidFill>
                <a:schemeClr val="tx1"/>
              </a:solidFill>
              <a:cs typeface="Arial" panose="020B0604020202020204" pitchFamily="34" charset="0"/>
            </a:endParaRPr>
          </a:p>
          <a:p>
            <a:pPr eaLnBrk="1" hangingPunct="1">
              <a:spcBef>
                <a:spcPts val="0"/>
              </a:spcBef>
              <a:defRPr/>
            </a:pPr>
            <a:r>
              <a:rPr lang="en-GB" sz="1600" b="1" dirty="0">
                <a:solidFill>
                  <a:srgbClr val="000000"/>
                </a:solidFill>
                <a:ea typeface="Times New Roman" panose="02020603050405020304" pitchFamily="18" charset="0"/>
                <a:cs typeface="Arial" panose="020B0604020202020204" pitchFamily="34" charset="0"/>
              </a:rPr>
              <a:t>Shared Ownership</a:t>
            </a:r>
          </a:p>
          <a:p>
            <a:pPr eaLnBrk="1" hangingPunct="1">
              <a:spcBef>
                <a:spcPts val="0"/>
              </a:spcBef>
              <a:defRPr/>
            </a:pPr>
            <a:r>
              <a:rPr lang="en-GB" sz="1600" dirty="0">
                <a:solidFill>
                  <a:srgbClr val="000000"/>
                </a:solidFill>
                <a:ea typeface="Times New Roman" panose="02020603050405020304" pitchFamily="18" charset="0"/>
                <a:cs typeface="Arial" panose="020B0604020202020204" pitchFamily="34" charset="0"/>
              </a:rPr>
              <a:t>Part rent/ Part Buy with a Housing Association.</a:t>
            </a:r>
          </a:p>
          <a:p>
            <a:pPr eaLnBrk="1" hangingPunct="1">
              <a:spcBef>
                <a:spcPts val="0"/>
              </a:spcBef>
              <a:defRPr/>
            </a:pPr>
            <a:endParaRPr lang="en-GB" sz="1600" dirty="0">
              <a:solidFill>
                <a:srgbClr val="000000"/>
              </a:solidFill>
              <a:ea typeface="Times New Roman" panose="02020603050405020304" pitchFamily="18" charset="0"/>
              <a:cs typeface="Arial" panose="020B0604020202020204" pitchFamily="34" charset="0"/>
            </a:endParaRPr>
          </a:p>
          <a:p>
            <a:pPr eaLnBrk="1" hangingPunct="1">
              <a:spcBef>
                <a:spcPts val="0"/>
              </a:spcBef>
              <a:defRPr/>
            </a:pPr>
            <a:r>
              <a:rPr lang="en-GB" sz="1600" b="1" dirty="0">
                <a:solidFill>
                  <a:srgbClr val="000000"/>
                </a:solidFill>
                <a:ea typeface="Times New Roman" panose="02020603050405020304" pitchFamily="18" charset="0"/>
                <a:cs typeface="Arial" panose="020B0604020202020204" pitchFamily="34" charset="0"/>
              </a:rPr>
              <a:t>First Homes</a:t>
            </a:r>
          </a:p>
          <a:p>
            <a:pPr eaLnBrk="1" hangingPunct="1">
              <a:spcBef>
                <a:spcPts val="0"/>
              </a:spcBef>
              <a:defRPr/>
            </a:pPr>
            <a:r>
              <a:rPr lang="en-GB" sz="1600" dirty="0">
                <a:solidFill>
                  <a:srgbClr val="000000"/>
                </a:solidFill>
                <a:ea typeface="Times New Roman" panose="02020603050405020304" pitchFamily="18" charset="0"/>
                <a:cs typeface="Arial" panose="020B0604020202020204" pitchFamily="34" charset="0"/>
              </a:rPr>
              <a:t>New build discounted market sale homes for first time buyers only</a:t>
            </a:r>
          </a:p>
          <a:p>
            <a:pPr eaLnBrk="1" hangingPunct="1">
              <a:spcBef>
                <a:spcPts val="0"/>
              </a:spcBef>
              <a:defRPr/>
            </a:pPr>
            <a:endParaRPr lang="en-GB" sz="1600" dirty="0">
              <a:solidFill>
                <a:srgbClr val="000000"/>
              </a:solidFill>
              <a:ea typeface="Times New Roman" panose="02020603050405020304" pitchFamily="18" charset="0"/>
              <a:cs typeface="Arial" panose="020B0604020202020204" pitchFamily="34" charset="0"/>
            </a:endParaRPr>
          </a:p>
          <a:p>
            <a:pPr eaLnBrk="1" hangingPunct="1">
              <a:spcBef>
                <a:spcPts val="0"/>
              </a:spcBef>
              <a:defRPr/>
            </a:pPr>
            <a:r>
              <a:rPr lang="en-GB" sz="1600" b="1" dirty="0">
                <a:solidFill>
                  <a:srgbClr val="000000"/>
                </a:solidFill>
                <a:ea typeface="Times New Roman" panose="02020603050405020304" pitchFamily="18" charset="0"/>
                <a:cs typeface="Arial" panose="020B0604020202020204" pitchFamily="34" charset="0"/>
              </a:rPr>
              <a:t>Discounted Market Sale</a:t>
            </a:r>
          </a:p>
          <a:p>
            <a:pPr eaLnBrk="1" hangingPunct="1">
              <a:spcBef>
                <a:spcPts val="0"/>
              </a:spcBef>
              <a:defRPr/>
            </a:pPr>
            <a:r>
              <a:rPr lang="en-GB" sz="1600" dirty="0">
                <a:solidFill>
                  <a:srgbClr val="000000"/>
                </a:solidFill>
                <a:ea typeface="Times New Roman" panose="02020603050405020304" pitchFamily="18" charset="0"/>
                <a:cs typeface="Arial" panose="020B0604020202020204" pitchFamily="34" charset="0"/>
              </a:rPr>
              <a:t>Sold at least 20% of market value, discount remains in perpetuity when sold on.</a:t>
            </a:r>
            <a:endParaRPr lang="en-GB" sz="1600" dirty="0">
              <a:ea typeface="Times New Roman" panose="02020603050405020304" pitchFamily="18" charset="0"/>
              <a:cs typeface="Arial" panose="020B0604020202020204" pitchFamily="34" charset="0"/>
            </a:endParaRPr>
          </a:p>
          <a:p>
            <a:pPr eaLnBrk="1" hangingPunct="1">
              <a:spcBef>
                <a:spcPct val="50000"/>
              </a:spcBef>
              <a:defRPr/>
            </a:pPr>
            <a:endParaRPr lang="en-GB" altLang="en-US" sz="1600" dirty="0">
              <a:solidFill>
                <a:schemeClr val="tx1"/>
              </a:solidFill>
              <a:cs typeface="Arial" panose="020B0604020202020204" pitchFamily="34" charset="0"/>
            </a:endParaRPr>
          </a:p>
        </p:txBody>
      </p:sp>
      <p:sp>
        <p:nvSpPr>
          <p:cNvPr id="16" name="Rectangle: Rounded Corners 15">
            <a:extLst>
              <a:ext uri="{FF2B5EF4-FFF2-40B4-BE49-F238E27FC236}">
                <a16:creationId xmlns:a16="http://schemas.microsoft.com/office/drawing/2014/main" id="{B841AF2B-B6F7-3F35-0F66-B2C0A8A92820}"/>
              </a:ext>
            </a:extLst>
          </p:cNvPr>
          <p:cNvSpPr/>
          <p:nvPr/>
        </p:nvSpPr>
        <p:spPr>
          <a:xfrm>
            <a:off x="1943708" y="2441848"/>
            <a:ext cx="936104" cy="51664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n>
                  <a:solidFill>
                    <a:schemeClr val="bg1"/>
                  </a:solidFill>
                </a:ln>
              </a:rPr>
              <a:t>Rent</a:t>
            </a:r>
          </a:p>
        </p:txBody>
      </p:sp>
      <p:sp>
        <p:nvSpPr>
          <p:cNvPr id="18" name="Rectangle: Rounded Corners 17">
            <a:extLst>
              <a:ext uri="{FF2B5EF4-FFF2-40B4-BE49-F238E27FC236}">
                <a16:creationId xmlns:a16="http://schemas.microsoft.com/office/drawing/2014/main" id="{40E33F54-F862-C815-796F-4575AAB7E51A}"/>
              </a:ext>
            </a:extLst>
          </p:cNvPr>
          <p:cNvSpPr/>
          <p:nvPr/>
        </p:nvSpPr>
        <p:spPr>
          <a:xfrm>
            <a:off x="6012160" y="2420888"/>
            <a:ext cx="936104" cy="51664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n>
                  <a:solidFill>
                    <a:schemeClr val="bg1"/>
                  </a:solidFill>
                </a:ln>
              </a:rPr>
              <a:t>Sale</a:t>
            </a:r>
          </a:p>
        </p:txBody>
      </p:sp>
    </p:spTree>
  </p:cSld>
  <p:clrMapOvr>
    <a:masterClrMapping/>
  </p:clrMapOvr>
  <p:transition advClick="0" advTm="3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F2EFBA3-B397-0651-08BA-63754A293724}"/>
              </a:ext>
            </a:extLst>
          </p:cNvPr>
          <p:cNvSpPr>
            <a:spLocks noGrp="1" noChangeArrowheads="1"/>
          </p:cNvSpPr>
          <p:nvPr>
            <p:ph type="title"/>
          </p:nvPr>
        </p:nvSpPr>
        <p:spPr/>
        <p:txBody>
          <a:bodyPr/>
          <a:lstStyle/>
          <a:p>
            <a:endParaRPr lang="en-US" altLang="en-US"/>
          </a:p>
        </p:txBody>
      </p:sp>
      <p:grpSp>
        <p:nvGrpSpPr>
          <p:cNvPr id="14339" name="Group 3">
            <a:extLst>
              <a:ext uri="{FF2B5EF4-FFF2-40B4-BE49-F238E27FC236}">
                <a16:creationId xmlns:a16="http://schemas.microsoft.com/office/drawing/2014/main" id="{A386BAD3-D83D-905B-3D97-6C296E3DFCCA}"/>
              </a:ext>
            </a:extLst>
          </p:cNvPr>
          <p:cNvGrpSpPr>
            <a:grpSpLocks/>
          </p:cNvGrpSpPr>
          <p:nvPr/>
        </p:nvGrpSpPr>
        <p:grpSpPr bwMode="auto">
          <a:xfrm>
            <a:off x="323850" y="260350"/>
            <a:ext cx="8640763" cy="1439863"/>
            <a:chOff x="323528" y="260648"/>
            <a:chExt cx="8640960" cy="1440160"/>
          </a:xfrm>
        </p:grpSpPr>
        <p:sp>
          <p:nvSpPr>
            <p:cNvPr id="5" name="Rectangle 4">
              <a:extLst>
                <a:ext uri="{FF2B5EF4-FFF2-40B4-BE49-F238E27FC236}">
                  <a16:creationId xmlns:a16="http://schemas.microsoft.com/office/drawing/2014/main" id="{1EDF12C2-2598-3399-B362-F9C038F560D8}"/>
                </a:ext>
              </a:extLst>
            </p:cNvPr>
            <p:cNvSpPr/>
            <p:nvPr/>
          </p:nvSpPr>
          <p:spPr>
            <a:xfrm>
              <a:off x="323528" y="260648"/>
              <a:ext cx="8640960" cy="144016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4348" name="Picture 5">
              <a:extLst>
                <a:ext uri="{FF2B5EF4-FFF2-40B4-BE49-F238E27FC236}">
                  <a16:creationId xmlns:a16="http://schemas.microsoft.com/office/drawing/2014/main" id="{AF35A660-05DB-5534-A415-7561AD196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63239"/>
              <a:ext cx="2165226" cy="103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F49F0559-9788-FE45-3698-085899F34606}"/>
              </a:ext>
            </a:extLst>
          </p:cNvPr>
          <p:cNvSpPr txBox="1">
            <a:spLocks/>
          </p:cNvSpPr>
          <p:nvPr/>
        </p:nvSpPr>
        <p:spPr>
          <a:xfrm>
            <a:off x="395288" y="404813"/>
            <a:ext cx="8569325" cy="11525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3600" b="1" dirty="0">
                <a:solidFill>
                  <a:schemeClr val="bg1"/>
                </a:solidFill>
                <a:latin typeface="+mn-lt"/>
              </a:rPr>
              <a:t>Who builds affordable </a:t>
            </a:r>
          </a:p>
          <a:p>
            <a:pPr algn="l">
              <a:defRPr/>
            </a:pPr>
            <a:r>
              <a:rPr lang="en-GB" sz="3600" b="1" dirty="0">
                <a:solidFill>
                  <a:schemeClr val="bg1"/>
                </a:solidFill>
                <a:latin typeface="+mn-lt"/>
              </a:rPr>
              <a:t>housing?</a:t>
            </a:r>
            <a:endParaRPr lang="en-GB" sz="4000" b="1" dirty="0">
              <a:solidFill>
                <a:schemeClr val="bg1"/>
              </a:solidFill>
            </a:endParaRPr>
          </a:p>
        </p:txBody>
      </p:sp>
      <p:sp>
        <p:nvSpPr>
          <p:cNvPr id="2" name="Rectangle: Rounded Corners 1">
            <a:extLst>
              <a:ext uri="{FF2B5EF4-FFF2-40B4-BE49-F238E27FC236}">
                <a16:creationId xmlns:a16="http://schemas.microsoft.com/office/drawing/2014/main" id="{5FE933B4-B756-3E5D-1870-8A060184075E}"/>
              </a:ext>
            </a:extLst>
          </p:cNvPr>
          <p:cNvSpPr/>
          <p:nvPr/>
        </p:nvSpPr>
        <p:spPr>
          <a:xfrm>
            <a:off x="323850" y="2408300"/>
            <a:ext cx="3780420" cy="51664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n>
                  <a:solidFill>
                    <a:schemeClr val="bg1"/>
                  </a:solidFill>
                </a:ln>
              </a:rPr>
              <a:t>Not for Profit Housing Associations </a:t>
            </a:r>
          </a:p>
        </p:txBody>
      </p:sp>
      <p:sp>
        <p:nvSpPr>
          <p:cNvPr id="3" name="Rectangle: Rounded Corners 2">
            <a:extLst>
              <a:ext uri="{FF2B5EF4-FFF2-40B4-BE49-F238E27FC236}">
                <a16:creationId xmlns:a16="http://schemas.microsoft.com/office/drawing/2014/main" id="{B34A31F7-3762-929E-A90F-1CA53B467593}"/>
              </a:ext>
            </a:extLst>
          </p:cNvPr>
          <p:cNvSpPr/>
          <p:nvPr/>
        </p:nvSpPr>
        <p:spPr>
          <a:xfrm>
            <a:off x="292071" y="3200388"/>
            <a:ext cx="3780420" cy="51664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n>
                  <a:solidFill>
                    <a:schemeClr val="bg1"/>
                  </a:solidFill>
                </a:ln>
              </a:rPr>
              <a:t>For Profit Housing Associations </a:t>
            </a:r>
          </a:p>
        </p:txBody>
      </p:sp>
      <p:sp>
        <p:nvSpPr>
          <p:cNvPr id="4" name="Rectangle: Rounded Corners 3">
            <a:extLst>
              <a:ext uri="{FF2B5EF4-FFF2-40B4-BE49-F238E27FC236}">
                <a16:creationId xmlns:a16="http://schemas.microsoft.com/office/drawing/2014/main" id="{7B4A959E-C91D-1F90-C884-85802D6073D2}"/>
              </a:ext>
            </a:extLst>
          </p:cNvPr>
          <p:cNvSpPr/>
          <p:nvPr/>
        </p:nvSpPr>
        <p:spPr>
          <a:xfrm>
            <a:off x="276769" y="3937351"/>
            <a:ext cx="3780420" cy="51664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n>
                  <a:solidFill>
                    <a:schemeClr val="bg1"/>
                  </a:solidFill>
                </a:ln>
              </a:rPr>
              <a:t>Local Planning Authorities</a:t>
            </a:r>
          </a:p>
        </p:txBody>
      </p:sp>
      <p:sp>
        <p:nvSpPr>
          <p:cNvPr id="6" name="Rectangle: Rounded Corners 5">
            <a:extLst>
              <a:ext uri="{FF2B5EF4-FFF2-40B4-BE49-F238E27FC236}">
                <a16:creationId xmlns:a16="http://schemas.microsoft.com/office/drawing/2014/main" id="{D38477EC-51F6-8B12-0B7F-2AA906EDB97A}"/>
              </a:ext>
            </a:extLst>
          </p:cNvPr>
          <p:cNvSpPr/>
          <p:nvPr/>
        </p:nvSpPr>
        <p:spPr>
          <a:xfrm>
            <a:off x="296081" y="4775663"/>
            <a:ext cx="3780420" cy="516644"/>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n>
                  <a:solidFill>
                    <a:schemeClr val="bg1"/>
                  </a:solidFill>
                </a:ln>
              </a:rPr>
              <a:t>Communities</a:t>
            </a:r>
          </a:p>
        </p:txBody>
      </p:sp>
      <p:sp>
        <p:nvSpPr>
          <p:cNvPr id="14" name="Rounded Rectangle 12">
            <a:extLst>
              <a:ext uri="{FF2B5EF4-FFF2-40B4-BE49-F238E27FC236}">
                <a16:creationId xmlns:a16="http://schemas.microsoft.com/office/drawing/2014/main" id="{44AE2030-7C18-2971-9D8D-CA2D226D8D08}"/>
              </a:ext>
            </a:extLst>
          </p:cNvPr>
          <p:cNvSpPr/>
          <p:nvPr/>
        </p:nvSpPr>
        <p:spPr>
          <a:xfrm>
            <a:off x="1096724" y="5671298"/>
            <a:ext cx="6931660" cy="63802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GB" altLang="en-US" dirty="0">
                <a:solidFill>
                  <a:schemeClr val="tx1"/>
                </a:solidFill>
                <a:cs typeface="Arial" panose="020B0604020202020204" pitchFamily="34" charset="0"/>
              </a:rPr>
              <a:t>Financed via mixture of Homes England grant, loans, mortgages and other investments.</a:t>
            </a:r>
          </a:p>
        </p:txBody>
      </p:sp>
      <p:pic>
        <p:nvPicPr>
          <p:cNvPr id="1026" name="Picture 2">
            <a:extLst>
              <a:ext uri="{FF2B5EF4-FFF2-40B4-BE49-F238E27FC236}">
                <a16:creationId xmlns:a16="http://schemas.microsoft.com/office/drawing/2014/main" id="{B2877861-59B9-CEC7-934F-EAFBD0D89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2528997"/>
            <a:ext cx="41910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84923"/>
      </p:ext>
    </p:extLst>
  </p:cSld>
  <p:clrMapOvr>
    <a:masterClrMapping/>
  </p:clrMapOvr>
  <p:transition advClick="0" advTm="3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D5DD1F6-29A9-3EFA-E770-B21803B7A667}"/>
              </a:ext>
            </a:extLst>
          </p:cNvPr>
          <p:cNvSpPr/>
          <p:nvPr/>
        </p:nvSpPr>
        <p:spPr>
          <a:xfrm>
            <a:off x="184150" y="174625"/>
            <a:ext cx="8640763" cy="143986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43" name="Picture 5">
            <a:extLst>
              <a:ext uri="{FF2B5EF4-FFF2-40B4-BE49-F238E27FC236}">
                <a16:creationId xmlns:a16="http://schemas.microsoft.com/office/drawing/2014/main" id="{B297EAA7-DD1C-46FB-28A8-0D5CCF721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63550"/>
            <a:ext cx="21653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itle 1">
            <a:extLst>
              <a:ext uri="{FF2B5EF4-FFF2-40B4-BE49-F238E27FC236}">
                <a16:creationId xmlns:a16="http://schemas.microsoft.com/office/drawing/2014/main" id="{5E7FB7C5-5A48-E354-E192-603E28C5013A}"/>
              </a:ext>
            </a:extLst>
          </p:cNvPr>
          <p:cNvSpPr txBox="1">
            <a:spLocks noChangeArrowheads="1"/>
          </p:cNvSpPr>
          <p:nvPr/>
        </p:nvSpPr>
        <p:spPr bwMode="auto">
          <a:xfrm>
            <a:off x="395288" y="404813"/>
            <a:ext cx="85693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3600" b="1">
                <a:solidFill>
                  <a:schemeClr val="bg1"/>
                </a:solidFill>
                <a:cs typeface="Arial" panose="020B0604020202020204" pitchFamily="34" charset="0"/>
              </a:rPr>
              <a:t>Vital role of Local Councils</a:t>
            </a:r>
          </a:p>
        </p:txBody>
      </p:sp>
      <p:sp>
        <p:nvSpPr>
          <p:cNvPr id="14" name="Rounded Rectangle 12">
            <a:extLst>
              <a:ext uri="{FF2B5EF4-FFF2-40B4-BE49-F238E27FC236}">
                <a16:creationId xmlns:a16="http://schemas.microsoft.com/office/drawing/2014/main" id="{46A22E3B-7FC3-AB80-904A-E7F42892A44B}"/>
              </a:ext>
            </a:extLst>
          </p:cNvPr>
          <p:cNvSpPr/>
          <p:nvPr/>
        </p:nvSpPr>
        <p:spPr>
          <a:xfrm>
            <a:off x="320675" y="1844675"/>
            <a:ext cx="8502650" cy="361473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GB" b="1" dirty="0">
                <a:solidFill>
                  <a:srgbClr val="000000"/>
                </a:solidFill>
                <a:ea typeface="Times New Roman" panose="02020603050405020304" pitchFamily="18" charset="0"/>
                <a:cs typeface="Arial" panose="020B0604020202020204" pitchFamily="34" charset="0"/>
              </a:rPr>
              <a:t>Parish and Town Councils are an essential part of the structure of local democracy and have a vital role in acting on behalf of the communities they represent;</a:t>
            </a:r>
          </a:p>
          <a:p>
            <a:pPr>
              <a:spcBef>
                <a:spcPct val="50000"/>
              </a:spcBef>
              <a:defRPr/>
            </a:pPr>
            <a:endParaRPr lang="en-GB" sz="1400" b="1" dirty="0">
              <a:solidFill>
                <a:srgbClr val="000000"/>
              </a:solidFill>
              <a:ea typeface="Times New Roman" panose="02020603050405020304" pitchFamily="18" charset="0"/>
              <a:cs typeface="Arial" panose="020B0604020202020204" pitchFamily="34" charset="0"/>
            </a:endParaRPr>
          </a:p>
          <a:p>
            <a:pPr marL="342900" indent="-342900">
              <a:buSzPts val="1000"/>
              <a:buFont typeface="Symbol" panose="05050102010706020507" pitchFamily="18" charset="2"/>
              <a:buChar char=""/>
              <a:tabLst>
                <a:tab pos="457200" algn="l"/>
              </a:tabLst>
              <a:defRPr/>
            </a:pPr>
            <a:r>
              <a:rPr lang="en-GB" dirty="0">
                <a:solidFill>
                  <a:srgbClr val="000000"/>
                </a:solidFill>
                <a:ea typeface="Times New Roman" panose="02020603050405020304" pitchFamily="18" charset="0"/>
                <a:cs typeface="Arial" panose="020B0604020202020204" pitchFamily="34" charset="0"/>
              </a:rPr>
              <a:t>give views, on behalf of the community, on planning applications and other proposals that affect the parish</a:t>
            </a:r>
            <a:endParaRPr lang="en-GB" dirty="0">
              <a:solidFill>
                <a:srgbClr val="000000"/>
              </a:solidFill>
              <a:ea typeface="Calibri" panose="020F0502020204030204" pitchFamily="34" charset="0"/>
              <a:cs typeface="Arial" panose="020B0604020202020204" pitchFamily="34" charset="0"/>
            </a:endParaRPr>
          </a:p>
          <a:p>
            <a:pPr marL="342900" indent="-342900">
              <a:buSzPts val="1000"/>
              <a:buFont typeface="Symbol" panose="05050102010706020507" pitchFamily="18" charset="2"/>
              <a:buChar char=""/>
              <a:tabLst>
                <a:tab pos="457200" algn="l"/>
              </a:tabLst>
              <a:defRPr/>
            </a:pPr>
            <a:r>
              <a:rPr lang="en-GB" dirty="0">
                <a:solidFill>
                  <a:srgbClr val="000000"/>
                </a:solidFill>
                <a:ea typeface="Times New Roman" panose="02020603050405020304" pitchFamily="18" charset="0"/>
                <a:cs typeface="Arial" panose="020B0604020202020204" pitchFamily="34" charset="0"/>
              </a:rPr>
              <a:t>undertake projects and schemes that benefit local residents</a:t>
            </a:r>
            <a:endParaRPr lang="en-GB" dirty="0">
              <a:solidFill>
                <a:srgbClr val="000000"/>
              </a:solidFill>
              <a:ea typeface="Calibri" panose="020F0502020204030204" pitchFamily="34" charset="0"/>
              <a:cs typeface="Arial" panose="020B0604020202020204" pitchFamily="34" charset="0"/>
            </a:endParaRPr>
          </a:p>
          <a:p>
            <a:pPr marL="342900" indent="-342900">
              <a:buSzPts val="1000"/>
              <a:buFont typeface="Symbol" panose="05050102010706020507" pitchFamily="18" charset="2"/>
              <a:buChar char=""/>
              <a:tabLst>
                <a:tab pos="457200" algn="l"/>
              </a:tabLst>
              <a:defRPr/>
            </a:pPr>
            <a:r>
              <a:rPr lang="en-GB" dirty="0">
                <a:solidFill>
                  <a:srgbClr val="000000"/>
                </a:solidFill>
                <a:ea typeface="Times New Roman" panose="02020603050405020304" pitchFamily="18" charset="0"/>
                <a:cs typeface="Arial" panose="020B0604020202020204" pitchFamily="34" charset="0"/>
              </a:rPr>
              <a:t>work in partnership with other bodies to achieve benefits for the parish</a:t>
            </a:r>
            <a:endParaRPr lang="en-GB" dirty="0">
              <a:solidFill>
                <a:srgbClr val="000000"/>
              </a:solidFill>
              <a:ea typeface="Calibri" panose="020F0502020204030204" pitchFamily="34" charset="0"/>
              <a:cs typeface="Arial" panose="020B0604020202020204" pitchFamily="34" charset="0"/>
            </a:endParaRPr>
          </a:p>
          <a:p>
            <a:pPr marL="342900" indent="-342900">
              <a:buSzPts val="1000"/>
              <a:buFont typeface="Symbol" panose="05050102010706020507" pitchFamily="18" charset="2"/>
              <a:buChar char=""/>
              <a:tabLst>
                <a:tab pos="457200" algn="l"/>
              </a:tabLst>
              <a:defRPr/>
            </a:pPr>
            <a:r>
              <a:rPr lang="en-GB" dirty="0">
                <a:solidFill>
                  <a:srgbClr val="000000"/>
                </a:solidFill>
                <a:ea typeface="Times New Roman" panose="02020603050405020304" pitchFamily="18" charset="0"/>
                <a:cs typeface="Arial" panose="020B0604020202020204" pitchFamily="34" charset="0"/>
              </a:rPr>
              <a:t>alert relevant authorities to problems that arise or work that needs to be undertaken</a:t>
            </a:r>
          </a:p>
          <a:p>
            <a:pPr marL="342900" indent="-342900">
              <a:buSzPts val="1000"/>
              <a:buFont typeface="Symbol" panose="05050102010706020507" pitchFamily="18" charset="2"/>
              <a:buChar char=""/>
              <a:tabLst>
                <a:tab pos="457200" algn="l"/>
              </a:tabLst>
              <a:defRPr/>
            </a:pPr>
            <a:r>
              <a:rPr lang="en-GB" dirty="0">
                <a:solidFill>
                  <a:srgbClr val="000000"/>
                </a:solidFill>
                <a:ea typeface="Times New Roman" panose="02020603050405020304" pitchFamily="18" charset="0"/>
                <a:cs typeface="Arial" panose="020B0604020202020204" pitchFamily="34" charset="0"/>
              </a:rPr>
              <a:t>help the other tiers of local government keep in touch with their local communities.</a:t>
            </a:r>
            <a:endParaRPr lang="en-GB" dirty="0">
              <a:solidFill>
                <a:srgbClr val="000000"/>
              </a:solidFill>
              <a:ea typeface="Calibri" panose="020F0502020204030204" pitchFamily="34" charset="0"/>
              <a:cs typeface="Arial" panose="020B0604020202020204" pitchFamily="34" charset="0"/>
            </a:endParaRPr>
          </a:p>
        </p:txBody>
      </p:sp>
      <p:sp>
        <p:nvSpPr>
          <p:cNvPr id="22" name="Rounded Rectangle 16">
            <a:extLst>
              <a:ext uri="{FF2B5EF4-FFF2-40B4-BE49-F238E27FC236}">
                <a16:creationId xmlns:a16="http://schemas.microsoft.com/office/drawing/2014/main" id="{199455B7-DDC8-EE10-C46E-A0EEA4C0071E}"/>
              </a:ext>
            </a:extLst>
          </p:cNvPr>
          <p:cNvSpPr/>
          <p:nvPr/>
        </p:nvSpPr>
        <p:spPr>
          <a:xfrm>
            <a:off x="466725" y="5792788"/>
            <a:ext cx="8497888" cy="57467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lvl="1" algn="ctr">
              <a:lnSpc>
                <a:spcPct val="110000"/>
              </a:lnSpc>
              <a:spcBef>
                <a:spcPct val="50000"/>
              </a:spcBef>
              <a:buClr>
                <a:srgbClr val="E4F4DF">
                  <a:lumMod val="25000"/>
                </a:srgbClr>
              </a:buClr>
              <a:defRPr/>
            </a:pPr>
            <a:r>
              <a:rPr lang="en-US" altLang="en-US" sz="1600" b="1" dirty="0">
                <a:solidFill>
                  <a:schemeClr val="tx1"/>
                </a:solidFill>
                <a:cs typeface="Arial" panose="020B0604020202020204" pitchFamily="34" charset="0"/>
              </a:rPr>
              <a:t>Affordable Housing projects can often help diverse communities come together</a:t>
            </a:r>
            <a:endParaRPr lang="en-GB" altLang="en-US" sz="1600" b="1" dirty="0">
              <a:solidFill>
                <a:schemeClr val="tx1"/>
              </a:solidFill>
              <a:cs typeface="Arial" panose="020B0604020202020204" pitchFamily="34" charset="0"/>
            </a:endParaRPr>
          </a:p>
        </p:txBody>
      </p:sp>
    </p:spTree>
  </p:cSld>
  <p:clrMapOvr>
    <a:masterClrMapping/>
  </p:clrMapOvr>
  <p:transition advClick="0" advTm="3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a:extLst>
              <a:ext uri="{FF2B5EF4-FFF2-40B4-BE49-F238E27FC236}">
                <a16:creationId xmlns:a16="http://schemas.microsoft.com/office/drawing/2014/main" id="{1766D8DF-34A2-BBCA-27DC-C30EE52E435E}"/>
              </a:ext>
            </a:extLst>
          </p:cNvPr>
          <p:cNvSpPr>
            <a:spLocks noGrp="1" noChangeArrowheads="1"/>
          </p:cNvSpPr>
          <p:nvPr>
            <p:ph type="title"/>
          </p:nvPr>
        </p:nvSpPr>
        <p:spPr/>
        <p:txBody>
          <a:bodyPr/>
          <a:lstStyle/>
          <a:p>
            <a:endParaRPr lang="en-US" altLang="en-US"/>
          </a:p>
        </p:txBody>
      </p:sp>
      <p:sp>
        <p:nvSpPr>
          <p:cNvPr id="5" name="Rectangle 4">
            <a:extLst>
              <a:ext uri="{FF2B5EF4-FFF2-40B4-BE49-F238E27FC236}">
                <a16:creationId xmlns:a16="http://schemas.microsoft.com/office/drawing/2014/main" id="{8C77C340-8B0F-7B7B-6A56-8FA33DCECB92}"/>
              </a:ext>
            </a:extLst>
          </p:cNvPr>
          <p:cNvSpPr/>
          <p:nvPr/>
        </p:nvSpPr>
        <p:spPr>
          <a:xfrm>
            <a:off x="142875" y="260350"/>
            <a:ext cx="8640763" cy="143986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45" name="Picture 5">
            <a:extLst>
              <a:ext uri="{FF2B5EF4-FFF2-40B4-BE49-F238E27FC236}">
                <a16:creationId xmlns:a16="http://schemas.microsoft.com/office/drawing/2014/main" id="{9B3A2406-B267-CB63-B89F-7BBABA694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63550"/>
            <a:ext cx="21653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itle 1">
            <a:extLst>
              <a:ext uri="{FF2B5EF4-FFF2-40B4-BE49-F238E27FC236}">
                <a16:creationId xmlns:a16="http://schemas.microsoft.com/office/drawing/2014/main" id="{50A7225C-5E95-0B0F-3AA4-24743F55FF2C}"/>
              </a:ext>
            </a:extLst>
          </p:cNvPr>
          <p:cNvSpPr txBox="1">
            <a:spLocks noChangeArrowheads="1"/>
          </p:cNvSpPr>
          <p:nvPr/>
        </p:nvSpPr>
        <p:spPr bwMode="auto">
          <a:xfrm>
            <a:off x="395288" y="404813"/>
            <a:ext cx="85693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3600" b="1" dirty="0">
                <a:solidFill>
                  <a:schemeClr val="bg1"/>
                </a:solidFill>
                <a:cs typeface="Arial" panose="020B0604020202020204" pitchFamily="34" charset="0"/>
              </a:rPr>
              <a:t>Rural Exception Sites</a:t>
            </a:r>
          </a:p>
        </p:txBody>
      </p:sp>
      <p:sp>
        <p:nvSpPr>
          <p:cNvPr id="14" name="Rounded Rectangle 12">
            <a:extLst>
              <a:ext uri="{FF2B5EF4-FFF2-40B4-BE49-F238E27FC236}">
                <a16:creationId xmlns:a16="http://schemas.microsoft.com/office/drawing/2014/main" id="{E39CB947-4DFC-72C4-91C2-29CD135508E4}"/>
              </a:ext>
            </a:extLst>
          </p:cNvPr>
          <p:cNvSpPr/>
          <p:nvPr/>
        </p:nvSpPr>
        <p:spPr>
          <a:xfrm>
            <a:off x="31288" y="2347626"/>
            <a:ext cx="6870700" cy="425353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en-GB" altLang="en-US" sz="1600" dirty="0">
                <a:solidFill>
                  <a:schemeClr val="tx1"/>
                </a:solidFill>
              </a:rPr>
              <a:t>A </a:t>
            </a:r>
            <a:r>
              <a:rPr lang="en-GB" altLang="en-US" sz="1600" b="1" dirty="0">
                <a:solidFill>
                  <a:schemeClr val="tx1"/>
                </a:solidFill>
              </a:rPr>
              <a:t>Rural Exception Site </a:t>
            </a:r>
            <a:r>
              <a:rPr lang="en-GB" altLang="en-US" sz="1600" dirty="0">
                <a:solidFill>
                  <a:schemeClr val="tx1"/>
                </a:solidFill>
              </a:rPr>
              <a:t>is a plot of land abutting the development boundary with the aim of providing </a:t>
            </a:r>
            <a:r>
              <a:rPr lang="en-GB" sz="1600" dirty="0">
                <a:solidFill>
                  <a:schemeClr val="tx1"/>
                </a:solidFill>
              </a:rPr>
              <a:t>affordable local needs housing in </a:t>
            </a:r>
            <a:r>
              <a:rPr lang="en-GB" altLang="en-US" sz="1600" dirty="0">
                <a:solidFill>
                  <a:schemeClr val="tx1"/>
                </a:solidFill>
              </a:rPr>
              <a:t>the village. </a:t>
            </a:r>
          </a:p>
          <a:p>
            <a:pPr eaLnBrk="1" hangingPunct="1">
              <a:spcBef>
                <a:spcPct val="50000"/>
              </a:spcBef>
              <a:defRPr/>
            </a:pPr>
            <a:r>
              <a:rPr lang="en-GB" sz="1600" dirty="0">
                <a:solidFill>
                  <a:schemeClr val="tx1"/>
                </a:solidFill>
              </a:rPr>
              <a:t>This land will only receive planning permission for affordable housing in perpetuity. It is an “exception” to the development sites detailed in the local plan. </a:t>
            </a:r>
          </a:p>
          <a:p>
            <a:pPr eaLnBrk="1" hangingPunct="1">
              <a:spcBef>
                <a:spcPct val="50000"/>
              </a:spcBef>
              <a:defRPr/>
            </a:pPr>
            <a:r>
              <a:rPr lang="en-GB" sz="1600" dirty="0">
                <a:solidFill>
                  <a:schemeClr val="tx1"/>
                </a:solidFill>
              </a:rPr>
              <a:t>A</a:t>
            </a:r>
            <a:r>
              <a:rPr lang="en-GB" altLang="en-US" sz="1600" dirty="0">
                <a:solidFill>
                  <a:schemeClr val="tx1"/>
                </a:solidFill>
              </a:rPr>
              <a:t> small amount of open market may be permitted, only if required for cross subsidy.</a:t>
            </a:r>
          </a:p>
          <a:p>
            <a:pPr eaLnBrk="1" hangingPunct="1">
              <a:spcBef>
                <a:spcPct val="50000"/>
              </a:spcBef>
              <a:defRPr/>
            </a:pPr>
            <a:r>
              <a:rPr lang="en-GB" altLang="en-US" sz="1600" dirty="0">
                <a:solidFill>
                  <a:schemeClr val="tx1"/>
                </a:solidFill>
              </a:rPr>
              <a:t>*This planning policy is only applicable to parishes/hamlets of less than 3,000 residents*</a:t>
            </a:r>
          </a:p>
          <a:p>
            <a:pPr eaLnBrk="1" hangingPunct="1">
              <a:spcBef>
                <a:spcPct val="50000"/>
              </a:spcBef>
              <a:defRPr/>
            </a:pPr>
            <a:r>
              <a:rPr lang="en-GB" altLang="en-US" sz="1600" b="1" dirty="0">
                <a:solidFill>
                  <a:schemeClr val="tx1"/>
                </a:solidFill>
              </a:rPr>
              <a:t>Development is restricted in size/ tenure to the need identified.</a:t>
            </a:r>
          </a:p>
          <a:p>
            <a:pPr eaLnBrk="1" hangingPunct="1">
              <a:spcBef>
                <a:spcPct val="50000"/>
              </a:spcBef>
              <a:defRPr/>
            </a:pPr>
            <a:r>
              <a:rPr lang="en-GB" sz="1600" dirty="0">
                <a:hlinkClick r:id="rId4"/>
              </a:rPr>
              <a:t>English Rural | Unlocking the “Magic Ingredient”: How Rural Exception Sites Could Be the Game-Changer for Affordable Housing in the English Countryside</a:t>
            </a:r>
            <a:endParaRPr lang="en-GB" altLang="en-US" sz="1600" b="1" dirty="0">
              <a:solidFill>
                <a:schemeClr val="tx1"/>
              </a:solidFill>
            </a:endParaRPr>
          </a:p>
        </p:txBody>
      </p:sp>
      <p:sp>
        <p:nvSpPr>
          <p:cNvPr id="8" name="Rounded Rectangle 11">
            <a:extLst>
              <a:ext uri="{FF2B5EF4-FFF2-40B4-BE49-F238E27FC236}">
                <a16:creationId xmlns:a16="http://schemas.microsoft.com/office/drawing/2014/main" id="{65886E41-350B-E71D-7F17-7CFCDAC0434F}"/>
              </a:ext>
            </a:extLst>
          </p:cNvPr>
          <p:cNvSpPr/>
          <p:nvPr/>
        </p:nvSpPr>
        <p:spPr>
          <a:xfrm>
            <a:off x="323850" y="1916113"/>
            <a:ext cx="6332538" cy="346075"/>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b="1" dirty="0">
                <a:solidFill>
                  <a:schemeClr val="bg1"/>
                </a:solidFill>
                <a:cs typeface="Arial" panose="020B0604020202020204" pitchFamily="34" charset="0"/>
              </a:rPr>
              <a:t>Where can these homes be built? And how many?</a:t>
            </a:r>
          </a:p>
        </p:txBody>
      </p:sp>
      <p:pic>
        <p:nvPicPr>
          <p:cNvPr id="10249" name="Picture 5">
            <a:extLst>
              <a:ext uri="{FF2B5EF4-FFF2-40B4-BE49-F238E27FC236}">
                <a16:creationId xmlns:a16="http://schemas.microsoft.com/office/drawing/2014/main" id="{16061F22-90E0-ADE4-2C6A-1FC73B84F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2600325"/>
            <a:ext cx="2021682" cy="162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Box 10">
            <a:extLst>
              <a:ext uri="{FF2B5EF4-FFF2-40B4-BE49-F238E27FC236}">
                <a16:creationId xmlns:a16="http://schemas.microsoft.com/office/drawing/2014/main" id="{CDBC88AF-05AA-C40F-EA1A-205FF1E7F3AE}"/>
              </a:ext>
            </a:extLst>
          </p:cNvPr>
          <p:cNvSpPr txBox="1">
            <a:spLocks noChangeArrowheads="1"/>
          </p:cNvSpPr>
          <p:nvPr/>
        </p:nvSpPr>
        <p:spPr bwMode="auto">
          <a:xfrm>
            <a:off x="6871162" y="3916618"/>
            <a:ext cx="2241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400" dirty="0" err="1">
                <a:solidFill>
                  <a:schemeClr val="bg1"/>
                </a:solidFill>
              </a:rPr>
              <a:t>Crishall</a:t>
            </a:r>
            <a:endParaRPr lang="en-GB" altLang="en-US" sz="1400" dirty="0">
              <a:solidFill>
                <a:schemeClr val="bg1"/>
              </a:solidFill>
            </a:endParaRPr>
          </a:p>
        </p:txBody>
      </p:sp>
      <p:pic>
        <p:nvPicPr>
          <p:cNvPr id="2" name="Picture 1" descr="A brick building with a tree in front of it&#10;&#10;Description automatically generated with low confidence">
            <a:extLst>
              <a:ext uri="{FF2B5EF4-FFF2-40B4-BE49-F238E27FC236}">
                <a16:creationId xmlns:a16="http://schemas.microsoft.com/office/drawing/2014/main" id="{88785C9F-D32E-1158-E2D7-0C67BD5AA4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0979" y="4474392"/>
            <a:ext cx="1986959" cy="1490219"/>
          </a:xfrm>
          <a:prstGeom prst="rect">
            <a:avLst/>
          </a:prstGeom>
        </p:spPr>
      </p:pic>
      <p:sp>
        <p:nvSpPr>
          <p:cNvPr id="10251" name="TextBox 11">
            <a:extLst>
              <a:ext uri="{FF2B5EF4-FFF2-40B4-BE49-F238E27FC236}">
                <a16:creationId xmlns:a16="http://schemas.microsoft.com/office/drawing/2014/main" id="{E1A59904-C3E1-157D-E5D3-5C6F5E1FB8AF}"/>
              </a:ext>
            </a:extLst>
          </p:cNvPr>
          <p:cNvSpPr txBox="1">
            <a:spLocks noChangeArrowheads="1"/>
          </p:cNvSpPr>
          <p:nvPr/>
        </p:nvSpPr>
        <p:spPr bwMode="auto">
          <a:xfrm>
            <a:off x="6965416" y="5656636"/>
            <a:ext cx="1941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400" dirty="0">
                <a:solidFill>
                  <a:schemeClr val="bg1"/>
                </a:solidFill>
              </a:rPr>
              <a:t>Wimbish</a:t>
            </a:r>
          </a:p>
        </p:txBody>
      </p:sp>
    </p:spTree>
  </p:cSld>
  <p:clrMapOvr>
    <a:masterClrMapping/>
  </p:clrMapOvr>
  <p:transition advClick="0" advTm="3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409C24E1-346A-ED60-12CE-7442C8C14AE4}"/>
              </a:ext>
            </a:extLst>
          </p:cNvPr>
          <p:cNvSpPr>
            <a:spLocks noGrp="1" noChangeArrowheads="1"/>
          </p:cNvSpPr>
          <p:nvPr>
            <p:ph type="title"/>
          </p:nvPr>
        </p:nvSpPr>
        <p:spPr/>
        <p:txBody>
          <a:bodyPr/>
          <a:lstStyle/>
          <a:p>
            <a:endParaRPr lang="en-US" altLang="en-US"/>
          </a:p>
        </p:txBody>
      </p:sp>
      <p:sp>
        <p:nvSpPr>
          <p:cNvPr id="5" name="Rectangle 4">
            <a:extLst>
              <a:ext uri="{FF2B5EF4-FFF2-40B4-BE49-F238E27FC236}">
                <a16:creationId xmlns:a16="http://schemas.microsoft.com/office/drawing/2014/main" id="{6E6682C8-82CC-8830-BC78-88D1F6B6164B}"/>
              </a:ext>
            </a:extLst>
          </p:cNvPr>
          <p:cNvSpPr/>
          <p:nvPr/>
        </p:nvSpPr>
        <p:spPr>
          <a:xfrm>
            <a:off x="142875" y="260350"/>
            <a:ext cx="8640763" cy="143986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2" name="Picture 5">
            <a:extLst>
              <a:ext uri="{FF2B5EF4-FFF2-40B4-BE49-F238E27FC236}">
                <a16:creationId xmlns:a16="http://schemas.microsoft.com/office/drawing/2014/main" id="{AD042BD8-7FA2-661B-1DB2-CB0BB1D56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63550"/>
            <a:ext cx="21653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itle 1">
            <a:extLst>
              <a:ext uri="{FF2B5EF4-FFF2-40B4-BE49-F238E27FC236}">
                <a16:creationId xmlns:a16="http://schemas.microsoft.com/office/drawing/2014/main" id="{95F9AFB4-594A-D309-0F83-78007FF84943}"/>
              </a:ext>
            </a:extLst>
          </p:cNvPr>
          <p:cNvSpPr txBox="1">
            <a:spLocks noChangeArrowheads="1"/>
          </p:cNvSpPr>
          <p:nvPr/>
        </p:nvSpPr>
        <p:spPr bwMode="auto">
          <a:xfrm>
            <a:off x="395288" y="404813"/>
            <a:ext cx="85693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3600" b="1">
                <a:solidFill>
                  <a:schemeClr val="bg1"/>
                </a:solidFill>
                <a:cs typeface="Arial" panose="020B0604020202020204" pitchFamily="34" charset="0"/>
              </a:rPr>
              <a:t>Housing Needs Surveys</a:t>
            </a:r>
          </a:p>
        </p:txBody>
      </p:sp>
      <p:sp>
        <p:nvSpPr>
          <p:cNvPr id="14" name="Rounded Rectangle 12">
            <a:extLst>
              <a:ext uri="{FF2B5EF4-FFF2-40B4-BE49-F238E27FC236}">
                <a16:creationId xmlns:a16="http://schemas.microsoft.com/office/drawing/2014/main" id="{598EAFF8-635E-D37D-B7CE-77BB1236FAA1}"/>
              </a:ext>
            </a:extLst>
          </p:cNvPr>
          <p:cNvSpPr/>
          <p:nvPr/>
        </p:nvSpPr>
        <p:spPr>
          <a:xfrm>
            <a:off x="323850" y="2349500"/>
            <a:ext cx="6575425" cy="423386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hangingPunct="1">
              <a:spcBef>
                <a:spcPct val="50000"/>
              </a:spcBef>
              <a:buFont typeface="Arial" panose="020B0604020202020204" pitchFamily="34" charset="0"/>
              <a:buChar char="•"/>
              <a:defRPr/>
            </a:pPr>
            <a:r>
              <a:rPr lang="en-GB" sz="1600" kern="1400" dirty="0">
                <a:solidFill>
                  <a:schemeClr val="tx1"/>
                </a:solidFill>
                <a:cs typeface="Arial" panose="020B0604020202020204" pitchFamily="34" charset="0"/>
              </a:rPr>
              <a:t>A </a:t>
            </a:r>
            <a:r>
              <a:rPr lang="en-GB" sz="1600" b="1" kern="1400" dirty="0">
                <a:solidFill>
                  <a:schemeClr val="tx1"/>
                </a:solidFill>
                <a:cs typeface="Arial" panose="020B0604020202020204" pitchFamily="34" charset="0"/>
              </a:rPr>
              <a:t>Housing Needs Survey </a:t>
            </a:r>
            <a:r>
              <a:rPr lang="en-GB" sz="1600" kern="1400" dirty="0">
                <a:solidFill>
                  <a:schemeClr val="tx1"/>
                </a:solidFill>
                <a:cs typeface="Arial" panose="020B0604020202020204" pitchFamily="34" charset="0"/>
              </a:rPr>
              <a:t>can be the first step towards making a local scheme happen, engaging with the whole of the local community to assess current and future housing need.</a:t>
            </a:r>
          </a:p>
          <a:p>
            <a:pPr marL="342900" indent="-342900" eaLnBrk="1" hangingPunct="1">
              <a:spcBef>
                <a:spcPct val="50000"/>
              </a:spcBef>
              <a:buFont typeface="Arial" panose="020B0604020202020204" pitchFamily="34" charset="0"/>
              <a:buChar char="•"/>
              <a:defRPr/>
            </a:pPr>
            <a:r>
              <a:rPr lang="en-GB" altLang="en-US" sz="1600" kern="1400" dirty="0">
                <a:solidFill>
                  <a:schemeClr val="tx1"/>
                </a:solidFill>
                <a:cs typeface="Arial" panose="020B0604020202020204" pitchFamily="34" charset="0"/>
              </a:rPr>
              <a:t>A questionnaire is distributed to every household in the parish with the aim of identifying local housing need. </a:t>
            </a:r>
          </a:p>
          <a:p>
            <a:pPr marL="342900" indent="-342900" eaLnBrk="1" hangingPunct="1">
              <a:spcBef>
                <a:spcPct val="50000"/>
              </a:spcBef>
              <a:buFont typeface="Arial" panose="020B0604020202020204" pitchFamily="34" charset="0"/>
              <a:buChar char="•"/>
              <a:defRPr/>
            </a:pPr>
            <a:r>
              <a:rPr lang="en-GB" altLang="en-US" sz="1600" kern="1400" dirty="0">
                <a:solidFill>
                  <a:schemeClr val="tx1"/>
                </a:solidFill>
                <a:cs typeface="Arial" panose="020B0604020202020204" pitchFamily="34" charset="0"/>
              </a:rPr>
              <a:t>Everyone is given the opportunity to state if someone in their household requires alternative accommodation.</a:t>
            </a:r>
          </a:p>
          <a:p>
            <a:pPr marL="342900" indent="-342900" eaLnBrk="1" hangingPunct="1">
              <a:spcBef>
                <a:spcPct val="50000"/>
              </a:spcBef>
              <a:buFont typeface="Arial" panose="020B0604020202020204" pitchFamily="34" charset="0"/>
              <a:buChar char="•"/>
              <a:defRPr/>
            </a:pPr>
            <a:r>
              <a:rPr lang="en-GB" altLang="en-US" sz="1600" kern="1400" dirty="0">
                <a:solidFill>
                  <a:schemeClr val="tx1"/>
                </a:solidFill>
                <a:cs typeface="Arial" panose="020B0604020202020204" pitchFamily="34" charset="0"/>
              </a:rPr>
              <a:t>The survey identifies not only if there is a need but indicated number, size and tenure of homes required. </a:t>
            </a:r>
          </a:p>
          <a:p>
            <a:pPr marL="342900" indent="-342900" eaLnBrk="1" hangingPunct="1">
              <a:spcBef>
                <a:spcPct val="50000"/>
              </a:spcBef>
              <a:buFont typeface="Arial" panose="020B0604020202020204" pitchFamily="34" charset="0"/>
              <a:buChar char="•"/>
              <a:defRPr/>
            </a:pPr>
            <a:r>
              <a:rPr lang="en-GB" altLang="en-US" sz="1600" kern="1400" dirty="0">
                <a:solidFill>
                  <a:schemeClr val="tx1"/>
                </a:solidFill>
                <a:cs typeface="Arial" panose="020B0604020202020204" pitchFamily="34" charset="0"/>
              </a:rPr>
              <a:t>A report is produced providing a detailed account of the results plus parish specific  recommendations.</a:t>
            </a:r>
          </a:p>
        </p:txBody>
      </p:sp>
      <p:pic>
        <p:nvPicPr>
          <p:cNvPr id="12295" name="Picture 2">
            <a:extLst>
              <a:ext uri="{FF2B5EF4-FFF2-40B4-BE49-F238E27FC236}">
                <a16:creationId xmlns:a16="http://schemas.microsoft.com/office/drawing/2014/main" id="{04DB0929-493F-3116-2EAA-1C84E1484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388" y="3328988"/>
            <a:ext cx="1077912" cy="1511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6" name="Picture 3">
            <a:extLst>
              <a:ext uri="{FF2B5EF4-FFF2-40B4-BE49-F238E27FC236}">
                <a16:creationId xmlns:a16="http://schemas.microsoft.com/office/drawing/2014/main" id="{48522A9F-89EC-5A38-0F4D-E4829A3CD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9275" y="1870075"/>
            <a:ext cx="1816100" cy="12461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7" name="Picture 19">
            <a:extLst>
              <a:ext uri="{FF2B5EF4-FFF2-40B4-BE49-F238E27FC236}">
                <a16:creationId xmlns:a16="http://schemas.microsoft.com/office/drawing/2014/main" id="{640B0DF0-2720-58A6-92F8-E12A697BF987}"/>
              </a:ext>
            </a:extLst>
          </p:cNvPr>
          <p:cNvPicPr>
            <a:picLocks noChangeAspect="1"/>
          </p:cNvPicPr>
          <p:nvPr/>
        </p:nvPicPr>
        <p:blipFill>
          <a:blip r:embed="rId6">
            <a:extLst>
              <a:ext uri="{28A0092B-C50C-407E-A947-70E740481C1C}">
                <a14:useLocalDpi xmlns:a14="http://schemas.microsoft.com/office/drawing/2010/main" val="0"/>
              </a:ext>
            </a:extLst>
          </a:blip>
          <a:srcRect l="10558" r="15218"/>
          <a:stretch>
            <a:fillRect/>
          </a:stretch>
        </p:blipFill>
        <p:spPr bwMode="auto">
          <a:xfrm>
            <a:off x="6913563" y="5400675"/>
            <a:ext cx="1117600" cy="112871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2298" name="Picture 4">
            <a:extLst>
              <a:ext uri="{FF2B5EF4-FFF2-40B4-BE49-F238E27FC236}">
                <a16:creationId xmlns:a16="http://schemas.microsoft.com/office/drawing/2014/main" id="{B76741BC-12A7-7060-03B7-5C68B16E90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7013" y="3848100"/>
            <a:ext cx="1008062" cy="1419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Rounded Rectangle 11">
            <a:extLst>
              <a:ext uri="{FF2B5EF4-FFF2-40B4-BE49-F238E27FC236}">
                <a16:creationId xmlns:a16="http://schemas.microsoft.com/office/drawing/2014/main" id="{60A52FEC-0819-6A05-3FF2-73076E379C28}"/>
              </a:ext>
            </a:extLst>
          </p:cNvPr>
          <p:cNvSpPr/>
          <p:nvPr/>
        </p:nvSpPr>
        <p:spPr>
          <a:xfrm>
            <a:off x="323850" y="1916113"/>
            <a:ext cx="6332538" cy="346075"/>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b="1" dirty="0">
                <a:solidFill>
                  <a:schemeClr val="bg1"/>
                </a:solidFill>
                <a:cs typeface="Arial" panose="020B0604020202020204" pitchFamily="34" charset="0"/>
              </a:rPr>
              <a:t>How do we know our village needs affordable housing?</a:t>
            </a:r>
          </a:p>
        </p:txBody>
      </p:sp>
    </p:spTree>
  </p:cSld>
  <p:clrMapOvr>
    <a:masterClrMapping/>
  </p:clrMapOvr>
  <p:transition advClick="0" advTm="3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CCAACE5-45A5-3B58-2A82-57351BC71779}"/>
              </a:ext>
            </a:extLst>
          </p:cNvPr>
          <p:cNvSpPr>
            <a:spLocks noGrp="1" noChangeArrowheads="1"/>
          </p:cNvSpPr>
          <p:nvPr>
            <p:ph type="title"/>
          </p:nvPr>
        </p:nvSpPr>
        <p:spPr/>
        <p:txBody>
          <a:bodyPr/>
          <a:lstStyle/>
          <a:p>
            <a:endParaRPr lang="en-US" altLang="en-US"/>
          </a:p>
        </p:txBody>
      </p:sp>
      <p:sp>
        <p:nvSpPr>
          <p:cNvPr id="5" name="Rectangle 4">
            <a:extLst>
              <a:ext uri="{FF2B5EF4-FFF2-40B4-BE49-F238E27FC236}">
                <a16:creationId xmlns:a16="http://schemas.microsoft.com/office/drawing/2014/main" id="{18907927-F35C-EA80-01F2-99B37952A08D}"/>
              </a:ext>
            </a:extLst>
          </p:cNvPr>
          <p:cNvSpPr/>
          <p:nvPr/>
        </p:nvSpPr>
        <p:spPr>
          <a:xfrm>
            <a:off x="142875" y="260350"/>
            <a:ext cx="8640763" cy="143986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484" name="Picture 5">
            <a:extLst>
              <a:ext uri="{FF2B5EF4-FFF2-40B4-BE49-F238E27FC236}">
                <a16:creationId xmlns:a16="http://schemas.microsoft.com/office/drawing/2014/main" id="{F2B11CED-4FA1-E7DF-BDD1-0B62D9587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63550"/>
            <a:ext cx="21653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itle 1">
            <a:extLst>
              <a:ext uri="{FF2B5EF4-FFF2-40B4-BE49-F238E27FC236}">
                <a16:creationId xmlns:a16="http://schemas.microsoft.com/office/drawing/2014/main" id="{1510B05F-2886-FF3D-EBB1-E836877BEA6D}"/>
              </a:ext>
            </a:extLst>
          </p:cNvPr>
          <p:cNvSpPr txBox="1">
            <a:spLocks noChangeArrowheads="1"/>
          </p:cNvSpPr>
          <p:nvPr/>
        </p:nvSpPr>
        <p:spPr bwMode="auto">
          <a:xfrm>
            <a:off x="395288" y="404813"/>
            <a:ext cx="85693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3600" b="1">
                <a:solidFill>
                  <a:schemeClr val="bg1"/>
                </a:solidFill>
                <a:cs typeface="Arial" panose="020B0604020202020204" pitchFamily="34" charset="0"/>
              </a:rPr>
              <a:t>Local Connection</a:t>
            </a:r>
          </a:p>
        </p:txBody>
      </p:sp>
      <p:sp>
        <p:nvSpPr>
          <p:cNvPr id="14" name="Rounded Rectangle 12">
            <a:extLst>
              <a:ext uri="{FF2B5EF4-FFF2-40B4-BE49-F238E27FC236}">
                <a16:creationId xmlns:a16="http://schemas.microsoft.com/office/drawing/2014/main" id="{41CA17F9-1C9A-9075-49F0-A62EBE34E5A2}"/>
              </a:ext>
            </a:extLst>
          </p:cNvPr>
          <p:cNvSpPr/>
          <p:nvPr/>
        </p:nvSpPr>
        <p:spPr>
          <a:xfrm>
            <a:off x="323850" y="2551113"/>
            <a:ext cx="8224838" cy="388778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lvl="1" indent="-342900" eaLnBrk="1" hangingPunct="1">
              <a:spcBef>
                <a:spcPct val="50000"/>
              </a:spcBef>
              <a:buFont typeface="Arial" panose="020B0604020202020204" pitchFamily="34" charset="0"/>
              <a:buChar char="•"/>
              <a:defRPr/>
            </a:pPr>
            <a:r>
              <a:rPr lang="en-GB" altLang="en-US" dirty="0">
                <a:solidFill>
                  <a:schemeClr val="tx1"/>
                </a:solidFill>
                <a:cs typeface="Arial" panose="020B0604020202020204" pitchFamily="34" charset="0"/>
              </a:rPr>
              <a:t>There would be a </a:t>
            </a:r>
            <a:r>
              <a:rPr lang="en-GB" altLang="en-US" b="1" dirty="0">
                <a:solidFill>
                  <a:schemeClr val="tx1"/>
                </a:solidFill>
                <a:cs typeface="Arial" panose="020B0604020202020204" pitchFamily="34" charset="0"/>
              </a:rPr>
              <a:t>legally binding agreement (S106) </a:t>
            </a:r>
            <a:r>
              <a:rPr lang="en-GB" altLang="en-US" dirty="0">
                <a:solidFill>
                  <a:schemeClr val="tx1"/>
                </a:solidFill>
                <a:cs typeface="Arial" panose="020B0604020202020204" pitchFamily="34" charset="0"/>
              </a:rPr>
              <a:t>to ensure that people with a local connection would be allocated the houses as priority.</a:t>
            </a:r>
          </a:p>
          <a:p>
            <a:pPr marL="342900" indent="-342900" eaLnBrk="1" hangingPunct="1">
              <a:lnSpc>
                <a:spcPct val="50000"/>
              </a:lnSpc>
              <a:spcBef>
                <a:spcPct val="50000"/>
              </a:spcBef>
              <a:buFont typeface="Arial" panose="020B0604020202020204" pitchFamily="34" charset="0"/>
              <a:buChar char="•"/>
              <a:defRPr/>
            </a:pPr>
            <a:r>
              <a:rPr lang="en-GB" altLang="en-US" b="1" dirty="0">
                <a:solidFill>
                  <a:schemeClr val="tx1"/>
                </a:solidFill>
                <a:cs typeface="Arial" panose="020B0604020202020204" pitchFamily="34" charset="0"/>
              </a:rPr>
              <a:t>Local Connection </a:t>
            </a:r>
            <a:r>
              <a:rPr lang="en-GB" altLang="en-US" dirty="0">
                <a:solidFill>
                  <a:schemeClr val="tx1"/>
                </a:solidFill>
                <a:cs typeface="Arial" panose="020B0604020202020204" pitchFamily="34" charset="0"/>
              </a:rPr>
              <a:t>means people who; </a:t>
            </a:r>
          </a:p>
          <a:p>
            <a:pPr marL="800100" lvl="1" indent="-342900" eaLnBrk="1" hangingPunct="1">
              <a:lnSpc>
                <a:spcPct val="75000"/>
              </a:lnSpc>
              <a:spcBef>
                <a:spcPct val="50000"/>
              </a:spcBef>
              <a:buFont typeface="Arial" panose="020B0604020202020204" pitchFamily="34" charset="0"/>
              <a:buChar char="•"/>
              <a:defRPr/>
            </a:pPr>
            <a:r>
              <a:rPr lang="en-GB" altLang="en-US" dirty="0">
                <a:solidFill>
                  <a:schemeClr val="tx1"/>
                </a:solidFill>
                <a:cs typeface="Arial" panose="020B0604020202020204" pitchFamily="34" charset="0"/>
              </a:rPr>
              <a:t>currently live in the parish &amp; have done for a number of years</a:t>
            </a:r>
          </a:p>
          <a:p>
            <a:pPr marL="800100" lvl="1" indent="-342900" eaLnBrk="1" hangingPunct="1">
              <a:lnSpc>
                <a:spcPct val="75000"/>
              </a:lnSpc>
              <a:spcBef>
                <a:spcPct val="50000"/>
              </a:spcBef>
              <a:buFont typeface="Arial" panose="020B0604020202020204" pitchFamily="34" charset="0"/>
              <a:buChar char="•"/>
              <a:defRPr/>
            </a:pPr>
            <a:r>
              <a:rPr lang="en-GB" altLang="en-US" dirty="0">
                <a:solidFill>
                  <a:schemeClr val="tx1"/>
                </a:solidFill>
                <a:cs typeface="Arial" panose="020B0604020202020204" pitchFamily="34" charset="0"/>
              </a:rPr>
              <a:t>used to live in the parish but had to move away</a:t>
            </a:r>
          </a:p>
          <a:p>
            <a:pPr marL="800100" lvl="1" indent="-342900" eaLnBrk="1" hangingPunct="1">
              <a:lnSpc>
                <a:spcPct val="75000"/>
              </a:lnSpc>
              <a:spcBef>
                <a:spcPct val="50000"/>
              </a:spcBef>
              <a:buFont typeface="Arial" panose="020B0604020202020204" pitchFamily="34" charset="0"/>
              <a:buChar char="•"/>
              <a:defRPr/>
            </a:pPr>
            <a:r>
              <a:rPr lang="en-GB" altLang="en-US" dirty="0">
                <a:solidFill>
                  <a:schemeClr val="tx1"/>
                </a:solidFill>
                <a:cs typeface="Arial" panose="020B0604020202020204" pitchFamily="34" charset="0"/>
              </a:rPr>
              <a:t>have close family in the parish</a:t>
            </a:r>
          </a:p>
          <a:p>
            <a:pPr marL="800100" lvl="1" indent="-342900" eaLnBrk="1" hangingPunct="1">
              <a:lnSpc>
                <a:spcPct val="75000"/>
              </a:lnSpc>
              <a:spcBef>
                <a:spcPct val="50000"/>
              </a:spcBef>
              <a:buFont typeface="Arial" panose="020B0604020202020204" pitchFamily="34" charset="0"/>
              <a:buChar char="•"/>
              <a:defRPr/>
            </a:pPr>
            <a:r>
              <a:rPr lang="en-GB" altLang="en-US" dirty="0">
                <a:solidFill>
                  <a:schemeClr val="tx1"/>
                </a:solidFill>
                <a:cs typeface="Arial" panose="020B0604020202020204" pitchFamily="34" charset="0"/>
              </a:rPr>
              <a:t>employed full time in the parish</a:t>
            </a:r>
          </a:p>
          <a:p>
            <a:pPr eaLnBrk="1" hangingPunct="1">
              <a:lnSpc>
                <a:spcPct val="75000"/>
              </a:lnSpc>
              <a:spcBef>
                <a:spcPct val="50000"/>
              </a:spcBef>
              <a:defRPr/>
            </a:pPr>
            <a:r>
              <a:rPr lang="en-GB" altLang="en-US" dirty="0">
                <a:solidFill>
                  <a:schemeClr val="tx1"/>
                </a:solidFill>
                <a:cs typeface="Arial" panose="020B0604020202020204" pitchFamily="34" charset="0"/>
              </a:rPr>
              <a:t>These homes also stay affordable in </a:t>
            </a:r>
            <a:r>
              <a:rPr lang="en-GB" altLang="en-US" b="1" dirty="0">
                <a:solidFill>
                  <a:schemeClr val="tx1"/>
                </a:solidFill>
                <a:cs typeface="Arial" panose="020B0604020202020204" pitchFamily="34" charset="0"/>
              </a:rPr>
              <a:t>perpetuity</a:t>
            </a:r>
            <a:r>
              <a:rPr lang="en-GB" altLang="en-US" dirty="0">
                <a:solidFill>
                  <a:schemeClr val="tx1"/>
                </a:solidFill>
                <a:cs typeface="Arial" panose="020B0604020202020204" pitchFamily="34" charset="0"/>
              </a:rPr>
              <a:t>;</a:t>
            </a:r>
          </a:p>
          <a:p>
            <a:pPr marL="342900" indent="-342900" eaLnBrk="1" hangingPunct="1">
              <a:lnSpc>
                <a:spcPct val="75000"/>
              </a:lnSpc>
              <a:spcBef>
                <a:spcPct val="50000"/>
              </a:spcBef>
              <a:buFont typeface="Arial" panose="020B0604020202020204" pitchFamily="34" charset="0"/>
              <a:buChar char="•"/>
              <a:defRPr/>
            </a:pPr>
            <a:r>
              <a:rPr lang="en-GB" altLang="en-US" dirty="0">
                <a:solidFill>
                  <a:schemeClr val="tx1"/>
                </a:solidFill>
                <a:cs typeface="Arial" panose="020B0604020202020204" pitchFamily="34" charset="0"/>
              </a:rPr>
              <a:t>Rented homes on exception sites have had the ‘Right to Buy’ removed. </a:t>
            </a:r>
          </a:p>
          <a:p>
            <a:pPr marL="342900" indent="-342900" eaLnBrk="1" hangingPunct="1">
              <a:lnSpc>
                <a:spcPct val="75000"/>
              </a:lnSpc>
              <a:spcBef>
                <a:spcPct val="50000"/>
              </a:spcBef>
              <a:buFont typeface="Arial" panose="020B0604020202020204" pitchFamily="34" charset="0"/>
              <a:buChar char="•"/>
              <a:defRPr/>
            </a:pPr>
            <a:r>
              <a:rPr lang="en-GB" altLang="en-US" dirty="0">
                <a:solidFill>
                  <a:schemeClr val="tx1"/>
                </a:solidFill>
                <a:cs typeface="Arial" panose="020B0604020202020204" pitchFamily="34" charset="0"/>
              </a:rPr>
              <a:t>Shared owners can only purchase a maximum of 80% of the house. Any vacated properties would again become available for local people as a priority.</a:t>
            </a:r>
            <a:endParaRPr lang="en-GB" altLang="en-US" sz="1400" kern="1400" dirty="0">
              <a:solidFill>
                <a:schemeClr val="tx1"/>
              </a:solidFill>
              <a:cs typeface="Arial" panose="020B0604020202020204" pitchFamily="34" charset="0"/>
            </a:endParaRPr>
          </a:p>
        </p:txBody>
      </p:sp>
      <p:sp>
        <p:nvSpPr>
          <p:cNvPr id="11" name="Rounded Rectangle 11">
            <a:extLst>
              <a:ext uri="{FF2B5EF4-FFF2-40B4-BE49-F238E27FC236}">
                <a16:creationId xmlns:a16="http://schemas.microsoft.com/office/drawing/2014/main" id="{30767805-0F32-49C6-16AF-1FEF51B65BE4}"/>
              </a:ext>
            </a:extLst>
          </p:cNvPr>
          <p:cNvSpPr/>
          <p:nvPr/>
        </p:nvSpPr>
        <p:spPr>
          <a:xfrm>
            <a:off x="323850" y="1916113"/>
            <a:ext cx="7777163" cy="346075"/>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b="1" dirty="0">
                <a:solidFill>
                  <a:schemeClr val="bg1"/>
                </a:solidFill>
                <a:cs typeface="Arial" panose="020B0604020202020204" pitchFamily="34" charset="0"/>
              </a:rPr>
              <a:t>How can we be sure the homes will be prioritised for local people?</a:t>
            </a:r>
          </a:p>
        </p:txBody>
      </p:sp>
    </p:spTree>
  </p:cSld>
  <p:clrMapOvr>
    <a:masterClrMapping/>
  </p:clrMapOvr>
  <p:transition advClick="0" advTm="30000"/>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5593</TotalTime>
  <Words>2663</Words>
  <Application>Microsoft Office PowerPoint</Application>
  <PresentationFormat>On-screen Show (4:3)</PresentationFormat>
  <Paragraphs>192</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Rural Community Council of Essex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ppp</dc:title>
  <dc:creator>Ruth Wyllie</dc:creator>
  <cp:lastModifiedBy>WPC Clerk and FPO</cp:lastModifiedBy>
  <cp:revision>263</cp:revision>
  <cp:lastPrinted>2021-03-15T10:15:17Z</cp:lastPrinted>
  <dcterms:created xsi:type="dcterms:W3CDTF">2009-08-27T13:56:16Z</dcterms:created>
  <dcterms:modified xsi:type="dcterms:W3CDTF">2024-10-15T13:56:58Z</dcterms:modified>
</cp:coreProperties>
</file>