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97" r:id="rId2"/>
    <p:sldId id="398" r:id="rId3"/>
    <p:sldId id="412" r:id="rId4"/>
    <p:sldId id="400" r:id="rId5"/>
    <p:sldId id="409" r:id="rId6"/>
    <p:sldId id="418" r:id="rId7"/>
    <p:sldId id="401" r:id="rId8"/>
    <p:sldId id="403" r:id="rId9"/>
    <p:sldId id="416" r:id="rId10"/>
    <p:sldId id="410" r:id="rId11"/>
    <p:sldId id="406" r:id="rId12"/>
    <p:sldId id="420" r:id="rId13"/>
    <p:sldId id="405" r:id="rId14"/>
    <p:sldId id="417" r:id="rId15"/>
    <p:sldId id="419"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eil" initials="JN" lastIdx="11" clrIdx="0">
    <p:extLst>
      <p:ext uri="{19B8F6BF-5375-455C-9EA6-DF929625EA0E}">
        <p15:presenceInfo xmlns:p15="http://schemas.microsoft.com/office/powerpoint/2012/main" userId="S-1-5-21-106309976-795683093-1065882953-12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66"/>
    <a:srgbClr val="FFFFFF"/>
    <a:srgbClr val="000000"/>
    <a:srgbClr val="305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4D49A-6EC6-44CA-87AB-42B28E1E849F}" v="4" dt="2023-07-19T14:12:21.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261" autoAdjust="0"/>
  </p:normalViewPr>
  <p:slideViewPr>
    <p:cSldViewPr>
      <p:cViewPr varScale="1">
        <p:scale>
          <a:sx n="71" d="100"/>
          <a:sy n="71" d="100"/>
        </p:scale>
        <p:origin x="10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E55AEE9-89ED-4F94-A4BF-33E45F76ED9F}" type="datetimeFigureOut">
              <a:rPr lang="en-GB" smtClean="0"/>
              <a:pPr/>
              <a:t>19/07/2023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3C06E6D-F471-43C9-90D1-DB1C7C1154F8}" type="slidenum">
              <a:rPr lang="en-GB" smtClean="0"/>
              <a:pPr/>
              <a:t>‹#›</a:t>
            </a:fld>
            <a:endParaRPr lang="en-GB" dirty="0"/>
          </a:p>
        </p:txBody>
      </p:sp>
    </p:spTree>
    <p:extLst>
      <p:ext uri="{BB962C8B-B14F-4D97-AF65-F5344CB8AC3E}">
        <p14:creationId xmlns:p14="http://schemas.microsoft.com/office/powerpoint/2010/main" val="3135932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D52C01-EFF0-4013-BC10-DBFA56926E5A}" type="datetimeFigureOut">
              <a:rPr lang="en-GB" smtClean="0"/>
              <a:pPr/>
              <a:t>19/07/2023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4BE4FA2-BDE2-43E8-99AC-50FA56A8B84B}" type="slidenum">
              <a:rPr lang="en-GB" smtClean="0"/>
              <a:pPr/>
              <a:t>‹#›</a:t>
            </a:fld>
            <a:endParaRPr lang="en-GB" dirty="0"/>
          </a:p>
        </p:txBody>
      </p:sp>
    </p:spTree>
    <p:extLst>
      <p:ext uri="{BB962C8B-B14F-4D97-AF65-F5344CB8AC3E}">
        <p14:creationId xmlns:p14="http://schemas.microsoft.com/office/powerpoint/2010/main" val="128013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3DAC5F-4056-4209-9480-7B90F68EEB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76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B8C388-284D-4C30-A75F-020A7543BC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291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3ACC9C-8481-416C-9204-A76B160AC1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080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99FBC9-9EF3-45D2-A580-BBE8805B17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481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30B3C4-9152-46B6-B093-0413FDE042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171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43F681-07DD-48FA-8859-99097D5C79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55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B12875-FA3D-43E2-A516-A4D4F784AB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97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FCA7FD-152F-4E7B-987F-D01DE9CF0F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71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3A2-6283-4CAE-B98F-A8B14FB20F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48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62347D-C918-4ADA-9E2A-AD583357EE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814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6ED4E5-F70B-4FE4-AD8E-AB81A0BD9B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248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4C61E3E-03F4-4452-83CF-F080C9B7F364}"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age 4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50825" y="6211888"/>
            <a:ext cx="19446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defRPr/>
            </a:pPr>
            <a:endParaRPr lang="en-GB" b="1" dirty="0">
              <a:solidFill>
                <a:srgbClr val="000000"/>
              </a:solidFill>
            </a:endParaRPr>
          </a:p>
        </p:txBody>
      </p:sp>
    </p:spTree>
    <p:extLst>
      <p:ext uri="{BB962C8B-B14F-4D97-AF65-F5344CB8AC3E}">
        <p14:creationId xmlns:p14="http://schemas.microsoft.com/office/powerpoint/2010/main" val="319411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aintree.gov.uk/directory/100/developer-contribution-data/category/674" TargetMode="External"/><Relationship Id="rId2" Type="http://schemas.openxmlformats.org/officeDocument/2006/relationships/hyperlink" Target="https://www.braintree.gov.uk/planning-building-control/section-106-agreements-unilateral-undertakings" TargetMode="External"/><Relationship Id="rId1" Type="http://schemas.openxmlformats.org/officeDocument/2006/relationships/slideLayout" Target="../slideLayouts/slideLayout2.xml"/><Relationship Id="rId5" Type="http://schemas.openxmlformats.org/officeDocument/2006/relationships/hyperlink" Target="https://www.gov.uk/government/consultations/technical-consultation-on-the-infrastructure-levy/technical-consultation-on-the-infrastructure-levy#executive-summary" TargetMode="External"/><Relationship Id="rId4" Type="http://schemas.openxmlformats.org/officeDocument/2006/relationships/hyperlink" Target="https://www.planningportal.co.uk/planning/planning-applications/the-decision-making-process/conditions-and-obligation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legislation.gov.uk/ukpga/1990/8/section/1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uidance/planning-obliga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F36928-1EFB-6EAB-89EF-41DA8ED971B6}"/>
              </a:ext>
            </a:extLst>
          </p:cNvPr>
          <p:cNvSpPr>
            <a:spLocks noGrp="1"/>
          </p:cNvSpPr>
          <p:nvPr>
            <p:ph type="subTitle" idx="1"/>
          </p:nvPr>
        </p:nvSpPr>
        <p:spPr>
          <a:xfrm>
            <a:off x="611560" y="908720"/>
            <a:ext cx="8136904" cy="3721968"/>
          </a:xfrm>
        </p:spPr>
        <p:txBody>
          <a:bodyPr/>
          <a:lstStyle/>
          <a:p>
            <a:r>
              <a:rPr lang="en-GB" sz="4400" b="1" dirty="0">
                <a:solidFill>
                  <a:schemeClr val="accent6"/>
                </a:solidFill>
                <a:latin typeface="Calibri" panose="020F0502020204030204" pitchFamily="34" charset="0"/>
                <a:cs typeface="Calibri" panose="020F0502020204030204" pitchFamily="34" charset="0"/>
              </a:rPr>
              <a:t>Introduction to S106</a:t>
            </a:r>
          </a:p>
          <a:p>
            <a:r>
              <a:rPr lang="en-GB" sz="4400" b="1" dirty="0">
                <a:solidFill>
                  <a:schemeClr val="accent6"/>
                </a:solidFill>
                <a:latin typeface="Calibri" panose="020F0502020204030204" pitchFamily="34" charset="0"/>
                <a:cs typeface="Calibri" panose="020F0502020204030204" pitchFamily="34" charset="0"/>
              </a:rPr>
              <a:t>BALC meeting July 2023</a:t>
            </a:r>
          </a:p>
          <a:p>
            <a:endParaRPr lang="en-GB" sz="4400" b="1" dirty="0">
              <a:solidFill>
                <a:schemeClr val="accent6"/>
              </a:solidFill>
              <a:latin typeface="Calibri" panose="020F0502020204030204" pitchFamily="34" charset="0"/>
              <a:cs typeface="Calibri" panose="020F0502020204030204" pitchFamily="34" charset="0"/>
            </a:endParaRPr>
          </a:p>
          <a:p>
            <a:endParaRPr lang="en-GB" sz="4400" b="1" dirty="0">
              <a:solidFill>
                <a:schemeClr val="accent6"/>
              </a:solidFill>
              <a:latin typeface="Calibri" panose="020F0502020204030204" pitchFamily="34" charset="0"/>
              <a:cs typeface="Calibri" panose="020F0502020204030204" pitchFamily="34" charset="0"/>
            </a:endParaRPr>
          </a:p>
          <a:p>
            <a:r>
              <a:rPr lang="en-GB" sz="3600" b="1" dirty="0">
                <a:solidFill>
                  <a:schemeClr val="accent6"/>
                </a:solidFill>
                <a:latin typeface="Calibri" panose="020F0502020204030204" pitchFamily="34" charset="0"/>
                <a:cs typeface="Calibri" panose="020F0502020204030204" pitchFamily="34" charset="0"/>
              </a:rPr>
              <a:t>Emma Goodings</a:t>
            </a:r>
          </a:p>
          <a:p>
            <a:r>
              <a:rPr lang="en-GB" sz="3600" b="1" dirty="0">
                <a:solidFill>
                  <a:schemeClr val="accent6"/>
                </a:solidFill>
                <a:latin typeface="Calibri" panose="020F0502020204030204" pitchFamily="34" charset="0"/>
                <a:cs typeface="Calibri" panose="020F0502020204030204" pitchFamily="34" charset="0"/>
              </a:rPr>
              <a:t>Head of Planning and Economic Growth</a:t>
            </a:r>
          </a:p>
        </p:txBody>
      </p:sp>
    </p:spTree>
    <p:extLst>
      <p:ext uri="{BB962C8B-B14F-4D97-AF65-F5344CB8AC3E}">
        <p14:creationId xmlns:p14="http://schemas.microsoft.com/office/powerpoint/2010/main" val="413130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8F0B-EFAF-2E4B-A06D-EA511E0E6AD6}"/>
              </a:ext>
            </a:extLst>
          </p:cNvPr>
          <p:cNvSpPr>
            <a:spLocks noGrp="1"/>
          </p:cNvSpPr>
          <p:nvPr>
            <p:ph type="title"/>
          </p:nvPr>
        </p:nvSpPr>
        <p:spPr>
          <a:xfrm>
            <a:off x="685800" y="190500"/>
            <a:ext cx="7772400" cy="934244"/>
          </a:xfrm>
        </p:spPr>
        <p:txBody>
          <a:bodyPr/>
          <a:lstStyle/>
          <a:p>
            <a:r>
              <a:rPr lang="en-GB" b="1" dirty="0">
                <a:solidFill>
                  <a:schemeClr val="accent6"/>
                </a:solidFill>
                <a:latin typeface="Calibri" panose="020F0502020204030204" pitchFamily="34" charset="0"/>
                <a:cs typeface="Calibri" panose="020F0502020204030204" pitchFamily="34" charset="0"/>
              </a:rPr>
              <a:t>Pooling Contributions</a:t>
            </a:r>
          </a:p>
        </p:txBody>
      </p:sp>
      <p:sp>
        <p:nvSpPr>
          <p:cNvPr id="3" name="Content Placeholder 2">
            <a:extLst>
              <a:ext uri="{FF2B5EF4-FFF2-40B4-BE49-F238E27FC236}">
                <a16:creationId xmlns:a16="http://schemas.microsoft.com/office/drawing/2014/main" id="{AA1815BA-6BBE-7161-7B97-55A1B71B4420}"/>
              </a:ext>
            </a:extLst>
          </p:cNvPr>
          <p:cNvSpPr>
            <a:spLocks noGrp="1"/>
          </p:cNvSpPr>
          <p:nvPr>
            <p:ph idx="1"/>
          </p:nvPr>
        </p:nvSpPr>
        <p:spPr>
          <a:xfrm>
            <a:off x="708916" y="1124744"/>
            <a:ext cx="7749283" cy="4971256"/>
          </a:xfrm>
        </p:spPr>
        <p:txBody>
          <a:bodyPr/>
          <a:lstStyle/>
          <a:p>
            <a:r>
              <a:rPr lang="en-GB" sz="2400" dirty="0">
                <a:latin typeface="Calibri" panose="020F0502020204030204" pitchFamily="34" charset="0"/>
                <a:cs typeface="Calibri" panose="020F0502020204030204" pitchFamily="34" charset="0"/>
              </a:rPr>
              <a:t>Contributions secured on many sites are not sufficient to deliver the improvements necessary on their own</a:t>
            </a:r>
          </a:p>
          <a:p>
            <a:r>
              <a:rPr lang="en-GB" sz="2400" dirty="0">
                <a:latin typeface="Calibri" panose="020F0502020204030204" pitchFamily="34" charset="0"/>
                <a:cs typeface="Calibri" panose="020F0502020204030204" pitchFamily="34" charset="0"/>
              </a:rPr>
              <a:t>The Council must seek contributions from other developments or other funding sources to achieve the total amount of money for a project</a:t>
            </a:r>
          </a:p>
          <a:p>
            <a:r>
              <a:rPr lang="en-GB" sz="2400" dirty="0">
                <a:latin typeface="Calibri" panose="020F0502020204030204" pitchFamily="34" charset="0"/>
                <a:cs typeface="Calibri" panose="020F0502020204030204" pitchFamily="34" charset="0"/>
              </a:rPr>
              <a:t>Larger projects may also deliver best value for residents</a:t>
            </a:r>
          </a:p>
          <a:p>
            <a:r>
              <a:rPr lang="en-GB" sz="2400" dirty="0">
                <a:latin typeface="Calibri" panose="020F0502020204030204" pitchFamily="34" charset="0"/>
                <a:cs typeface="Calibri" panose="020F0502020204030204" pitchFamily="34" charset="0"/>
              </a:rPr>
              <a:t>Contributions may therefore be held until additional monies are secured</a:t>
            </a:r>
          </a:p>
          <a:p>
            <a:r>
              <a:rPr lang="en-GB" sz="2400" dirty="0">
                <a:latin typeface="Calibri" panose="020F0502020204030204" pitchFamily="34" charset="0"/>
                <a:cs typeface="Calibri" panose="020F0502020204030204" pitchFamily="34" charset="0"/>
              </a:rPr>
              <a:t>Previous restrictions on pooling no more than 5 contributions have been removed</a:t>
            </a:r>
          </a:p>
          <a:p>
            <a:r>
              <a:rPr lang="en-GB" sz="2400" dirty="0">
                <a:latin typeface="Calibri" panose="020F0502020204030204" pitchFamily="34" charset="0"/>
                <a:cs typeface="Calibri" panose="020F0502020204030204" pitchFamily="34" charset="0"/>
              </a:rPr>
              <a:t>More flexibility can therefore be built into contributions sought now</a:t>
            </a:r>
          </a:p>
        </p:txBody>
      </p:sp>
    </p:spTree>
    <p:extLst>
      <p:ext uri="{BB962C8B-B14F-4D97-AF65-F5344CB8AC3E}">
        <p14:creationId xmlns:p14="http://schemas.microsoft.com/office/powerpoint/2010/main" val="239932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90B8-8B7B-CE6B-0913-6760DDABF0AB}"/>
              </a:ext>
            </a:extLst>
          </p:cNvPr>
          <p:cNvSpPr>
            <a:spLocks noGrp="1"/>
          </p:cNvSpPr>
          <p:nvPr>
            <p:ph type="title"/>
          </p:nvPr>
        </p:nvSpPr>
        <p:spPr>
          <a:xfrm>
            <a:off x="685800" y="332656"/>
            <a:ext cx="7772400" cy="720080"/>
          </a:xfrm>
        </p:spPr>
        <p:txBody>
          <a:bodyPr/>
          <a:lstStyle/>
          <a:p>
            <a:r>
              <a:rPr lang="en-GB" b="1" dirty="0">
                <a:solidFill>
                  <a:schemeClr val="accent6"/>
                </a:solidFill>
                <a:latin typeface="Calibri" panose="020F0502020204030204" pitchFamily="34" charset="0"/>
                <a:cs typeface="Calibri" panose="020F0502020204030204" pitchFamily="34" charset="0"/>
              </a:rPr>
              <a:t>Delivering BDC S106 spend</a:t>
            </a:r>
          </a:p>
        </p:txBody>
      </p:sp>
      <p:sp>
        <p:nvSpPr>
          <p:cNvPr id="3" name="Content Placeholder 2">
            <a:extLst>
              <a:ext uri="{FF2B5EF4-FFF2-40B4-BE49-F238E27FC236}">
                <a16:creationId xmlns:a16="http://schemas.microsoft.com/office/drawing/2014/main" id="{0A080E6A-3F95-6640-B542-241E6BC179BF}"/>
              </a:ext>
            </a:extLst>
          </p:cNvPr>
          <p:cNvSpPr>
            <a:spLocks noGrp="1"/>
          </p:cNvSpPr>
          <p:nvPr>
            <p:ph idx="1"/>
          </p:nvPr>
        </p:nvSpPr>
        <p:spPr>
          <a:xfrm>
            <a:off x="539552" y="1338064"/>
            <a:ext cx="7918648" cy="4827240"/>
          </a:xfrm>
        </p:spPr>
        <p:txBody>
          <a:bodyPr/>
          <a:lstStyle/>
          <a:p>
            <a:r>
              <a:rPr lang="en-GB" sz="2400" dirty="0">
                <a:latin typeface="Calibri" panose="020F0502020204030204" pitchFamily="34" charset="0"/>
                <a:cs typeface="Calibri" panose="020F0502020204030204" pitchFamily="34" charset="0"/>
              </a:rPr>
              <a:t>Officers monitor S106 monies held and expected to be received </a:t>
            </a:r>
          </a:p>
          <a:p>
            <a:r>
              <a:rPr lang="en-GB" sz="2400" dirty="0">
                <a:latin typeface="Calibri" panose="020F0502020204030204" pitchFamily="34" charset="0"/>
                <a:cs typeface="Calibri" panose="020F0502020204030204" pitchFamily="34" charset="0"/>
              </a:rPr>
              <a:t>Specific projects are identified to deliver the improvements proposed</a:t>
            </a:r>
          </a:p>
          <a:p>
            <a:r>
              <a:rPr lang="en-GB" sz="2400" dirty="0">
                <a:latin typeface="Calibri" panose="020F0502020204030204" pitchFamily="34" charset="0"/>
                <a:cs typeface="Calibri" panose="020F0502020204030204" pitchFamily="34" charset="0"/>
              </a:rPr>
              <a:t>Spending is prioritised based on the deadline for spend</a:t>
            </a:r>
          </a:p>
          <a:p>
            <a:r>
              <a:rPr lang="en-GB" sz="2400" dirty="0">
                <a:latin typeface="Calibri" panose="020F0502020204030204" pitchFamily="34" charset="0"/>
                <a:cs typeface="Calibri" panose="020F0502020204030204" pitchFamily="34" charset="0"/>
              </a:rPr>
              <a:t>Town and Parish Councils are supported to deliver schemes on their own land if required</a:t>
            </a:r>
          </a:p>
          <a:p>
            <a:r>
              <a:rPr lang="en-GB" sz="2400" dirty="0">
                <a:latin typeface="Calibri" panose="020F0502020204030204" pitchFamily="34" charset="0"/>
                <a:cs typeface="Calibri" panose="020F0502020204030204" pitchFamily="34" charset="0"/>
              </a:rPr>
              <a:t>Officer resources balanced between delivering S106 funded schemes and delivering other corporate funding schemes and priorities</a:t>
            </a:r>
          </a:p>
          <a:p>
            <a:r>
              <a:rPr lang="en-GB" sz="2400" dirty="0">
                <a:latin typeface="Calibri" panose="020F0502020204030204" pitchFamily="34" charset="0"/>
                <a:cs typeface="Calibri" panose="020F0502020204030204" pitchFamily="34" charset="0"/>
              </a:rPr>
              <a:t>Usual BDC procurement and approval processes for spend must be followed</a:t>
            </a:r>
          </a:p>
        </p:txBody>
      </p:sp>
    </p:spTree>
    <p:extLst>
      <p:ext uri="{BB962C8B-B14F-4D97-AF65-F5344CB8AC3E}">
        <p14:creationId xmlns:p14="http://schemas.microsoft.com/office/powerpoint/2010/main" val="150545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90B8-8B7B-CE6B-0913-6760DDABF0AB}"/>
              </a:ext>
            </a:extLst>
          </p:cNvPr>
          <p:cNvSpPr>
            <a:spLocks noGrp="1"/>
          </p:cNvSpPr>
          <p:nvPr>
            <p:ph type="title"/>
          </p:nvPr>
        </p:nvSpPr>
        <p:spPr>
          <a:xfrm>
            <a:off x="685800" y="332656"/>
            <a:ext cx="7772400" cy="720080"/>
          </a:xfrm>
        </p:spPr>
        <p:txBody>
          <a:bodyPr/>
          <a:lstStyle/>
          <a:p>
            <a:endParaRPr lang="en-GB" b="1" dirty="0">
              <a:solidFill>
                <a:schemeClr val="accent6"/>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1E6529C9-51D4-E963-FF22-CCAC28BF0570}"/>
              </a:ext>
            </a:extLst>
          </p:cNvPr>
          <p:cNvPicPr>
            <a:picLocks noGrp="1" noChangeAspect="1"/>
          </p:cNvPicPr>
          <p:nvPr>
            <p:ph idx="1"/>
          </p:nvPr>
        </p:nvPicPr>
        <p:blipFill>
          <a:blip r:embed="rId2"/>
          <a:stretch>
            <a:fillRect/>
          </a:stretch>
        </p:blipFill>
        <p:spPr>
          <a:xfrm>
            <a:off x="107505" y="116632"/>
            <a:ext cx="3744416" cy="2930413"/>
          </a:xfrm>
        </p:spPr>
      </p:pic>
      <p:pic>
        <p:nvPicPr>
          <p:cNvPr id="7" name="Picture 6">
            <a:extLst>
              <a:ext uri="{FF2B5EF4-FFF2-40B4-BE49-F238E27FC236}">
                <a16:creationId xmlns:a16="http://schemas.microsoft.com/office/drawing/2014/main" id="{4301FEFA-E34A-D1A4-D119-003369809E6B}"/>
              </a:ext>
            </a:extLst>
          </p:cNvPr>
          <p:cNvPicPr>
            <a:picLocks noChangeAspect="1"/>
          </p:cNvPicPr>
          <p:nvPr/>
        </p:nvPicPr>
        <p:blipFill>
          <a:blip r:embed="rId3"/>
          <a:stretch>
            <a:fillRect/>
          </a:stretch>
        </p:blipFill>
        <p:spPr>
          <a:xfrm>
            <a:off x="4564660" y="2877065"/>
            <a:ext cx="3744416" cy="3088157"/>
          </a:xfrm>
          <a:prstGeom prst="rect">
            <a:avLst/>
          </a:prstGeom>
        </p:spPr>
      </p:pic>
      <p:pic>
        <p:nvPicPr>
          <p:cNvPr id="9" name="Picture 8">
            <a:extLst>
              <a:ext uri="{FF2B5EF4-FFF2-40B4-BE49-F238E27FC236}">
                <a16:creationId xmlns:a16="http://schemas.microsoft.com/office/drawing/2014/main" id="{D3F81AE1-8EA0-5AEB-7696-10ACF10D5EE0}"/>
              </a:ext>
            </a:extLst>
          </p:cNvPr>
          <p:cNvPicPr>
            <a:picLocks noChangeAspect="1"/>
          </p:cNvPicPr>
          <p:nvPr/>
        </p:nvPicPr>
        <p:blipFill>
          <a:blip r:embed="rId4"/>
          <a:stretch>
            <a:fillRect/>
          </a:stretch>
        </p:blipFill>
        <p:spPr>
          <a:xfrm>
            <a:off x="4081264" y="188640"/>
            <a:ext cx="4849168" cy="2442902"/>
          </a:xfrm>
          <a:prstGeom prst="rect">
            <a:avLst/>
          </a:prstGeom>
        </p:spPr>
      </p:pic>
      <p:pic>
        <p:nvPicPr>
          <p:cNvPr id="11" name="Picture 10">
            <a:extLst>
              <a:ext uri="{FF2B5EF4-FFF2-40B4-BE49-F238E27FC236}">
                <a16:creationId xmlns:a16="http://schemas.microsoft.com/office/drawing/2014/main" id="{D5B49EF4-C116-1B95-1F41-7D1B81C08E66}"/>
              </a:ext>
            </a:extLst>
          </p:cNvPr>
          <p:cNvPicPr>
            <a:picLocks noChangeAspect="1"/>
          </p:cNvPicPr>
          <p:nvPr/>
        </p:nvPicPr>
        <p:blipFill>
          <a:blip r:embed="rId5"/>
          <a:stretch>
            <a:fillRect/>
          </a:stretch>
        </p:blipFill>
        <p:spPr>
          <a:xfrm>
            <a:off x="10007" y="4016212"/>
            <a:ext cx="4071257" cy="2919265"/>
          </a:xfrm>
          <a:prstGeom prst="rect">
            <a:avLst/>
          </a:prstGeom>
        </p:spPr>
      </p:pic>
    </p:spTree>
    <p:extLst>
      <p:ext uri="{BB962C8B-B14F-4D97-AF65-F5344CB8AC3E}">
        <p14:creationId xmlns:p14="http://schemas.microsoft.com/office/powerpoint/2010/main" val="343095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A925-034C-3872-D155-D1A20DCB5130}"/>
              </a:ext>
            </a:extLst>
          </p:cNvPr>
          <p:cNvSpPr>
            <a:spLocks noGrp="1"/>
          </p:cNvSpPr>
          <p:nvPr>
            <p:ph type="title"/>
          </p:nvPr>
        </p:nvSpPr>
        <p:spPr>
          <a:xfrm>
            <a:off x="611560" y="190500"/>
            <a:ext cx="7772400" cy="862236"/>
          </a:xfrm>
        </p:spPr>
        <p:txBody>
          <a:bodyPr/>
          <a:lstStyle/>
          <a:p>
            <a:r>
              <a:rPr lang="en-GB" b="1" dirty="0">
                <a:solidFill>
                  <a:schemeClr val="accent6"/>
                </a:solidFill>
                <a:latin typeface="Calibri" panose="020F0502020204030204" pitchFamily="34" charset="0"/>
                <a:cs typeface="Calibri" panose="020F0502020204030204" pitchFamily="34" charset="0"/>
              </a:rPr>
              <a:t>Myth busters</a:t>
            </a:r>
          </a:p>
        </p:txBody>
      </p:sp>
      <p:sp>
        <p:nvSpPr>
          <p:cNvPr id="3" name="Content Placeholder 2">
            <a:extLst>
              <a:ext uri="{FF2B5EF4-FFF2-40B4-BE49-F238E27FC236}">
                <a16:creationId xmlns:a16="http://schemas.microsoft.com/office/drawing/2014/main" id="{4FAE6557-F785-DD8F-22CB-0E263E9CADA4}"/>
              </a:ext>
            </a:extLst>
          </p:cNvPr>
          <p:cNvSpPr>
            <a:spLocks noGrp="1"/>
          </p:cNvSpPr>
          <p:nvPr>
            <p:ph idx="1"/>
          </p:nvPr>
        </p:nvSpPr>
        <p:spPr>
          <a:xfrm>
            <a:off x="688032" y="1052736"/>
            <a:ext cx="7772400" cy="5043264"/>
          </a:xfrm>
        </p:spPr>
        <p:txBody>
          <a:bodyPr/>
          <a:lstStyle/>
          <a:p>
            <a:r>
              <a:rPr lang="en-GB" sz="2400" b="1" dirty="0">
                <a:latin typeface="Calibri" panose="020F0502020204030204" pitchFamily="34" charset="0"/>
                <a:cs typeface="Calibri" panose="020F0502020204030204" pitchFamily="34" charset="0"/>
              </a:rPr>
              <a:t>We have never handed money back to a developer</a:t>
            </a:r>
          </a:p>
          <a:p>
            <a:r>
              <a:rPr lang="en-GB" sz="2400" dirty="0">
                <a:latin typeface="Calibri" panose="020F0502020204030204" pitchFamily="34" charset="0"/>
                <a:cs typeface="Calibri" panose="020F0502020204030204" pitchFamily="34" charset="0"/>
              </a:rPr>
              <a:t>S106 is not a tax, we can’t spend it on whatever we think might be nice or needed</a:t>
            </a:r>
          </a:p>
          <a:p>
            <a:r>
              <a:rPr lang="en-GB" sz="2400" dirty="0">
                <a:latin typeface="Calibri" panose="020F0502020204030204" pitchFamily="34" charset="0"/>
                <a:cs typeface="Calibri" panose="020F0502020204030204" pitchFamily="34" charset="0"/>
              </a:rPr>
              <a:t>Does not have to be spent in the Parish where it has been collected, but where the impact of development might be reasonably felt</a:t>
            </a:r>
          </a:p>
          <a:p>
            <a:r>
              <a:rPr lang="en-GB" sz="2400" dirty="0">
                <a:latin typeface="Calibri" panose="020F0502020204030204" pitchFamily="34" charset="0"/>
                <a:cs typeface="Calibri" panose="020F0502020204030204" pitchFamily="34" charset="0"/>
              </a:rPr>
              <a:t>Parish/Town Councils can take the lead to spend S106 money if they wish, particularly on their own land</a:t>
            </a:r>
          </a:p>
          <a:p>
            <a:r>
              <a:rPr lang="en-GB" sz="2400" dirty="0">
                <a:latin typeface="Calibri" panose="020F0502020204030204" pitchFamily="34" charset="0"/>
                <a:cs typeface="Calibri" panose="020F0502020204030204" pitchFamily="34" charset="0"/>
              </a:rPr>
              <a:t>S106 can be pooled and used alongside funds gathered from other sources to deliver schemes</a:t>
            </a:r>
          </a:p>
          <a:p>
            <a:r>
              <a:rPr lang="en-GB" sz="2400" dirty="0">
                <a:latin typeface="Calibri" panose="020F0502020204030204" pitchFamily="34" charset="0"/>
                <a:cs typeface="Calibri" panose="020F0502020204030204" pitchFamily="34" charset="0"/>
              </a:rPr>
              <a:t>S106 spend is often not linear</a:t>
            </a: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92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A925-034C-3872-D155-D1A20DCB5130}"/>
              </a:ext>
            </a:extLst>
          </p:cNvPr>
          <p:cNvSpPr>
            <a:spLocks noGrp="1"/>
          </p:cNvSpPr>
          <p:nvPr>
            <p:ph type="title"/>
          </p:nvPr>
        </p:nvSpPr>
        <p:spPr>
          <a:xfrm>
            <a:off x="611560" y="190500"/>
            <a:ext cx="7772400" cy="862236"/>
          </a:xfrm>
        </p:spPr>
        <p:txBody>
          <a:bodyPr/>
          <a:lstStyle/>
          <a:p>
            <a:r>
              <a:rPr lang="en-GB" b="1" dirty="0">
                <a:solidFill>
                  <a:schemeClr val="accent6"/>
                </a:solidFill>
                <a:latin typeface="Calibri" panose="020F0502020204030204" pitchFamily="34" charset="0"/>
                <a:cs typeface="Calibri" panose="020F0502020204030204" pitchFamily="34" charset="0"/>
              </a:rPr>
              <a:t>Useful Links</a:t>
            </a:r>
          </a:p>
        </p:txBody>
      </p:sp>
      <p:sp>
        <p:nvSpPr>
          <p:cNvPr id="3" name="Content Placeholder 2">
            <a:extLst>
              <a:ext uri="{FF2B5EF4-FFF2-40B4-BE49-F238E27FC236}">
                <a16:creationId xmlns:a16="http://schemas.microsoft.com/office/drawing/2014/main" id="{4FAE6557-F785-DD8F-22CB-0E263E9CADA4}"/>
              </a:ext>
            </a:extLst>
          </p:cNvPr>
          <p:cNvSpPr>
            <a:spLocks noGrp="1"/>
          </p:cNvSpPr>
          <p:nvPr>
            <p:ph idx="1"/>
          </p:nvPr>
        </p:nvSpPr>
        <p:spPr>
          <a:xfrm>
            <a:off x="688032" y="1052736"/>
            <a:ext cx="7772400" cy="5043264"/>
          </a:xfrm>
        </p:spPr>
        <p:txBody>
          <a:bodyPr/>
          <a:lstStyle/>
          <a:p>
            <a:r>
              <a:rPr lang="en-GB" sz="2400" dirty="0">
                <a:latin typeface="Calibri" panose="020F0502020204030204" pitchFamily="34" charset="0"/>
                <a:cs typeface="Calibri" panose="020F0502020204030204" pitchFamily="34" charset="0"/>
              </a:rPr>
              <a:t>S106 pages on the BDC website </a:t>
            </a:r>
            <a:r>
              <a:rPr lang="en-GB" sz="2400" dirty="0">
                <a:latin typeface="Calibri" panose="020F0502020204030204" pitchFamily="34" charset="0"/>
                <a:cs typeface="Calibri" panose="020F0502020204030204" pitchFamily="34" charset="0"/>
                <a:hlinkClick r:id="rId2"/>
              </a:rPr>
              <a:t>About section 106 agreements and unilateral undertakings – Section 106 agreements and unilateral undertakings – Braintree District Council</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latest Infrastructure Funding Statement </a:t>
            </a:r>
            <a:r>
              <a:rPr lang="en-GB" sz="2400" dirty="0">
                <a:latin typeface="Calibri" panose="020F0502020204030204" pitchFamily="34" charset="0"/>
                <a:cs typeface="Calibri" panose="020F0502020204030204" pitchFamily="34" charset="0"/>
                <a:hlinkClick r:id="rId3"/>
              </a:rPr>
              <a:t>Data for 2021/2022 – Braintree District Council</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Information on the planning portal </a:t>
            </a:r>
            <a:r>
              <a:rPr lang="en-GB" sz="2400" dirty="0">
                <a:latin typeface="Calibri" panose="020F0502020204030204" pitchFamily="34" charset="0"/>
                <a:cs typeface="Calibri" panose="020F0502020204030204" pitchFamily="34" charset="0"/>
                <a:hlinkClick r:id="rId4"/>
              </a:rPr>
              <a:t>Conditions and obligations - The decision-making process - Planning Portal</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Infrastructure Levy consultation </a:t>
            </a:r>
            <a:r>
              <a:rPr lang="en-GB" sz="2400" dirty="0">
                <a:latin typeface="Calibri" panose="020F0502020204030204" pitchFamily="34" charset="0"/>
                <a:cs typeface="Calibri" panose="020F0502020204030204" pitchFamily="34" charset="0"/>
                <a:hlinkClick r:id="rId5"/>
              </a:rPr>
              <a:t>https://www.gov.uk/government/consultations/technical-consultation-on-the-infrastructure-levy/technical-consultation-on-the-infrastructure-levy#executive-summary</a:t>
            </a:r>
            <a:r>
              <a:rPr lang="en-GB" sz="2400" dirty="0">
                <a:latin typeface="Calibri" panose="020F0502020204030204" pitchFamily="34" charset="0"/>
                <a:cs typeface="Calibri" panose="020F0502020204030204" pitchFamily="34" charset="0"/>
              </a:rPr>
              <a:t> </a:t>
            </a:r>
          </a:p>
          <a:p>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25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A925-034C-3872-D155-D1A20DCB5130}"/>
              </a:ext>
            </a:extLst>
          </p:cNvPr>
          <p:cNvSpPr>
            <a:spLocks noGrp="1"/>
          </p:cNvSpPr>
          <p:nvPr>
            <p:ph type="title"/>
          </p:nvPr>
        </p:nvSpPr>
        <p:spPr>
          <a:xfrm>
            <a:off x="678202" y="548680"/>
            <a:ext cx="7772400" cy="862236"/>
          </a:xfrm>
        </p:spPr>
        <p:txBody>
          <a:bodyPr/>
          <a:lstStyle/>
          <a:p>
            <a:r>
              <a:rPr lang="en-GB" b="1" dirty="0">
                <a:solidFill>
                  <a:schemeClr val="accent6"/>
                </a:solidFill>
                <a:latin typeface="Calibri" panose="020F0502020204030204" pitchFamily="34" charset="0"/>
                <a:cs typeface="Calibri" panose="020F0502020204030204" pitchFamily="34" charset="0"/>
              </a:rPr>
              <a:t>Questions? </a:t>
            </a:r>
          </a:p>
        </p:txBody>
      </p:sp>
      <p:sp>
        <p:nvSpPr>
          <p:cNvPr id="3" name="Content Placeholder 2">
            <a:extLst>
              <a:ext uri="{FF2B5EF4-FFF2-40B4-BE49-F238E27FC236}">
                <a16:creationId xmlns:a16="http://schemas.microsoft.com/office/drawing/2014/main" id="{4FAE6557-F785-DD8F-22CB-0E263E9CADA4}"/>
              </a:ext>
            </a:extLst>
          </p:cNvPr>
          <p:cNvSpPr>
            <a:spLocks noGrp="1"/>
          </p:cNvSpPr>
          <p:nvPr>
            <p:ph idx="1"/>
          </p:nvPr>
        </p:nvSpPr>
        <p:spPr>
          <a:xfrm>
            <a:off x="688032" y="3645024"/>
            <a:ext cx="7772400" cy="1296144"/>
          </a:xfrm>
        </p:spPr>
        <p:txBody>
          <a:bodyPr/>
          <a:lstStyle/>
          <a:p>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a:p>
            <a:pPr marL="0" indent="0" algn="ctr">
              <a:buNone/>
            </a:pPr>
            <a:r>
              <a:rPr lang="en-GB" sz="2800" dirty="0">
                <a:latin typeface="Calibri" panose="020F0502020204030204" pitchFamily="34" charset="0"/>
                <a:cs typeface="Calibri" panose="020F0502020204030204" pitchFamily="34" charset="0"/>
              </a:rPr>
              <a:t>Emma.goodings@braintree.gov.uk </a:t>
            </a:r>
          </a:p>
          <a:p>
            <a:pPr marL="0" indent="0">
              <a:buNone/>
            </a:pPr>
            <a:endParaRPr lang="en-GB"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F6ED2A4-62CA-1597-286B-F0220BB27BCE}"/>
              </a:ext>
            </a:extLst>
          </p:cNvPr>
          <p:cNvPicPr>
            <a:picLocks noChangeAspect="1"/>
          </p:cNvPicPr>
          <p:nvPr/>
        </p:nvPicPr>
        <p:blipFill>
          <a:blip r:embed="rId2"/>
          <a:stretch>
            <a:fillRect/>
          </a:stretch>
        </p:blipFill>
        <p:spPr>
          <a:xfrm>
            <a:off x="2126002" y="759965"/>
            <a:ext cx="4876800" cy="4876800"/>
          </a:xfrm>
          <a:prstGeom prst="rect">
            <a:avLst/>
          </a:prstGeom>
        </p:spPr>
      </p:pic>
    </p:spTree>
    <p:extLst>
      <p:ext uri="{BB962C8B-B14F-4D97-AF65-F5344CB8AC3E}">
        <p14:creationId xmlns:p14="http://schemas.microsoft.com/office/powerpoint/2010/main" val="424793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C901-71C6-CF08-6183-E6F9812B918A}"/>
              </a:ext>
            </a:extLst>
          </p:cNvPr>
          <p:cNvSpPr>
            <a:spLocks noGrp="1"/>
          </p:cNvSpPr>
          <p:nvPr>
            <p:ph type="title"/>
          </p:nvPr>
        </p:nvSpPr>
        <p:spPr>
          <a:xfrm>
            <a:off x="695007" y="190500"/>
            <a:ext cx="7772400" cy="1143000"/>
          </a:xfrm>
        </p:spPr>
        <p:txBody>
          <a:bodyPr/>
          <a:lstStyle/>
          <a:p>
            <a:r>
              <a:rPr lang="en-GB" b="1" dirty="0">
                <a:solidFill>
                  <a:schemeClr val="accent6"/>
                </a:solidFill>
                <a:latin typeface="Calibri" panose="020F0502020204030204" pitchFamily="34" charset="0"/>
                <a:cs typeface="Calibri" panose="020F0502020204030204" pitchFamily="34" charset="0"/>
              </a:rPr>
              <a:t>What are Planning Obligations?</a:t>
            </a:r>
          </a:p>
        </p:txBody>
      </p:sp>
      <p:sp>
        <p:nvSpPr>
          <p:cNvPr id="3" name="Content Placeholder 2">
            <a:extLst>
              <a:ext uri="{FF2B5EF4-FFF2-40B4-BE49-F238E27FC236}">
                <a16:creationId xmlns:a16="http://schemas.microsoft.com/office/drawing/2014/main" id="{17F0A311-3176-D18A-2372-68A1CD1CB44E}"/>
              </a:ext>
            </a:extLst>
          </p:cNvPr>
          <p:cNvSpPr>
            <a:spLocks noGrp="1"/>
          </p:cNvSpPr>
          <p:nvPr>
            <p:ph idx="1"/>
          </p:nvPr>
        </p:nvSpPr>
        <p:spPr>
          <a:xfrm>
            <a:off x="395536" y="1268760"/>
            <a:ext cx="8496944" cy="4827240"/>
          </a:xfrm>
        </p:spPr>
        <p:txBody>
          <a:bodyPr/>
          <a:lstStyle/>
          <a:p>
            <a:pPr algn="l"/>
            <a:r>
              <a:rPr lang="en-GB" sz="2400" b="0" i="0" dirty="0">
                <a:solidFill>
                  <a:srgbClr val="0B0C0C"/>
                </a:solidFill>
                <a:effectLst/>
                <a:latin typeface="Calibri" panose="020F0502020204030204" pitchFamily="34" charset="0"/>
                <a:cs typeface="Calibri" panose="020F0502020204030204" pitchFamily="34" charset="0"/>
              </a:rPr>
              <a:t>Planning obligations are legal obligations entered into to mitigate the impacts of a development proposal.</a:t>
            </a:r>
          </a:p>
          <a:p>
            <a:pPr algn="l"/>
            <a:r>
              <a:rPr lang="en-GB" sz="2400" b="0" i="0" dirty="0">
                <a:solidFill>
                  <a:srgbClr val="0B0C0C"/>
                </a:solidFill>
                <a:effectLst/>
                <a:latin typeface="Calibri" panose="020F0502020204030204" pitchFamily="34" charset="0"/>
                <a:cs typeface="Calibri" panose="020F0502020204030204" pitchFamily="34" charset="0"/>
              </a:rPr>
              <a:t>This can be via a planning agreement entered into under </a:t>
            </a:r>
            <a:r>
              <a:rPr lang="en-GB" sz="2400" b="0" i="0" dirty="0">
                <a:solidFill>
                  <a:srgbClr val="1D70B8"/>
                </a:solidFill>
                <a:effectLst/>
                <a:latin typeface="Calibri" panose="020F0502020204030204" pitchFamily="34" charset="0"/>
                <a:cs typeface="Calibri" panose="020F0502020204030204" pitchFamily="34" charset="0"/>
                <a:hlinkClick r:id="rId2"/>
              </a:rPr>
              <a:t>section 106 of the Town and Country Planning Act 1990</a:t>
            </a:r>
            <a:r>
              <a:rPr lang="en-GB" sz="2400" b="0" i="0" dirty="0">
                <a:solidFill>
                  <a:srgbClr val="0B0C0C"/>
                </a:solidFill>
                <a:effectLst/>
                <a:latin typeface="Calibri" panose="020F0502020204030204" pitchFamily="34" charset="0"/>
                <a:cs typeface="Calibri" panose="020F0502020204030204" pitchFamily="34" charset="0"/>
              </a:rPr>
              <a:t> by a person with an interest in the land and the local planning authority; or via a unilateral undertaking </a:t>
            </a:r>
          </a:p>
          <a:p>
            <a:pPr algn="l"/>
            <a:r>
              <a:rPr lang="en-GB" sz="2400" b="0" i="0" dirty="0">
                <a:solidFill>
                  <a:srgbClr val="0B0C0C"/>
                </a:solidFill>
                <a:effectLst/>
                <a:latin typeface="Calibri" panose="020F0502020204030204" pitchFamily="34" charset="0"/>
                <a:cs typeface="Calibri" panose="020F0502020204030204" pitchFamily="34" charset="0"/>
              </a:rPr>
              <a:t>Planning obligations run with the land, are legally binding and enforceable. A unilateral undertaking cannot bind the local planning authority because they are not party to it.</a:t>
            </a:r>
          </a:p>
          <a:p>
            <a:pPr algn="l"/>
            <a:r>
              <a:rPr lang="en-GB" sz="2400" b="0" i="0" dirty="0">
                <a:solidFill>
                  <a:srgbClr val="0B0C0C"/>
                </a:solidFill>
                <a:effectLst/>
                <a:latin typeface="Calibri" panose="020F0502020204030204" pitchFamily="34" charset="0"/>
                <a:cs typeface="Calibri" panose="020F0502020204030204" pitchFamily="34" charset="0"/>
              </a:rPr>
              <a:t>Planning obligations are also commonly referred to as ‘section 106’, ‘s106’, ‘developer contributions’</a:t>
            </a:r>
            <a:endParaRPr lang="en-GB" dirty="0"/>
          </a:p>
        </p:txBody>
      </p:sp>
    </p:spTree>
    <p:extLst>
      <p:ext uri="{BB962C8B-B14F-4D97-AF65-F5344CB8AC3E}">
        <p14:creationId xmlns:p14="http://schemas.microsoft.com/office/powerpoint/2010/main" val="125232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C901-71C6-CF08-6183-E6F9812B918A}"/>
              </a:ext>
            </a:extLst>
          </p:cNvPr>
          <p:cNvSpPr>
            <a:spLocks noGrp="1"/>
          </p:cNvSpPr>
          <p:nvPr>
            <p:ph type="title"/>
          </p:nvPr>
        </p:nvSpPr>
        <p:spPr>
          <a:xfrm>
            <a:off x="685800" y="481800"/>
            <a:ext cx="7772400" cy="720080"/>
          </a:xfrm>
        </p:spPr>
        <p:txBody>
          <a:bodyPr/>
          <a:lstStyle/>
          <a:p>
            <a:r>
              <a:rPr lang="en-GB" b="1" dirty="0">
                <a:solidFill>
                  <a:schemeClr val="accent6"/>
                </a:solidFill>
                <a:latin typeface="Calibri" panose="020F0502020204030204" pitchFamily="34" charset="0"/>
                <a:cs typeface="Calibri" panose="020F0502020204030204" pitchFamily="34" charset="0"/>
              </a:rPr>
              <a:t>When can they be used</a:t>
            </a:r>
          </a:p>
        </p:txBody>
      </p:sp>
      <p:sp>
        <p:nvSpPr>
          <p:cNvPr id="3" name="Content Placeholder 2">
            <a:extLst>
              <a:ext uri="{FF2B5EF4-FFF2-40B4-BE49-F238E27FC236}">
                <a16:creationId xmlns:a16="http://schemas.microsoft.com/office/drawing/2014/main" id="{17F0A311-3176-D18A-2372-68A1CD1CB44E}"/>
              </a:ext>
            </a:extLst>
          </p:cNvPr>
          <p:cNvSpPr>
            <a:spLocks noGrp="1"/>
          </p:cNvSpPr>
          <p:nvPr>
            <p:ph idx="1"/>
          </p:nvPr>
        </p:nvSpPr>
        <p:spPr>
          <a:xfrm>
            <a:off x="323528" y="1340768"/>
            <a:ext cx="8496944" cy="5040560"/>
          </a:xfrm>
        </p:spPr>
        <p:txBody>
          <a:bodyPr/>
          <a:lstStyle/>
          <a:p>
            <a:r>
              <a:rPr lang="en-GB" sz="2400" dirty="0">
                <a:latin typeface="Calibri" panose="020F0502020204030204" pitchFamily="34" charset="0"/>
                <a:cs typeface="Calibri" panose="020F0502020204030204" pitchFamily="34" charset="0"/>
              </a:rPr>
              <a:t>The limits on planning obligations is set out under section 122 of the Community Infrastructure Regulations 2010</a:t>
            </a:r>
          </a:p>
          <a:p>
            <a:pPr algn="just"/>
            <a:r>
              <a:rPr lang="en-GB" sz="2400" b="0" i="0" dirty="0">
                <a:solidFill>
                  <a:srgbClr val="494949"/>
                </a:solidFill>
                <a:effectLst/>
                <a:latin typeface="Calibri" panose="020F0502020204030204" pitchFamily="34" charset="0"/>
                <a:cs typeface="Calibri" panose="020F0502020204030204" pitchFamily="34" charset="0"/>
              </a:rPr>
              <a:t> A planning obligation may only constitute a reason for granting planning permission for the development if the obligation is—</a:t>
            </a:r>
          </a:p>
          <a:p>
            <a:pPr marL="800100" lvl="2" indent="0">
              <a:buNone/>
            </a:pPr>
            <a:r>
              <a:rPr lang="en-GB" b="0" i="0" dirty="0">
                <a:solidFill>
                  <a:srgbClr val="494949"/>
                </a:solidFill>
                <a:effectLst/>
                <a:latin typeface="Calibri" panose="020F0502020204030204" pitchFamily="34" charset="0"/>
                <a:cs typeface="Calibri" panose="020F0502020204030204" pitchFamily="34" charset="0"/>
              </a:rPr>
              <a:t>(a)necessary to make the development acceptable in planning terms;</a:t>
            </a:r>
          </a:p>
          <a:p>
            <a:pPr marL="800100" lvl="2" indent="0">
              <a:buNone/>
            </a:pPr>
            <a:r>
              <a:rPr lang="en-GB" b="0" i="0" dirty="0">
                <a:solidFill>
                  <a:srgbClr val="494949"/>
                </a:solidFill>
                <a:effectLst/>
                <a:latin typeface="Calibri" panose="020F0502020204030204" pitchFamily="34" charset="0"/>
                <a:cs typeface="Calibri" panose="020F0502020204030204" pitchFamily="34" charset="0"/>
              </a:rPr>
              <a:t>(b)directly related to the development; and</a:t>
            </a:r>
          </a:p>
          <a:p>
            <a:pPr marL="800100" lvl="2" indent="0">
              <a:buNone/>
            </a:pPr>
            <a:r>
              <a:rPr lang="en-GB" b="0" i="0" dirty="0">
                <a:solidFill>
                  <a:srgbClr val="494949"/>
                </a:solidFill>
                <a:effectLst/>
                <a:latin typeface="Calibri" panose="020F0502020204030204" pitchFamily="34" charset="0"/>
                <a:cs typeface="Calibri" panose="020F0502020204030204" pitchFamily="34" charset="0"/>
              </a:rPr>
              <a:t>(c)fairly and reasonably related in scale and kind to the development.</a:t>
            </a: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95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95C5-8F3E-A2DB-05A8-58312F92F0BF}"/>
              </a:ext>
            </a:extLst>
          </p:cNvPr>
          <p:cNvSpPr>
            <a:spLocks noGrp="1"/>
          </p:cNvSpPr>
          <p:nvPr>
            <p:ph type="title"/>
          </p:nvPr>
        </p:nvSpPr>
        <p:spPr>
          <a:xfrm>
            <a:off x="685800" y="78094"/>
            <a:ext cx="7772400" cy="1143000"/>
          </a:xfrm>
        </p:spPr>
        <p:txBody>
          <a:bodyPr/>
          <a:lstStyle/>
          <a:p>
            <a:r>
              <a:rPr lang="en-GB" b="1" dirty="0">
                <a:solidFill>
                  <a:schemeClr val="accent6"/>
                </a:solidFill>
                <a:latin typeface="Calibri" panose="020F0502020204030204" pitchFamily="34" charset="0"/>
                <a:cs typeface="Calibri" panose="020F0502020204030204" pitchFamily="34" charset="0"/>
              </a:rPr>
              <a:t>Current National Policy  </a:t>
            </a:r>
          </a:p>
        </p:txBody>
      </p:sp>
      <p:sp>
        <p:nvSpPr>
          <p:cNvPr id="3" name="Content Placeholder 2">
            <a:extLst>
              <a:ext uri="{FF2B5EF4-FFF2-40B4-BE49-F238E27FC236}">
                <a16:creationId xmlns:a16="http://schemas.microsoft.com/office/drawing/2014/main" id="{52E60E4A-1F64-13FB-A1B0-235B3CB78471}"/>
              </a:ext>
            </a:extLst>
          </p:cNvPr>
          <p:cNvSpPr>
            <a:spLocks noGrp="1"/>
          </p:cNvSpPr>
          <p:nvPr>
            <p:ph idx="1"/>
          </p:nvPr>
        </p:nvSpPr>
        <p:spPr>
          <a:xfrm>
            <a:off x="539552" y="1052736"/>
            <a:ext cx="8136904" cy="5043264"/>
          </a:xfrm>
        </p:spPr>
        <p:txBody>
          <a:bodyPr/>
          <a:lstStyle/>
          <a:p>
            <a:r>
              <a:rPr lang="en-GB" sz="2400" dirty="0">
                <a:latin typeface="Calibri" panose="020F0502020204030204" pitchFamily="34" charset="0"/>
                <a:cs typeface="Calibri" panose="020F0502020204030204" pitchFamily="34" charset="0"/>
              </a:rPr>
              <a:t>NPPF Paragraphs 55 - 58</a:t>
            </a:r>
          </a:p>
          <a:p>
            <a:r>
              <a:rPr lang="en-GB" sz="2400" dirty="0">
                <a:latin typeface="Calibri" panose="020F0502020204030204" pitchFamily="34" charset="0"/>
                <a:cs typeface="Calibri" panose="020F0502020204030204" pitchFamily="34" charset="0"/>
              </a:rPr>
              <a:t>Paragraph 55 - Local planning authorities should consider whether otherwise unacceptable development could be made acceptable through the use of conditions or planning obligations. Planning obligations should only be used where it is not possible to address unacceptable impacts through a planning condition. </a:t>
            </a:r>
          </a:p>
          <a:p>
            <a:r>
              <a:rPr lang="en-GB" sz="2400" dirty="0">
                <a:latin typeface="Calibri" panose="020F0502020204030204" pitchFamily="34" charset="0"/>
                <a:cs typeface="Calibri" panose="020F0502020204030204" pitchFamily="34" charset="0"/>
              </a:rPr>
              <a:t>Paragraph 58 - Where up-to-date policies have set out the contributions expected from development, planning applications that comply with them should be assumed to be viable.</a:t>
            </a:r>
          </a:p>
          <a:p>
            <a:r>
              <a:rPr lang="en-GB" sz="2400" dirty="0">
                <a:latin typeface="Calibri" panose="020F0502020204030204" pitchFamily="34" charset="0"/>
                <a:cs typeface="Calibri" panose="020F0502020204030204" pitchFamily="34" charset="0"/>
              </a:rPr>
              <a:t>Detailed guidance on planning obligations </a:t>
            </a:r>
            <a:r>
              <a:rPr lang="en-GB" sz="2400" dirty="0">
                <a:latin typeface="Calibri" panose="020F0502020204030204" pitchFamily="34" charset="0"/>
                <a:cs typeface="Calibri" panose="020F0502020204030204" pitchFamily="34" charset="0"/>
                <a:hlinkClick r:id="rId2"/>
              </a:rPr>
              <a:t>https://www.gov.uk/guidance/planning-obligations</a:t>
            </a:r>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417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95C5-8F3E-A2DB-05A8-58312F92F0BF}"/>
              </a:ext>
            </a:extLst>
          </p:cNvPr>
          <p:cNvSpPr>
            <a:spLocks noGrp="1"/>
          </p:cNvSpPr>
          <p:nvPr>
            <p:ph type="title"/>
          </p:nvPr>
        </p:nvSpPr>
        <p:spPr>
          <a:xfrm>
            <a:off x="685800" y="332656"/>
            <a:ext cx="7772400" cy="1143000"/>
          </a:xfrm>
        </p:spPr>
        <p:txBody>
          <a:bodyPr/>
          <a:lstStyle/>
          <a:p>
            <a:r>
              <a:rPr lang="en-GB" b="1" dirty="0">
                <a:solidFill>
                  <a:schemeClr val="accent6"/>
                </a:solidFill>
                <a:latin typeface="Calibri" panose="020F0502020204030204" pitchFamily="34" charset="0"/>
                <a:cs typeface="Calibri" panose="020F0502020204030204" pitchFamily="34" charset="0"/>
              </a:rPr>
              <a:t>What does all that mean?</a:t>
            </a:r>
          </a:p>
        </p:txBody>
      </p:sp>
      <p:sp>
        <p:nvSpPr>
          <p:cNvPr id="3" name="Content Placeholder 2">
            <a:extLst>
              <a:ext uri="{FF2B5EF4-FFF2-40B4-BE49-F238E27FC236}">
                <a16:creationId xmlns:a16="http://schemas.microsoft.com/office/drawing/2014/main" id="{52E60E4A-1F64-13FB-A1B0-235B3CB78471}"/>
              </a:ext>
            </a:extLst>
          </p:cNvPr>
          <p:cNvSpPr>
            <a:spLocks noGrp="1"/>
          </p:cNvSpPr>
          <p:nvPr>
            <p:ph idx="1"/>
          </p:nvPr>
        </p:nvSpPr>
        <p:spPr>
          <a:xfrm>
            <a:off x="503548" y="1268760"/>
            <a:ext cx="8136904" cy="4429844"/>
          </a:xfrm>
        </p:spPr>
        <p:txBody>
          <a:bodyPr/>
          <a:lstStyle/>
          <a:p>
            <a:r>
              <a:rPr lang="en-GB" sz="2400" dirty="0">
                <a:latin typeface="Calibri" panose="020F0502020204030204" pitchFamily="34" charset="0"/>
                <a:cs typeface="Calibri" panose="020F0502020204030204" pitchFamily="34" charset="0"/>
              </a:rPr>
              <a:t>Developer obligations should only be used to make the development acceptable where it otherwise would not be</a:t>
            </a:r>
          </a:p>
          <a:p>
            <a:r>
              <a:rPr lang="en-GB" sz="2400" dirty="0">
                <a:latin typeface="Calibri" panose="020F0502020204030204" pitchFamily="34" charset="0"/>
                <a:cs typeface="Calibri" panose="020F0502020204030204" pitchFamily="34" charset="0"/>
              </a:rPr>
              <a:t>Developer obligations are a negotiation which need a strong policy basis and evidence</a:t>
            </a:r>
          </a:p>
          <a:p>
            <a:r>
              <a:rPr lang="en-GB" sz="2400" dirty="0">
                <a:latin typeface="Calibri" panose="020F0502020204030204" pitchFamily="34" charset="0"/>
                <a:cs typeface="Calibri" panose="020F0502020204030204" pitchFamily="34" charset="0"/>
              </a:rPr>
              <a:t>Contributions secured under S106  must be spent on schemes that are related to the development and in line with the legal agreement</a:t>
            </a:r>
          </a:p>
          <a:p>
            <a:r>
              <a:rPr lang="en-GB" sz="2400" dirty="0">
                <a:latin typeface="Calibri" panose="020F0502020204030204" pitchFamily="34" charset="0"/>
                <a:cs typeface="Calibri" panose="020F0502020204030204" pitchFamily="34" charset="0"/>
              </a:rPr>
              <a:t>On open spaces it must be used on publicly accessibly space (I.e. not private clubs with no ‘pay to play’)</a:t>
            </a:r>
          </a:p>
          <a:p>
            <a:r>
              <a:rPr lang="en-GB" sz="2400" dirty="0">
                <a:latin typeface="Calibri" panose="020F0502020204030204" pitchFamily="34" charset="0"/>
                <a:cs typeface="Calibri" panose="020F0502020204030204" pitchFamily="34" charset="0"/>
              </a:rPr>
              <a:t>Cannot be used to remedy existing issues or general maintenance of existing facilities</a:t>
            </a:r>
          </a:p>
        </p:txBody>
      </p:sp>
    </p:spTree>
    <p:extLst>
      <p:ext uri="{BB962C8B-B14F-4D97-AF65-F5344CB8AC3E}">
        <p14:creationId xmlns:p14="http://schemas.microsoft.com/office/powerpoint/2010/main" val="134488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95C5-8F3E-A2DB-05A8-58312F92F0BF}"/>
              </a:ext>
            </a:extLst>
          </p:cNvPr>
          <p:cNvSpPr>
            <a:spLocks noGrp="1"/>
          </p:cNvSpPr>
          <p:nvPr>
            <p:ph type="title"/>
          </p:nvPr>
        </p:nvSpPr>
        <p:spPr>
          <a:xfrm>
            <a:off x="685800" y="332656"/>
            <a:ext cx="7772400" cy="1143000"/>
          </a:xfrm>
        </p:spPr>
        <p:txBody>
          <a:bodyPr/>
          <a:lstStyle/>
          <a:p>
            <a:r>
              <a:rPr lang="en-GB" b="1" dirty="0">
                <a:solidFill>
                  <a:schemeClr val="accent6"/>
                </a:solidFill>
                <a:latin typeface="Calibri" panose="020F0502020204030204" pitchFamily="34" charset="0"/>
                <a:cs typeface="Calibri" panose="020F0502020204030204" pitchFamily="34" charset="0"/>
              </a:rPr>
              <a:t>However changes are afoot! </a:t>
            </a:r>
          </a:p>
        </p:txBody>
      </p:sp>
      <p:sp>
        <p:nvSpPr>
          <p:cNvPr id="3" name="Content Placeholder 2">
            <a:extLst>
              <a:ext uri="{FF2B5EF4-FFF2-40B4-BE49-F238E27FC236}">
                <a16:creationId xmlns:a16="http://schemas.microsoft.com/office/drawing/2014/main" id="{52E60E4A-1F64-13FB-A1B0-235B3CB78471}"/>
              </a:ext>
            </a:extLst>
          </p:cNvPr>
          <p:cNvSpPr>
            <a:spLocks noGrp="1"/>
          </p:cNvSpPr>
          <p:nvPr>
            <p:ph idx="1"/>
          </p:nvPr>
        </p:nvSpPr>
        <p:spPr>
          <a:xfrm>
            <a:off x="395536" y="1268760"/>
            <a:ext cx="8424936" cy="5184576"/>
          </a:xfrm>
        </p:spPr>
        <p:txBody>
          <a:bodyPr/>
          <a:lstStyle/>
          <a:p>
            <a:r>
              <a:rPr lang="en-GB" sz="2400" dirty="0">
                <a:latin typeface="Calibri" panose="020F0502020204030204" pitchFamily="34" charset="0"/>
                <a:cs typeface="Calibri" panose="020F0502020204030204" pitchFamily="34" charset="0"/>
              </a:rPr>
              <a:t>Government proposing a new Infrastructure Levy which would replace CIL and S106</a:t>
            </a:r>
          </a:p>
          <a:p>
            <a:r>
              <a:rPr lang="en-GB" sz="2400" dirty="0">
                <a:latin typeface="Calibri" panose="020F0502020204030204" pitchFamily="34" charset="0"/>
                <a:cs typeface="Calibri" panose="020F0502020204030204" pitchFamily="34" charset="0"/>
              </a:rPr>
              <a:t>Levy based on sqm of new development built</a:t>
            </a:r>
          </a:p>
          <a:p>
            <a:r>
              <a:rPr lang="en-GB" sz="2400" dirty="0">
                <a:latin typeface="Calibri" panose="020F0502020204030204" pitchFamily="34" charset="0"/>
                <a:cs typeface="Calibri" panose="020F0502020204030204" pitchFamily="34" charset="0"/>
              </a:rPr>
              <a:t>Uplift based on GDV which means money unlikely to be received until the development is complete</a:t>
            </a:r>
          </a:p>
          <a:p>
            <a:r>
              <a:rPr lang="en-GB" sz="2400" dirty="0">
                <a:latin typeface="Calibri" panose="020F0502020204030204" pitchFamily="34" charset="0"/>
                <a:cs typeface="Calibri" panose="020F0502020204030204" pitchFamily="34" charset="0"/>
              </a:rPr>
              <a:t>Distinguish between integral and levy funded infrastructure</a:t>
            </a:r>
          </a:p>
          <a:p>
            <a:r>
              <a:rPr lang="en-GB" sz="2400" dirty="0">
                <a:latin typeface="Calibri" panose="020F0502020204030204" pitchFamily="34" charset="0"/>
                <a:cs typeface="Calibri" panose="020F0502020204030204" pitchFamily="34" charset="0"/>
              </a:rPr>
              <a:t>Local authorities required to produce Infrastructure Delivery Strategy</a:t>
            </a:r>
          </a:p>
          <a:p>
            <a:r>
              <a:rPr lang="en-GB" sz="2400" dirty="0">
                <a:latin typeface="Calibri" panose="020F0502020204030204" pitchFamily="34" charset="0"/>
                <a:cs typeface="Calibri" panose="020F0502020204030204" pitchFamily="34" charset="0"/>
              </a:rPr>
              <a:t>Neighbourhood share will be retained but % lower than the 25% currently allocated under CIL</a:t>
            </a:r>
          </a:p>
          <a:p>
            <a:r>
              <a:rPr lang="en-GB" sz="2400" dirty="0">
                <a:latin typeface="Calibri" panose="020F0502020204030204" pitchFamily="34" charset="0"/>
                <a:cs typeface="Calibri" panose="020F0502020204030204" pitchFamily="34" charset="0"/>
              </a:rPr>
              <a:t>To be introduced over many years</a:t>
            </a:r>
          </a:p>
        </p:txBody>
      </p:sp>
    </p:spTree>
    <p:extLst>
      <p:ext uri="{BB962C8B-B14F-4D97-AF65-F5344CB8AC3E}">
        <p14:creationId xmlns:p14="http://schemas.microsoft.com/office/powerpoint/2010/main" val="404204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BE3B-9AE4-91C2-1D0B-99E3D3DBC073}"/>
              </a:ext>
            </a:extLst>
          </p:cNvPr>
          <p:cNvSpPr>
            <a:spLocks noGrp="1"/>
          </p:cNvSpPr>
          <p:nvPr>
            <p:ph type="title"/>
          </p:nvPr>
        </p:nvSpPr>
        <p:spPr>
          <a:xfrm>
            <a:off x="685800" y="260648"/>
            <a:ext cx="7772400" cy="720080"/>
          </a:xfrm>
        </p:spPr>
        <p:txBody>
          <a:bodyPr/>
          <a:lstStyle/>
          <a:p>
            <a:r>
              <a:rPr lang="en-GB" b="1" dirty="0">
                <a:solidFill>
                  <a:schemeClr val="accent6"/>
                </a:solidFill>
                <a:latin typeface="Calibri" panose="020F0502020204030204" pitchFamily="34" charset="0"/>
                <a:cs typeface="Calibri" panose="020F0502020204030204" pitchFamily="34" charset="0"/>
              </a:rPr>
              <a:t>Process of securing S106</a:t>
            </a:r>
          </a:p>
        </p:txBody>
      </p:sp>
      <p:sp>
        <p:nvSpPr>
          <p:cNvPr id="3" name="Content Placeholder 2">
            <a:extLst>
              <a:ext uri="{FF2B5EF4-FFF2-40B4-BE49-F238E27FC236}">
                <a16:creationId xmlns:a16="http://schemas.microsoft.com/office/drawing/2014/main" id="{23730847-07E1-4546-E35C-BA62C84F67AD}"/>
              </a:ext>
            </a:extLst>
          </p:cNvPr>
          <p:cNvSpPr>
            <a:spLocks noGrp="1"/>
          </p:cNvSpPr>
          <p:nvPr>
            <p:ph idx="1"/>
          </p:nvPr>
        </p:nvSpPr>
        <p:spPr>
          <a:xfrm>
            <a:off x="467544" y="1124744"/>
            <a:ext cx="8280920" cy="4971256"/>
          </a:xfrm>
        </p:spPr>
        <p:txBody>
          <a:bodyPr/>
          <a:lstStyle/>
          <a:p>
            <a:r>
              <a:rPr lang="en-GB" sz="2400" dirty="0">
                <a:latin typeface="Calibri" panose="020F0502020204030204" pitchFamily="34" charset="0"/>
                <a:cs typeface="Calibri" panose="020F0502020204030204" pitchFamily="34" charset="0"/>
              </a:rPr>
              <a:t>Each S106 is a negotiation between the developer and the case officer</a:t>
            </a:r>
          </a:p>
          <a:p>
            <a:r>
              <a:rPr lang="en-GB" sz="2400" dirty="0">
                <a:latin typeface="Calibri" panose="020F0502020204030204" pitchFamily="34" charset="0"/>
                <a:cs typeface="Calibri" panose="020F0502020204030204" pitchFamily="34" charset="0"/>
              </a:rPr>
              <a:t>Contributions sought on behalf of others like Essex County Council and the NHS based on their consultation responses</a:t>
            </a:r>
          </a:p>
          <a:p>
            <a:r>
              <a:rPr lang="en-GB" sz="2400" dirty="0">
                <a:latin typeface="Calibri" panose="020F0502020204030204" pitchFamily="34" charset="0"/>
                <a:cs typeface="Calibri" panose="020F0502020204030204" pitchFamily="34" charset="0"/>
              </a:rPr>
              <a:t>Contributions for affordable housing and open space are secured as per the policies in the Local Plan</a:t>
            </a:r>
          </a:p>
          <a:p>
            <a:r>
              <a:rPr lang="en-GB" sz="2400" dirty="0">
                <a:latin typeface="Calibri" panose="020F0502020204030204" pitchFamily="34" charset="0"/>
                <a:cs typeface="Calibri" panose="020F0502020204030204" pitchFamily="34" charset="0"/>
              </a:rPr>
              <a:t>Provision of facilities on site and sometimes off site can be provided by the developer </a:t>
            </a:r>
          </a:p>
          <a:p>
            <a:r>
              <a:rPr lang="en-GB" sz="2400" dirty="0">
                <a:latin typeface="Calibri" panose="020F0502020204030204" pitchFamily="34" charset="0"/>
                <a:cs typeface="Calibri" panose="020F0502020204030204" pitchFamily="34" charset="0"/>
              </a:rPr>
              <a:t>Trigger points are agreed for the payment of funds/completion of facilities throughout the course of the development</a:t>
            </a:r>
          </a:p>
          <a:p>
            <a:r>
              <a:rPr lang="en-GB" sz="2400" dirty="0">
                <a:latin typeface="Calibri" panose="020F0502020204030204" pitchFamily="34" charset="0"/>
                <a:cs typeface="Calibri" panose="020F0502020204030204" pitchFamily="34" charset="0"/>
              </a:rPr>
              <a:t>S106 is signed by relevant parties alongside permission issued</a:t>
            </a:r>
          </a:p>
          <a:p>
            <a:endParaRPr lang="en-GB" dirty="0"/>
          </a:p>
        </p:txBody>
      </p:sp>
    </p:spTree>
    <p:extLst>
      <p:ext uri="{BB962C8B-B14F-4D97-AF65-F5344CB8AC3E}">
        <p14:creationId xmlns:p14="http://schemas.microsoft.com/office/powerpoint/2010/main" val="103027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8F0B-EFAF-2E4B-A06D-EA511E0E6AD6}"/>
              </a:ext>
            </a:extLst>
          </p:cNvPr>
          <p:cNvSpPr>
            <a:spLocks noGrp="1"/>
          </p:cNvSpPr>
          <p:nvPr>
            <p:ph type="title"/>
          </p:nvPr>
        </p:nvSpPr>
        <p:spPr>
          <a:xfrm>
            <a:off x="685800" y="188640"/>
            <a:ext cx="7772400" cy="864096"/>
          </a:xfrm>
        </p:spPr>
        <p:txBody>
          <a:bodyPr/>
          <a:lstStyle/>
          <a:p>
            <a:r>
              <a:rPr lang="en-GB" b="1" dirty="0">
                <a:solidFill>
                  <a:schemeClr val="accent6"/>
                </a:solidFill>
                <a:latin typeface="Calibri" panose="020F0502020204030204" pitchFamily="34" charset="0"/>
                <a:cs typeface="Calibri" panose="020F0502020204030204" pitchFamily="34" charset="0"/>
              </a:rPr>
              <a:t>Evidence Base </a:t>
            </a:r>
          </a:p>
        </p:txBody>
      </p:sp>
      <p:sp>
        <p:nvSpPr>
          <p:cNvPr id="3" name="Content Placeholder 2">
            <a:extLst>
              <a:ext uri="{FF2B5EF4-FFF2-40B4-BE49-F238E27FC236}">
                <a16:creationId xmlns:a16="http://schemas.microsoft.com/office/drawing/2014/main" id="{AA1815BA-6BBE-7161-7B97-55A1B71B4420}"/>
              </a:ext>
            </a:extLst>
          </p:cNvPr>
          <p:cNvSpPr>
            <a:spLocks noGrp="1"/>
          </p:cNvSpPr>
          <p:nvPr>
            <p:ph idx="1"/>
          </p:nvPr>
        </p:nvSpPr>
        <p:spPr>
          <a:xfrm>
            <a:off x="685800" y="1052736"/>
            <a:ext cx="7772400" cy="5616624"/>
          </a:xfrm>
        </p:spPr>
        <p:txBody>
          <a:bodyPr/>
          <a:lstStyle/>
          <a:p>
            <a:r>
              <a:rPr lang="en-GB" sz="2400" dirty="0">
                <a:latin typeface="Calibri" panose="020F0502020204030204" pitchFamily="34" charset="0"/>
                <a:cs typeface="Calibri" panose="020F0502020204030204" pitchFamily="34" charset="0"/>
              </a:rPr>
              <a:t>Local policy basis for gathering S106 contributions set out in Local Plan policies. As well as general policies this includes specific policies on;</a:t>
            </a:r>
          </a:p>
          <a:p>
            <a:pPr lvl="1"/>
            <a:r>
              <a:rPr lang="en-GB" sz="2400" dirty="0">
                <a:latin typeface="Calibri" panose="020F0502020204030204" pitchFamily="34" charset="0"/>
                <a:cs typeface="Calibri" panose="020F0502020204030204" pitchFamily="34" charset="0"/>
              </a:rPr>
              <a:t>Affordable housing</a:t>
            </a:r>
          </a:p>
          <a:p>
            <a:pPr lvl="1"/>
            <a:r>
              <a:rPr lang="en-GB" sz="2400" dirty="0">
                <a:latin typeface="Calibri" panose="020F0502020204030204" pitchFamily="34" charset="0"/>
                <a:cs typeface="Calibri" panose="020F0502020204030204" pitchFamily="34" charset="0"/>
              </a:rPr>
              <a:t>Open space</a:t>
            </a:r>
          </a:p>
          <a:p>
            <a:pPr lvl="1"/>
            <a:r>
              <a:rPr lang="en-GB" sz="2400" dirty="0">
                <a:latin typeface="Calibri" panose="020F0502020204030204" pitchFamily="34" charset="0"/>
                <a:cs typeface="Calibri" panose="020F0502020204030204" pitchFamily="34" charset="0"/>
              </a:rPr>
              <a:t>Transport and Infrastructure</a:t>
            </a:r>
          </a:p>
          <a:p>
            <a:r>
              <a:rPr lang="en-GB" sz="2400" dirty="0">
                <a:latin typeface="Calibri" panose="020F0502020204030204" pitchFamily="34" charset="0"/>
                <a:cs typeface="Calibri" panose="020F0502020204030204" pitchFamily="34" charset="0"/>
              </a:rPr>
              <a:t>These are based on background evidence base documents on the same subjects</a:t>
            </a:r>
          </a:p>
          <a:p>
            <a:r>
              <a:rPr lang="en-GB" sz="2400" dirty="0">
                <a:latin typeface="Calibri" panose="020F0502020204030204" pitchFamily="34" charset="0"/>
                <a:cs typeface="Calibri" panose="020F0502020204030204" pitchFamily="34" charset="0"/>
              </a:rPr>
              <a:t>The policies in the Plan taken as a whole are subject to viability appraisal to ensure they are reasonable on most developments</a:t>
            </a:r>
          </a:p>
          <a:p>
            <a:r>
              <a:rPr lang="en-GB" sz="2400" dirty="0">
                <a:latin typeface="Calibri" panose="020F0502020204030204" pitchFamily="34" charset="0"/>
                <a:cs typeface="Calibri" panose="020F0502020204030204" pitchFamily="34" charset="0"/>
              </a:rPr>
              <a:t>Evidence documents can be found on the Councils website</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68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8F0B-EFAF-2E4B-A06D-EA511E0E6AD6}"/>
              </a:ext>
            </a:extLst>
          </p:cNvPr>
          <p:cNvSpPr>
            <a:spLocks noGrp="1"/>
          </p:cNvSpPr>
          <p:nvPr>
            <p:ph type="title"/>
          </p:nvPr>
        </p:nvSpPr>
        <p:spPr>
          <a:xfrm>
            <a:off x="251520" y="329952"/>
            <a:ext cx="8568952" cy="864096"/>
          </a:xfrm>
        </p:spPr>
        <p:txBody>
          <a:bodyPr/>
          <a:lstStyle/>
          <a:p>
            <a:r>
              <a:rPr lang="en-GB" sz="4000" b="1" dirty="0">
                <a:solidFill>
                  <a:schemeClr val="accent6"/>
                </a:solidFill>
                <a:latin typeface="Calibri" panose="020F0502020204030204" pitchFamily="34" charset="0"/>
                <a:cs typeface="Calibri" panose="020F0502020204030204" pitchFamily="34" charset="0"/>
              </a:rPr>
              <a:t>Potential Open Space Improvements </a:t>
            </a:r>
            <a:r>
              <a:rPr lang="en-GB" sz="2800" b="1" dirty="0">
                <a:solidFill>
                  <a:schemeClr val="accent6"/>
                </a:solidFill>
                <a:latin typeface="Calibri" panose="020F0502020204030204" pitchFamily="34" charset="0"/>
                <a:cs typeface="Calibri" panose="020F0502020204030204" pitchFamily="34" charset="0"/>
              </a:rPr>
              <a:t>(previously Open Spaces Action Plan)</a:t>
            </a:r>
            <a:endParaRPr lang="en-GB" b="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A1815BA-6BBE-7161-7B97-55A1B71B4420}"/>
              </a:ext>
            </a:extLst>
          </p:cNvPr>
          <p:cNvSpPr>
            <a:spLocks noGrp="1"/>
          </p:cNvSpPr>
          <p:nvPr>
            <p:ph idx="1"/>
          </p:nvPr>
        </p:nvSpPr>
        <p:spPr>
          <a:xfrm>
            <a:off x="323528" y="1340768"/>
            <a:ext cx="8568952" cy="4755232"/>
          </a:xfrm>
        </p:spPr>
        <p:txBody>
          <a:bodyPr/>
          <a:lstStyle/>
          <a:p>
            <a:r>
              <a:rPr lang="en-GB" sz="2400" dirty="0">
                <a:latin typeface="Calibri" panose="020F0502020204030204" pitchFamily="34" charset="0"/>
                <a:cs typeface="Calibri" panose="020F0502020204030204" pitchFamily="34" charset="0"/>
              </a:rPr>
              <a:t>To support open space and allotment policies within the Local Plan only</a:t>
            </a:r>
          </a:p>
          <a:p>
            <a:r>
              <a:rPr lang="en-GB" sz="2400" dirty="0">
                <a:latin typeface="Calibri" panose="020F0502020204030204" pitchFamily="34" charset="0"/>
                <a:cs typeface="Calibri" panose="020F0502020204030204" pitchFamily="34" charset="0"/>
              </a:rPr>
              <a:t>Provides a list of potential future projects for publicly accessible open space, play space, formal recreation and allotments across the District </a:t>
            </a:r>
          </a:p>
          <a:p>
            <a:r>
              <a:rPr lang="en-GB" sz="2400" dirty="0">
                <a:latin typeface="Calibri" panose="020F0502020204030204" pitchFamily="34" charset="0"/>
                <a:cs typeface="Calibri" panose="020F0502020204030204" pitchFamily="34" charset="0"/>
              </a:rPr>
              <a:t>Evidence for developers that contributions to open space can be spent appropriately in the vicinity</a:t>
            </a:r>
          </a:p>
          <a:p>
            <a:r>
              <a:rPr lang="en-GB" sz="2400" dirty="0">
                <a:latin typeface="Calibri" panose="020F0502020204030204" pitchFamily="34" charset="0"/>
                <a:cs typeface="Calibri" panose="020F0502020204030204" pitchFamily="34" charset="0"/>
              </a:rPr>
              <a:t>Requests for updates sent out each year to Parish and Town Councils and sports and clubs and governing bodies</a:t>
            </a:r>
          </a:p>
          <a:p>
            <a:r>
              <a:rPr lang="en-GB" sz="2400" dirty="0">
                <a:latin typeface="Calibri" panose="020F0502020204030204" pitchFamily="34" charset="0"/>
                <a:cs typeface="Calibri" panose="020F0502020204030204" pitchFamily="34" charset="0"/>
              </a:rPr>
              <a:t>Considered and approved by Cabinet each year for use in the following year</a:t>
            </a:r>
          </a:p>
          <a:p>
            <a:r>
              <a:rPr lang="en-GB" sz="2400" dirty="0">
                <a:latin typeface="Calibri" panose="020F0502020204030204" pitchFamily="34" charset="0"/>
                <a:cs typeface="Calibri" panose="020F0502020204030204" pitchFamily="34" charset="0"/>
              </a:rPr>
              <a:t>Starting point when considering projects to be included in agreements and when spending  funds secured</a:t>
            </a:r>
          </a:p>
        </p:txBody>
      </p:sp>
    </p:spTree>
    <p:extLst>
      <p:ext uri="{BB962C8B-B14F-4D97-AF65-F5344CB8AC3E}">
        <p14:creationId xmlns:p14="http://schemas.microsoft.com/office/powerpoint/2010/main" val="98840955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1093</Words>
  <Application>Microsoft Office PowerPoint</Application>
  <PresentationFormat>On-screen Show (4:3)</PresentationFormat>
  <Paragraphs>91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Default Design</vt:lpstr>
      <vt:lpstr>PowerPoint Presentation</vt:lpstr>
      <vt:lpstr>What are Planning Obligations?</vt:lpstr>
      <vt:lpstr>When can they be used</vt:lpstr>
      <vt:lpstr>Current National Policy  </vt:lpstr>
      <vt:lpstr>What does all that mean?</vt:lpstr>
      <vt:lpstr>However changes are afoot! </vt:lpstr>
      <vt:lpstr>Process of securing S106</vt:lpstr>
      <vt:lpstr>Evidence Base </vt:lpstr>
      <vt:lpstr>Potential Open Space Improvements (previously Open Spaces Action Plan)</vt:lpstr>
      <vt:lpstr>Pooling Contributions</vt:lpstr>
      <vt:lpstr>Delivering BDC S106 spend</vt:lpstr>
      <vt:lpstr>PowerPoint Presentation</vt:lpstr>
      <vt:lpstr>Myth busters</vt:lpstr>
      <vt:lpstr>Useful Links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Tofts, Sean</dc:creator>
  <cp:lastModifiedBy>Kevin Money</cp:lastModifiedBy>
  <cp:revision>160</cp:revision>
  <cp:lastPrinted>2017-11-01T15:25:20Z</cp:lastPrinted>
  <dcterms:created xsi:type="dcterms:W3CDTF">2017-04-26T10:24:58Z</dcterms:created>
  <dcterms:modified xsi:type="dcterms:W3CDTF">2023-07-19T18:44:42Z</dcterms:modified>
</cp:coreProperties>
</file>