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y="5143500" cx="9144000"/>
  <p:notesSz cx="6858000" cy="9144000"/>
  <p:embeddedFontLst>
    <p:embeddedFont>
      <p:font typeface="Roboto"/>
      <p:regular r:id="rId24"/>
      <p:bold r:id="rId25"/>
      <p:italic r:id="rId26"/>
      <p:boldItalic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Roboto-regular.fntdata"/><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Roboto-italic.fntdata"/><Relationship Id="rId25" Type="http://schemas.openxmlformats.org/officeDocument/2006/relationships/font" Target="fonts/Roboto-bold.fntdata"/><Relationship Id="rId27" Type="http://schemas.openxmlformats.org/officeDocument/2006/relationships/font" Target="fonts/Roboto-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0" name="Shape 130"/>
        <p:cNvGrpSpPr/>
        <p:nvPr/>
      </p:nvGrpSpPr>
      <p:grpSpPr>
        <a:xfrm>
          <a:off x="0" y="0"/>
          <a:ext cx="0" cy="0"/>
          <a:chOff x="0" y="0"/>
          <a:chExt cx="0" cy="0"/>
        </a:xfrm>
      </p:grpSpPr>
      <p:sp>
        <p:nvSpPr>
          <p:cNvPr id="131" name="Google Shape;131;g8a979b351a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8a979b351a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7" name="Shape 137"/>
        <p:cNvGrpSpPr/>
        <p:nvPr/>
      </p:nvGrpSpPr>
      <p:grpSpPr>
        <a:xfrm>
          <a:off x="0" y="0"/>
          <a:ext cx="0" cy="0"/>
          <a:chOff x="0" y="0"/>
          <a:chExt cx="0" cy="0"/>
        </a:xfrm>
      </p:grpSpPr>
      <p:sp>
        <p:nvSpPr>
          <p:cNvPr id="138" name="Google Shape;138;g889b91992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889b91992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7" name="Shape 147"/>
        <p:cNvGrpSpPr/>
        <p:nvPr/>
      </p:nvGrpSpPr>
      <p:grpSpPr>
        <a:xfrm>
          <a:off x="0" y="0"/>
          <a:ext cx="0" cy="0"/>
          <a:chOff x="0" y="0"/>
          <a:chExt cx="0" cy="0"/>
        </a:xfrm>
      </p:grpSpPr>
      <p:sp>
        <p:nvSpPr>
          <p:cNvPr id="148" name="Google Shape;148;g80b4b74ed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80b4b74ed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4" name="Shape 154"/>
        <p:cNvGrpSpPr/>
        <p:nvPr/>
      </p:nvGrpSpPr>
      <p:grpSpPr>
        <a:xfrm>
          <a:off x="0" y="0"/>
          <a:ext cx="0" cy="0"/>
          <a:chOff x="0" y="0"/>
          <a:chExt cx="0" cy="0"/>
        </a:xfrm>
      </p:grpSpPr>
      <p:sp>
        <p:nvSpPr>
          <p:cNvPr id="155" name="Google Shape;155;g8a979b351a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8a979b351a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0" name="Shape 170"/>
        <p:cNvGrpSpPr/>
        <p:nvPr/>
      </p:nvGrpSpPr>
      <p:grpSpPr>
        <a:xfrm>
          <a:off x="0" y="0"/>
          <a:ext cx="0" cy="0"/>
          <a:chOff x="0" y="0"/>
          <a:chExt cx="0" cy="0"/>
        </a:xfrm>
      </p:grpSpPr>
      <p:sp>
        <p:nvSpPr>
          <p:cNvPr id="171" name="Google Shape;171;g8a04311d09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8a04311d09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9" name="Shape 179"/>
        <p:cNvGrpSpPr/>
        <p:nvPr/>
      </p:nvGrpSpPr>
      <p:grpSpPr>
        <a:xfrm>
          <a:off x="0" y="0"/>
          <a:ext cx="0" cy="0"/>
          <a:chOff x="0" y="0"/>
          <a:chExt cx="0" cy="0"/>
        </a:xfrm>
      </p:grpSpPr>
      <p:sp>
        <p:nvSpPr>
          <p:cNvPr id="180" name="Google Shape;180;g8a04311d09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8a04311d09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8" name="Shape 188"/>
        <p:cNvGrpSpPr/>
        <p:nvPr/>
      </p:nvGrpSpPr>
      <p:grpSpPr>
        <a:xfrm>
          <a:off x="0" y="0"/>
          <a:ext cx="0" cy="0"/>
          <a:chOff x="0" y="0"/>
          <a:chExt cx="0" cy="0"/>
        </a:xfrm>
      </p:grpSpPr>
      <p:sp>
        <p:nvSpPr>
          <p:cNvPr id="189" name="Google Shape;189;g80b4b74ed9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80b4b74ed9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5" name="Shape 195"/>
        <p:cNvGrpSpPr/>
        <p:nvPr/>
      </p:nvGrpSpPr>
      <p:grpSpPr>
        <a:xfrm>
          <a:off x="0" y="0"/>
          <a:ext cx="0" cy="0"/>
          <a:chOff x="0" y="0"/>
          <a:chExt cx="0" cy="0"/>
        </a:xfrm>
      </p:grpSpPr>
      <p:sp>
        <p:nvSpPr>
          <p:cNvPr id="196" name="Google Shape;196;g8a979b351a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8a979b351a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3" name="Shape 203"/>
        <p:cNvGrpSpPr/>
        <p:nvPr/>
      </p:nvGrpSpPr>
      <p:grpSpPr>
        <a:xfrm>
          <a:off x="0" y="0"/>
          <a:ext cx="0" cy="0"/>
          <a:chOff x="0" y="0"/>
          <a:chExt cx="0" cy="0"/>
        </a:xfrm>
      </p:grpSpPr>
      <p:sp>
        <p:nvSpPr>
          <p:cNvPr id="204" name="Google Shape;204;g8a2fae5d6c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8a2fae5d6c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 name="Shape 56"/>
        <p:cNvGrpSpPr/>
        <p:nvPr/>
      </p:nvGrpSpPr>
      <p:grpSpPr>
        <a:xfrm>
          <a:off x="0" y="0"/>
          <a:ext cx="0" cy="0"/>
          <a:chOff x="0" y="0"/>
          <a:chExt cx="0" cy="0"/>
        </a:xfrm>
      </p:grpSpPr>
      <p:sp>
        <p:nvSpPr>
          <p:cNvPr id="57" name="Google Shape;57;g885ee4012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885ee4012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00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 name="Shape 63"/>
        <p:cNvGrpSpPr/>
        <p:nvPr/>
      </p:nvGrpSpPr>
      <p:grpSpPr>
        <a:xfrm>
          <a:off x="0" y="0"/>
          <a:ext cx="0" cy="0"/>
          <a:chOff x="0" y="0"/>
          <a:chExt cx="0" cy="0"/>
        </a:xfrm>
      </p:grpSpPr>
      <p:sp>
        <p:nvSpPr>
          <p:cNvPr id="64" name="Google Shape;64;g8a979b351a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8a979b351a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0" name="Shape 70"/>
        <p:cNvGrpSpPr/>
        <p:nvPr/>
      </p:nvGrpSpPr>
      <p:grpSpPr>
        <a:xfrm>
          <a:off x="0" y="0"/>
          <a:ext cx="0" cy="0"/>
          <a:chOff x="0" y="0"/>
          <a:chExt cx="0" cy="0"/>
        </a:xfrm>
      </p:grpSpPr>
      <p:sp>
        <p:nvSpPr>
          <p:cNvPr id="71" name="Google Shape;71;g885ee40129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885ee40129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00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8" name="Shape 78"/>
        <p:cNvGrpSpPr/>
        <p:nvPr/>
      </p:nvGrpSpPr>
      <p:grpSpPr>
        <a:xfrm>
          <a:off x="0" y="0"/>
          <a:ext cx="0" cy="0"/>
          <a:chOff x="0" y="0"/>
          <a:chExt cx="0" cy="0"/>
        </a:xfrm>
      </p:grpSpPr>
      <p:sp>
        <p:nvSpPr>
          <p:cNvPr id="79" name="Google Shape;79;g89239e0298_2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89239e0298_2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00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4" name="Shape 94"/>
        <p:cNvGrpSpPr/>
        <p:nvPr/>
      </p:nvGrpSpPr>
      <p:grpSpPr>
        <a:xfrm>
          <a:off x="0" y="0"/>
          <a:ext cx="0" cy="0"/>
          <a:chOff x="0" y="0"/>
          <a:chExt cx="0" cy="0"/>
        </a:xfrm>
      </p:grpSpPr>
      <p:sp>
        <p:nvSpPr>
          <p:cNvPr id="95" name="Google Shape;95;g885ee40129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885ee40129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1" name="Shape 101"/>
        <p:cNvGrpSpPr/>
        <p:nvPr/>
      </p:nvGrpSpPr>
      <p:grpSpPr>
        <a:xfrm>
          <a:off x="0" y="0"/>
          <a:ext cx="0" cy="0"/>
          <a:chOff x="0" y="0"/>
          <a:chExt cx="0" cy="0"/>
        </a:xfrm>
      </p:grpSpPr>
      <p:sp>
        <p:nvSpPr>
          <p:cNvPr id="102" name="Google Shape;102;g8a979b351a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8a979b351a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4" name="Shape 114"/>
        <p:cNvGrpSpPr/>
        <p:nvPr/>
      </p:nvGrpSpPr>
      <p:grpSpPr>
        <a:xfrm>
          <a:off x="0" y="0"/>
          <a:ext cx="0" cy="0"/>
          <a:chOff x="0" y="0"/>
          <a:chExt cx="0" cy="0"/>
        </a:xfrm>
      </p:grpSpPr>
      <p:sp>
        <p:nvSpPr>
          <p:cNvPr id="115" name="Google Shape;115;g885ee40129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885ee40129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3" name="Shape 123"/>
        <p:cNvGrpSpPr/>
        <p:nvPr/>
      </p:nvGrpSpPr>
      <p:grpSpPr>
        <a:xfrm>
          <a:off x="0" y="0"/>
          <a:ext cx="0" cy="0"/>
          <a:chOff x="0" y="0"/>
          <a:chExt cx="0" cy="0"/>
        </a:xfrm>
      </p:grpSpPr>
      <p:sp>
        <p:nvSpPr>
          <p:cNvPr id="124" name="Google Shape;124;g8a979b351a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8a979b351a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4.png"/><Relationship Id="rId4" Type="http://schemas.openxmlformats.org/officeDocument/2006/relationships/hyperlink" Target="https://docs.google.com/spreadsheets/d/1i_OExc6_o6MtfT0JYqL9qbzxnvl_8tW7jcS9gwC7X3Q/edit#gid=1482969357" TargetMode="External"/><Relationship Id="rId5" Type="http://schemas.openxmlformats.org/officeDocument/2006/relationships/image" Target="../media/image8.png"/><Relationship Id="rId6" Type="http://schemas.openxmlformats.org/officeDocument/2006/relationships/image" Target="../media/image7.png"/><Relationship Id="rId7"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6.png"/><Relationship Id="rId4" Type="http://schemas.openxmlformats.org/officeDocument/2006/relationships/image" Target="../media/image14.png"/><Relationship Id="rId5"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4.png"/><Relationship Id="rId4" Type="http://schemas.openxmlformats.org/officeDocument/2006/relationships/image" Target="../media/image11.png"/><Relationship Id="rId5"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4.png"/><Relationship Id="rId4" Type="http://schemas.openxmlformats.org/officeDocument/2006/relationships/image" Target="../media/image9.png"/><Relationship Id="rId5"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6.pn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hyperlink" Target="mailto:emma.Hill@kingston.gov.uk" TargetMode="Externa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4.png"/><Relationship Id="rId4" Type="http://schemas.openxmlformats.org/officeDocument/2006/relationships/hyperlink" Target="https://app.lucidchart.com/documents/edit/e0480808-f690-40cf-95da-0c834a03305a/k2vLFjDJDQr_?shared=true" TargetMode="External"/><Relationship Id="rId5"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4.png"/><Relationship Id="rId4" Type="http://schemas.openxmlformats.org/officeDocument/2006/relationships/hyperlink" Target="https://docs.google.com/document/d/1HXXMbvBPqppLv30C3EJq4YvduIniWhQLHiZn-d-1GWk/edit"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4.png"/><Relationship Id="rId4" Type="http://schemas.openxmlformats.org/officeDocument/2006/relationships/hyperlink" Target="https://docs.google.com/spreadsheets/d/1i_OExc6_o6MtfT0JYqL9qbzxnvl_8tW7jcS9gwC7X3Q/edit#gid=1482969357" TargetMode="External"/><Relationship Id="rId5" Type="http://schemas.openxmlformats.org/officeDocument/2006/relationships/hyperlink" Target="https://docs.google.com/spreadsheets/d/1i_OExc6_o6MtfT0JYqL9qbzxnvl_8tW7jcS9gwC7X3Q/edit#gid=1482969357" TargetMode="External"/><Relationship Id="rId6" Type="http://schemas.openxmlformats.org/officeDocument/2006/relationships/image" Target="../media/image3.png"/><Relationship Id="rId7"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sp>
        <p:nvSpPr>
          <p:cNvPr id="54" name="Google Shape;54;p13"/>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GB"/>
              <a:t>Befriending service - Health &amp; Wellbeing network</a:t>
            </a:r>
            <a:endParaRPr b="1"/>
          </a:p>
          <a:p>
            <a:pPr indent="0" lvl="0" marL="0" rtl="0" algn="ctr">
              <a:spcBef>
                <a:spcPts val="0"/>
              </a:spcBef>
              <a:spcAft>
                <a:spcPts val="0"/>
              </a:spcAft>
              <a:buNone/>
            </a:pPr>
            <a:r>
              <a:t/>
            </a:r>
            <a:endParaRPr/>
          </a:p>
          <a:p>
            <a:pPr indent="0" lvl="0" marL="0" rtl="0" algn="ctr">
              <a:spcBef>
                <a:spcPts val="0"/>
              </a:spcBef>
              <a:spcAft>
                <a:spcPts val="0"/>
              </a:spcAft>
              <a:buNone/>
            </a:pPr>
            <a:r>
              <a:rPr lang="en-GB">
                <a:solidFill>
                  <a:srgbClr val="FF0000"/>
                </a:solidFill>
              </a:rPr>
              <a:t> July 2020</a:t>
            </a:r>
            <a:endParaRPr>
              <a:solidFill>
                <a:srgbClr val="FF0000"/>
              </a:solidFill>
            </a:endParaRPr>
          </a:p>
        </p:txBody>
      </p:sp>
      <p:pic>
        <p:nvPicPr>
          <p:cNvPr id="55" name="Google Shape;55;p13"/>
          <p:cNvPicPr preferRelativeResize="0"/>
          <p:nvPr/>
        </p:nvPicPr>
        <p:blipFill rotWithShape="1">
          <a:blip r:embed="rId3">
            <a:alphaModFix/>
          </a:blip>
          <a:srcRect b="78779" l="9960" r="9968" t="4313"/>
          <a:stretch/>
        </p:blipFill>
        <p:spPr>
          <a:xfrm>
            <a:off x="0" y="1259250"/>
            <a:ext cx="9144000" cy="108605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3" name="Shape 133"/>
        <p:cNvGrpSpPr/>
        <p:nvPr/>
      </p:nvGrpSpPr>
      <p:grpSpPr>
        <a:xfrm>
          <a:off x="0" y="0"/>
          <a:ext cx="0" cy="0"/>
          <a:chOff x="0" y="0"/>
          <a:chExt cx="0" cy="0"/>
        </a:xfrm>
      </p:grpSpPr>
      <p:pic>
        <p:nvPicPr>
          <p:cNvPr id="134" name="Google Shape;134;p22"/>
          <p:cNvPicPr preferRelativeResize="0"/>
          <p:nvPr/>
        </p:nvPicPr>
        <p:blipFill>
          <a:blip r:embed="rId3">
            <a:alphaModFix/>
          </a:blip>
          <a:stretch>
            <a:fillRect/>
          </a:stretch>
        </p:blipFill>
        <p:spPr>
          <a:xfrm>
            <a:off x="0" y="-13122"/>
            <a:ext cx="9143999" cy="882707"/>
          </a:xfrm>
          <a:prstGeom prst="rect">
            <a:avLst/>
          </a:prstGeom>
          <a:noFill/>
          <a:ln>
            <a:noFill/>
          </a:ln>
        </p:spPr>
      </p:pic>
      <p:sp>
        <p:nvSpPr>
          <p:cNvPr id="135" name="Google Shape;135;p22"/>
          <p:cNvSpPr txBox="1"/>
          <p:nvPr>
            <p:ph type="title"/>
          </p:nvPr>
        </p:nvSpPr>
        <p:spPr>
          <a:xfrm>
            <a:off x="912250" y="93450"/>
            <a:ext cx="71859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solidFill>
                  <a:srgbClr val="FFFFFF"/>
                </a:solidFill>
              </a:rPr>
              <a:t>Training</a:t>
            </a:r>
            <a:endParaRPr b="1">
              <a:solidFill>
                <a:srgbClr val="FFFFFF"/>
              </a:solidFill>
            </a:endParaRPr>
          </a:p>
        </p:txBody>
      </p:sp>
      <p:sp>
        <p:nvSpPr>
          <p:cNvPr id="136" name="Google Shape;136;p22"/>
          <p:cNvSpPr txBox="1"/>
          <p:nvPr>
            <p:ph idx="1" type="body"/>
          </p:nvPr>
        </p:nvSpPr>
        <p:spPr>
          <a:xfrm>
            <a:off x="154950" y="847675"/>
            <a:ext cx="8834100" cy="4219500"/>
          </a:xfrm>
          <a:prstGeom prst="rect">
            <a:avLst/>
          </a:prstGeom>
        </p:spPr>
        <p:txBody>
          <a:bodyPr anchorCtr="0" anchor="t" bIns="91425" lIns="91425" spcFirstLastPara="1" rIns="91425" wrap="square" tIns="91425">
            <a:noAutofit/>
          </a:bodyPr>
          <a:lstStyle/>
          <a:p>
            <a:pPr indent="-323850" lvl="0" marL="457200" rtl="0" algn="l">
              <a:spcBef>
                <a:spcPts val="0"/>
              </a:spcBef>
              <a:spcAft>
                <a:spcPts val="0"/>
              </a:spcAft>
              <a:buSzPts val="1500"/>
              <a:buChar char="●"/>
            </a:pPr>
            <a:r>
              <a:rPr lang="en-GB" sz="1500"/>
              <a:t>Volunteers and staff have been offered the following training:- </a:t>
            </a:r>
            <a:endParaRPr sz="1500"/>
          </a:p>
          <a:p>
            <a:pPr indent="-323850" lvl="1" marL="914400" rtl="0" algn="l">
              <a:spcBef>
                <a:spcPts val="0"/>
              </a:spcBef>
              <a:spcAft>
                <a:spcPts val="0"/>
              </a:spcAft>
              <a:buSzPts val="1500"/>
              <a:buChar char="○"/>
            </a:pPr>
            <a:r>
              <a:rPr lang="en-GB" sz="1500"/>
              <a:t>Befriending training</a:t>
            </a:r>
            <a:endParaRPr sz="1500"/>
          </a:p>
          <a:p>
            <a:pPr indent="-323850" lvl="1" marL="914400" rtl="0" algn="l">
              <a:spcBef>
                <a:spcPts val="0"/>
              </a:spcBef>
              <a:spcAft>
                <a:spcPts val="0"/>
              </a:spcAft>
              <a:buSzPts val="1500"/>
              <a:buChar char="○"/>
            </a:pPr>
            <a:r>
              <a:rPr lang="en-GB" sz="1500"/>
              <a:t>Mental Health awareness - RBK</a:t>
            </a:r>
            <a:endParaRPr sz="1500"/>
          </a:p>
          <a:p>
            <a:pPr indent="-323850" lvl="1" marL="914400" rtl="0" algn="l">
              <a:spcBef>
                <a:spcPts val="0"/>
              </a:spcBef>
              <a:spcAft>
                <a:spcPts val="0"/>
              </a:spcAft>
              <a:buSzPts val="1500"/>
              <a:buChar char="○"/>
            </a:pPr>
            <a:r>
              <a:rPr lang="en-GB" sz="1500"/>
              <a:t>Psychological first Aid - PHE</a:t>
            </a:r>
            <a:endParaRPr sz="1500"/>
          </a:p>
          <a:p>
            <a:pPr indent="-323850" lvl="1" marL="914400" rtl="0" algn="l">
              <a:spcBef>
                <a:spcPts val="0"/>
              </a:spcBef>
              <a:spcAft>
                <a:spcPts val="0"/>
              </a:spcAft>
              <a:buSzPts val="1500"/>
              <a:buChar char="○"/>
            </a:pPr>
            <a:r>
              <a:rPr lang="en-GB" sz="1500"/>
              <a:t>Safeguarding</a:t>
            </a:r>
            <a:endParaRPr sz="1500"/>
          </a:p>
          <a:p>
            <a:pPr indent="-323850" lvl="1" marL="914400" rtl="0" algn="l">
              <a:spcBef>
                <a:spcPts val="0"/>
              </a:spcBef>
              <a:spcAft>
                <a:spcPts val="0"/>
              </a:spcAft>
              <a:buSzPts val="1500"/>
              <a:buChar char="○"/>
            </a:pPr>
            <a:r>
              <a:rPr lang="en-GB" sz="1500"/>
              <a:t>Digital training - Age UK</a:t>
            </a:r>
            <a:endParaRPr sz="1500"/>
          </a:p>
          <a:p>
            <a:pPr indent="-323850" lvl="1" marL="914400" rtl="0" algn="l">
              <a:spcBef>
                <a:spcPts val="0"/>
              </a:spcBef>
              <a:spcAft>
                <a:spcPts val="0"/>
              </a:spcAft>
              <a:buSzPts val="1500"/>
              <a:buChar char="○"/>
            </a:pPr>
            <a:r>
              <a:rPr lang="en-GB" sz="1500"/>
              <a:t>Suicide prevention - Suicide prevention alliance </a:t>
            </a:r>
            <a:endParaRPr sz="1500"/>
          </a:p>
          <a:p>
            <a:pPr indent="0" lvl="0" marL="914400" rtl="0" algn="l">
              <a:spcBef>
                <a:spcPts val="1000"/>
              </a:spcBef>
              <a:spcAft>
                <a:spcPts val="0"/>
              </a:spcAft>
              <a:buNone/>
            </a:pPr>
            <a:r>
              <a:t/>
            </a:r>
            <a:endParaRPr sz="1500"/>
          </a:p>
          <a:p>
            <a:pPr indent="0" lvl="0" marL="457200" rtl="0" algn="l">
              <a:spcBef>
                <a:spcPts val="1000"/>
              </a:spcBef>
              <a:spcAft>
                <a:spcPts val="0"/>
              </a:spcAft>
              <a:buNone/>
            </a:pPr>
            <a:r>
              <a:t/>
            </a:r>
            <a:endParaRPr sz="1300"/>
          </a:p>
          <a:p>
            <a:pPr indent="0" lvl="0" marL="0" rtl="0" algn="l">
              <a:spcBef>
                <a:spcPts val="1000"/>
              </a:spcBef>
              <a:spcAft>
                <a:spcPts val="0"/>
              </a:spcAft>
              <a:buNone/>
            </a:pPr>
            <a:r>
              <a:t/>
            </a:r>
            <a:endParaRPr sz="1100"/>
          </a:p>
          <a:p>
            <a:pPr indent="0" lvl="0" marL="0" rtl="0" algn="l">
              <a:spcBef>
                <a:spcPts val="1000"/>
              </a:spcBef>
              <a:spcAft>
                <a:spcPts val="0"/>
              </a:spcAft>
              <a:buNone/>
            </a:pPr>
            <a:r>
              <a:t/>
            </a:r>
            <a:endParaRPr sz="1100"/>
          </a:p>
          <a:p>
            <a:pPr indent="0" lvl="0" marL="0" rtl="0" algn="l">
              <a:spcBef>
                <a:spcPts val="1000"/>
              </a:spcBef>
              <a:spcAft>
                <a:spcPts val="0"/>
              </a:spcAft>
              <a:buNone/>
            </a:pPr>
            <a:r>
              <a:t/>
            </a:r>
            <a:endParaRPr sz="1100"/>
          </a:p>
          <a:p>
            <a:pPr indent="0" lvl="0" marL="0" rtl="0" algn="l">
              <a:spcBef>
                <a:spcPts val="1000"/>
              </a:spcBef>
              <a:spcAft>
                <a:spcPts val="1000"/>
              </a:spcAft>
              <a:buNone/>
            </a:pPr>
            <a:r>
              <a:t/>
            </a:r>
            <a:endParaRPr sz="11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0" name="Shape 140"/>
        <p:cNvGrpSpPr/>
        <p:nvPr/>
      </p:nvGrpSpPr>
      <p:grpSpPr>
        <a:xfrm>
          <a:off x="0" y="0"/>
          <a:ext cx="0" cy="0"/>
          <a:chOff x="0" y="0"/>
          <a:chExt cx="0" cy="0"/>
        </a:xfrm>
      </p:grpSpPr>
      <p:pic>
        <p:nvPicPr>
          <p:cNvPr id="141" name="Google Shape;141;p23"/>
          <p:cNvPicPr preferRelativeResize="0"/>
          <p:nvPr/>
        </p:nvPicPr>
        <p:blipFill>
          <a:blip r:embed="rId3">
            <a:alphaModFix/>
          </a:blip>
          <a:stretch>
            <a:fillRect/>
          </a:stretch>
        </p:blipFill>
        <p:spPr>
          <a:xfrm>
            <a:off x="0" y="-13122"/>
            <a:ext cx="9143999" cy="882707"/>
          </a:xfrm>
          <a:prstGeom prst="rect">
            <a:avLst/>
          </a:prstGeom>
          <a:noFill/>
          <a:ln>
            <a:noFill/>
          </a:ln>
        </p:spPr>
      </p:pic>
      <p:sp>
        <p:nvSpPr>
          <p:cNvPr id="142" name="Google Shape;142;p23"/>
          <p:cNvSpPr txBox="1"/>
          <p:nvPr>
            <p:ph type="title"/>
          </p:nvPr>
        </p:nvSpPr>
        <p:spPr>
          <a:xfrm>
            <a:off x="912250" y="93450"/>
            <a:ext cx="71859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solidFill>
                  <a:srgbClr val="FFFFFF"/>
                </a:solidFill>
              </a:rPr>
              <a:t>Demand for service</a:t>
            </a:r>
            <a:endParaRPr b="1">
              <a:solidFill>
                <a:srgbClr val="FFFFFF"/>
              </a:solidFill>
            </a:endParaRPr>
          </a:p>
        </p:txBody>
      </p:sp>
      <p:sp>
        <p:nvSpPr>
          <p:cNvPr id="143" name="Google Shape;143;p23"/>
          <p:cNvSpPr txBox="1"/>
          <p:nvPr>
            <p:ph idx="1" type="body"/>
          </p:nvPr>
        </p:nvSpPr>
        <p:spPr>
          <a:xfrm>
            <a:off x="154950" y="847675"/>
            <a:ext cx="8834100" cy="4219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100"/>
              <a:t>Current position (click to update):</a:t>
            </a:r>
            <a:endParaRPr sz="1100"/>
          </a:p>
          <a:p>
            <a:pPr indent="0" lvl="0" marL="457200" rtl="0" algn="l">
              <a:spcBef>
                <a:spcPts val="1000"/>
              </a:spcBef>
              <a:spcAft>
                <a:spcPts val="0"/>
              </a:spcAft>
              <a:buNone/>
            </a:pPr>
            <a:r>
              <a:t/>
            </a:r>
            <a:endParaRPr sz="1100"/>
          </a:p>
          <a:p>
            <a:pPr indent="0" lvl="0" marL="0" rtl="0" algn="l">
              <a:spcBef>
                <a:spcPts val="1000"/>
              </a:spcBef>
              <a:spcAft>
                <a:spcPts val="0"/>
              </a:spcAft>
              <a:buNone/>
            </a:pPr>
            <a:r>
              <a:t/>
            </a:r>
            <a:endParaRPr sz="1100"/>
          </a:p>
          <a:p>
            <a:pPr indent="0" lvl="0" marL="0" rtl="0" algn="l">
              <a:spcBef>
                <a:spcPts val="1000"/>
              </a:spcBef>
              <a:spcAft>
                <a:spcPts val="0"/>
              </a:spcAft>
              <a:buNone/>
            </a:pPr>
            <a:r>
              <a:t/>
            </a:r>
            <a:endParaRPr sz="1100"/>
          </a:p>
          <a:p>
            <a:pPr indent="0" lvl="0" marL="0" rtl="0" algn="l">
              <a:spcBef>
                <a:spcPts val="1000"/>
              </a:spcBef>
              <a:spcAft>
                <a:spcPts val="0"/>
              </a:spcAft>
              <a:buNone/>
            </a:pPr>
            <a:r>
              <a:t/>
            </a:r>
            <a:endParaRPr sz="1100"/>
          </a:p>
          <a:p>
            <a:pPr indent="-298450" lvl="0" marL="4572000" rtl="0" algn="l">
              <a:spcBef>
                <a:spcPts val="1000"/>
              </a:spcBef>
              <a:spcAft>
                <a:spcPts val="0"/>
              </a:spcAft>
              <a:buSzPts val="1100"/>
              <a:buChar char="●"/>
            </a:pPr>
            <a:r>
              <a:rPr lang="en-GB" sz="1100" u="sng">
                <a:solidFill>
                  <a:schemeClr val="accent5"/>
                </a:solidFill>
                <a:hlinkClick r:id="rId4"/>
              </a:rPr>
              <a:t>More data and charts</a:t>
            </a:r>
            <a:endParaRPr sz="1100"/>
          </a:p>
          <a:p>
            <a:pPr indent="0" lvl="0" marL="0" rtl="0" algn="l">
              <a:spcBef>
                <a:spcPts val="1000"/>
              </a:spcBef>
              <a:spcAft>
                <a:spcPts val="0"/>
              </a:spcAft>
              <a:buNone/>
            </a:pPr>
            <a:r>
              <a:t/>
            </a:r>
            <a:endParaRPr sz="1100"/>
          </a:p>
          <a:p>
            <a:pPr indent="0" lvl="0" marL="0" rtl="0" algn="l">
              <a:spcBef>
                <a:spcPts val="1000"/>
              </a:spcBef>
              <a:spcAft>
                <a:spcPts val="0"/>
              </a:spcAft>
              <a:buNone/>
            </a:pPr>
            <a:r>
              <a:t/>
            </a:r>
            <a:endParaRPr sz="1100"/>
          </a:p>
          <a:p>
            <a:pPr indent="0" lvl="0" marL="914400" rtl="0" algn="l">
              <a:spcBef>
                <a:spcPts val="1000"/>
              </a:spcBef>
              <a:spcAft>
                <a:spcPts val="0"/>
              </a:spcAft>
              <a:buNone/>
            </a:pPr>
            <a:r>
              <a:t/>
            </a:r>
            <a:endParaRPr sz="1100"/>
          </a:p>
          <a:p>
            <a:pPr indent="-298450" lvl="1" marL="914400" rtl="0" algn="l">
              <a:spcBef>
                <a:spcPts val="1000"/>
              </a:spcBef>
              <a:spcAft>
                <a:spcPts val="0"/>
              </a:spcAft>
              <a:buSzPts val="1100"/>
              <a:buChar char="○"/>
            </a:pPr>
            <a:r>
              <a:rPr lang="en-GB" sz="1100"/>
              <a:t>Since mid-April we have received an average of c. 10 referrals per week, slowing to less than 5 last week</a:t>
            </a:r>
            <a:endParaRPr sz="1100"/>
          </a:p>
          <a:p>
            <a:pPr indent="-298450" lvl="1" marL="914400" rtl="0" algn="l">
              <a:spcBef>
                <a:spcPts val="0"/>
              </a:spcBef>
              <a:spcAft>
                <a:spcPts val="0"/>
              </a:spcAft>
              <a:buSzPts val="1100"/>
              <a:buChar char="○"/>
            </a:pPr>
            <a:r>
              <a:rPr lang="en-GB" sz="1100"/>
              <a:t>Some referrals will have resulted in a Person in Need being referred to another tier, and others having used the buddy service will have decided they no longer require one. </a:t>
            </a:r>
            <a:endParaRPr sz="1100"/>
          </a:p>
          <a:p>
            <a:pPr indent="0" lvl="0" marL="914400" rtl="0" algn="l">
              <a:spcBef>
                <a:spcPts val="1000"/>
              </a:spcBef>
              <a:spcAft>
                <a:spcPts val="0"/>
              </a:spcAft>
              <a:buNone/>
            </a:pPr>
            <a:r>
              <a:t/>
            </a:r>
            <a:endParaRPr sz="1100"/>
          </a:p>
          <a:p>
            <a:pPr indent="0" lvl="0" marL="0" rtl="0" algn="l">
              <a:spcBef>
                <a:spcPts val="1000"/>
              </a:spcBef>
              <a:spcAft>
                <a:spcPts val="0"/>
              </a:spcAft>
              <a:buNone/>
            </a:pPr>
            <a:r>
              <a:t/>
            </a:r>
            <a:endParaRPr sz="1100"/>
          </a:p>
          <a:p>
            <a:pPr indent="0" lvl="0" marL="0" rtl="0" algn="l">
              <a:spcBef>
                <a:spcPts val="1000"/>
              </a:spcBef>
              <a:spcAft>
                <a:spcPts val="0"/>
              </a:spcAft>
              <a:buNone/>
            </a:pPr>
            <a:r>
              <a:t/>
            </a:r>
            <a:endParaRPr sz="1100"/>
          </a:p>
          <a:p>
            <a:pPr indent="0" lvl="0" marL="0" rtl="0" algn="l">
              <a:spcBef>
                <a:spcPts val="1000"/>
              </a:spcBef>
              <a:spcAft>
                <a:spcPts val="1000"/>
              </a:spcAft>
              <a:buNone/>
            </a:pPr>
            <a:r>
              <a:t/>
            </a:r>
            <a:endParaRPr sz="1100"/>
          </a:p>
        </p:txBody>
      </p:sp>
      <p:pic>
        <p:nvPicPr>
          <p:cNvPr id="144" name="Google Shape;144;p23" title="Chart"/>
          <p:cNvPicPr preferRelativeResize="0"/>
          <p:nvPr/>
        </p:nvPicPr>
        <p:blipFill>
          <a:blip r:embed="rId5">
            <a:alphaModFix/>
          </a:blip>
          <a:stretch>
            <a:fillRect/>
          </a:stretch>
        </p:blipFill>
        <p:spPr>
          <a:xfrm>
            <a:off x="4571999" y="1913147"/>
            <a:ext cx="1928599" cy="919000"/>
          </a:xfrm>
          <a:prstGeom prst="rect">
            <a:avLst/>
          </a:prstGeom>
          <a:noFill/>
          <a:ln>
            <a:noFill/>
          </a:ln>
        </p:spPr>
      </p:pic>
      <p:pic>
        <p:nvPicPr>
          <p:cNvPr id="145" name="Google Shape;145;p23" title="Chart"/>
          <p:cNvPicPr preferRelativeResize="0"/>
          <p:nvPr/>
        </p:nvPicPr>
        <p:blipFill>
          <a:blip r:embed="rId6">
            <a:alphaModFix/>
          </a:blip>
          <a:stretch>
            <a:fillRect/>
          </a:stretch>
        </p:blipFill>
        <p:spPr>
          <a:xfrm>
            <a:off x="6742574" y="1927289"/>
            <a:ext cx="1928599" cy="922373"/>
          </a:xfrm>
          <a:prstGeom prst="rect">
            <a:avLst/>
          </a:prstGeom>
          <a:noFill/>
          <a:ln>
            <a:noFill/>
          </a:ln>
        </p:spPr>
      </p:pic>
      <p:pic>
        <p:nvPicPr>
          <p:cNvPr id="146" name="Google Shape;146;p23" title="Chart"/>
          <p:cNvPicPr preferRelativeResize="0"/>
          <p:nvPr/>
        </p:nvPicPr>
        <p:blipFill>
          <a:blip r:embed="rId7">
            <a:alphaModFix/>
          </a:blip>
          <a:stretch>
            <a:fillRect/>
          </a:stretch>
        </p:blipFill>
        <p:spPr>
          <a:xfrm>
            <a:off x="1085275" y="1358350"/>
            <a:ext cx="3311126" cy="2060250"/>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0" name="Shape 150"/>
        <p:cNvGrpSpPr/>
        <p:nvPr/>
      </p:nvGrpSpPr>
      <p:grpSpPr>
        <a:xfrm>
          <a:off x="0" y="0"/>
          <a:ext cx="0" cy="0"/>
          <a:chOff x="0" y="0"/>
          <a:chExt cx="0" cy="0"/>
        </a:xfrm>
      </p:grpSpPr>
      <p:pic>
        <p:nvPicPr>
          <p:cNvPr id="151" name="Google Shape;151;p24"/>
          <p:cNvPicPr preferRelativeResize="0"/>
          <p:nvPr/>
        </p:nvPicPr>
        <p:blipFill>
          <a:blip r:embed="rId3">
            <a:alphaModFix/>
          </a:blip>
          <a:stretch>
            <a:fillRect/>
          </a:stretch>
        </p:blipFill>
        <p:spPr>
          <a:xfrm>
            <a:off x="0" y="-13122"/>
            <a:ext cx="9143999" cy="882707"/>
          </a:xfrm>
          <a:prstGeom prst="rect">
            <a:avLst/>
          </a:prstGeom>
          <a:noFill/>
          <a:ln>
            <a:noFill/>
          </a:ln>
        </p:spPr>
      </p:pic>
      <p:sp>
        <p:nvSpPr>
          <p:cNvPr id="152" name="Google Shape;152;p24"/>
          <p:cNvSpPr txBox="1"/>
          <p:nvPr>
            <p:ph type="title"/>
          </p:nvPr>
        </p:nvSpPr>
        <p:spPr>
          <a:xfrm>
            <a:off x="912250" y="93450"/>
            <a:ext cx="71859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solidFill>
                  <a:srgbClr val="FFFFFF"/>
                </a:solidFill>
              </a:rPr>
              <a:t>Case Studies </a:t>
            </a:r>
            <a:endParaRPr b="1">
              <a:solidFill>
                <a:srgbClr val="FFFFFF"/>
              </a:solidFill>
            </a:endParaRPr>
          </a:p>
        </p:txBody>
      </p:sp>
      <p:sp>
        <p:nvSpPr>
          <p:cNvPr id="153" name="Google Shape;153;p24"/>
          <p:cNvSpPr txBox="1"/>
          <p:nvPr>
            <p:ph idx="1" type="body"/>
          </p:nvPr>
        </p:nvSpPr>
        <p:spPr>
          <a:xfrm>
            <a:off x="154950" y="847675"/>
            <a:ext cx="8834100" cy="4219500"/>
          </a:xfrm>
          <a:prstGeom prst="rect">
            <a:avLst/>
          </a:prstGeom>
        </p:spPr>
        <p:txBody>
          <a:bodyPr anchorCtr="0" anchor="t" bIns="91425" lIns="91425" spcFirstLastPara="1" rIns="91425" wrap="square" tIns="91425">
            <a:noAutofit/>
          </a:bodyPr>
          <a:lstStyle/>
          <a:p>
            <a:pPr indent="-304800" lvl="0" marL="457200" rtl="0" algn="l">
              <a:lnSpc>
                <a:spcPct val="100000"/>
              </a:lnSpc>
              <a:spcBef>
                <a:spcPts val="0"/>
              </a:spcBef>
              <a:spcAft>
                <a:spcPts val="0"/>
              </a:spcAft>
              <a:buClr>
                <a:schemeClr val="dk1"/>
              </a:buClr>
              <a:buSzPts val="1200"/>
              <a:buChar char="●"/>
            </a:pPr>
            <a:r>
              <a:rPr lang="en-GB" sz="1200">
                <a:solidFill>
                  <a:schemeClr val="dk1"/>
                </a:solidFill>
              </a:rPr>
              <a:t>Client T suffers from anxiety and has been shielding. She has an allocated support worker from a mental health organisation. When T applied for a buddy she said: “I enjoy making things such as knitting and crafts. I have mental health difficulties too and it would be helpful if there was someone that had an understanding of this area.”</a:t>
            </a:r>
            <a:endParaRPr sz="1200">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sz="1200">
              <a:solidFill>
                <a:schemeClr val="dk1"/>
              </a:solidFill>
            </a:endParaRPr>
          </a:p>
          <a:p>
            <a:pPr indent="0" lvl="0" marL="457200" rtl="0" algn="l">
              <a:lnSpc>
                <a:spcPct val="100000"/>
              </a:lnSpc>
              <a:spcBef>
                <a:spcPts val="0"/>
              </a:spcBef>
              <a:spcAft>
                <a:spcPts val="0"/>
              </a:spcAft>
              <a:buClr>
                <a:schemeClr val="dk1"/>
              </a:buClr>
              <a:buSzPts val="1100"/>
              <a:buFont typeface="Arial"/>
              <a:buNone/>
            </a:pPr>
            <a:r>
              <a:rPr lang="en-GB" sz="1200">
                <a:solidFill>
                  <a:schemeClr val="dk1"/>
                </a:solidFill>
              </a:rPr>
              <a:t>Over the last two months her volunteer buddy J has developed a great rapport with her. They have weekly 40 minute chats when they often talk about gardening and cooking. J has encouraged T to develop her creative talents by taking part in art projects including Mind’s online art therapy and she has sent her details of Grayson Perry’s Channel 4 Art in Lockdown programme. J also helped T to access weekly food parcels when she was running low. T is now allowed to go outdoors but is still feeling very anxious about the virus. Her buddy is encouraging her to make small outings to build up her confidence again.</a:t>
            </a:r>
            <a:endParaRPr sz="1200">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sz="1200">
              <a:solidFill>
                <a:srgbClr val="222222"/>
              </a:solidFill>
            </a:endParaRPr>
          </a:p>
          <a:p>
            <a:pPr indent="-304800" lvl="0" marL="457200" rtl="0" algn="l">
              <a:lnSpc>
                <a:spcPct val="100000"/>
              </a:lnSpc>
              <a:spcBef>
                <a:spcPts val="0"/>
              </a:spcBef>
              <a:spcAft>
                <a:spcPts val="0"/>
              </a:spcAft>
              <a:buClr>
                <a:srgbClr val="222222"/>
              </a:buClr>
              <a:buSzPts val="1200"/>
              <a:buChar char="●"/>
            </a:pPr>
            <a:r>
              <a:rPr i="1" lang="en-GB" sz="1200">
                <a:solidFill>
                  <a:srgbClr val="222222"/>
                </a:solidFill>
              </a:rPr>
              <a:t>“My buddy has landed a new job in the career change she has been aiming at for a long time. </a:t>
            </a:r>
            <a:endParaRPr i="1" sz="1200">
              <a:solidFill>
                <a:srgbClr val="222222"/>
              </a:solidFill>
            </a:endParaRPr>
          </a:p>
          <a:p>
            <a:pPr indent="0" lvl="0" marL="457200" rtl="0" algn="l">
              <a:lnSpc>
                <a:spcPct val="100000"/>
              </a:lnSpc>
              <a:spcBef>
                <a:spcPts val="0"/>
              </a:spcBef>
              <a:spcAft>
                <a:spcPts val="0"/>
              </a:spcAft>
              <a:buNone/>
            </a:pPr>
            <a:r>
              <a:rPr i="1" lang="en-GB" sz="1200">
                <a:solidFill>
                  <a:srgbClr val="222222"/>
                </a:solidFill>
              </a:rPr>
              <a:t>She is absolutely delighted and also thanked her support worker a lot. She also fed back how exceptional she thought Kingston council were being in their response to Covid. I agreed you are doing a wonderful job of it.</a:t>
            </a:r>
            <a:endParaRPr i="1" sz="1200">
              <a:solidFill>
                <a:srgbClr val="222222"/>
              </a:solidFill>
            </a:endParaRPr>
          </a:p>
          <a:p>
            <a:pPr indent="0" lvl="0" marL="0" rtl="0" algn="l">
              <a:lnSpc>
                <a:spcPct val="100000"/>
              </a:lnSpc>
              <a:spcBef>
                <a:spcPts val="0"/>
              </a:spcBef>
              <a:spcAft>
                <a:spcPts val="0"/>
              </a:spcAft>
              <a:buNone/>
            </a:pPr>
            <a:r>
              <a:rPr i="1" lang="en-GB" sz="1200">
                <a:solidFill>
                  <a:srgbClr val="222222"/>
                </a:solidFill>
              </a:rPr>
              <a:t> 	I told her how well deserved it is because she has stayed so positive throughout and so caring about others having an</a:t>
            </a:r>
            <a:endParaRPr i="1" sz="1200">
              <a:solidFill>
                <a:srgbClr val="222222"/>
              </a:solidFill>
            </a:endParaRPr>
          </a:p>
          <a:p>
            <a:pPr indent="457200" lvl="0" marL="0" rtl="0" algn="l">
              <a:lnSpc>
                <a:spcPct val="100000"/>
              </a:lnSpc>
              <a:spcBef>
                <a:spcPts val="0"/>
              </a:spcBef>
              <a:spcAft>
                <a:spcPts val="0"/>
              </a:spcAft>
              <a:buNone/>
            </a:pPr>
            <a:r>
              <a:rPr i="1" lang="en-GB" sz="1200">
                <a:solidFill>
                  <a:srgbClr val="222222"/>
                </a:solidFill>
              </a:rPr>
              <a:t> even harder time. I told her good things come to those who wait!”</a:t>
            </a:r>
            <a:endParaRPr i="1" sz="1200">
              <a:solidFill>
                <a:srgbClr val="222222"/>
              </a:solidFill>
            </a:endParaRPr>
          </a:p>
          <a:p>
            <a:pPr indent="457200" lvl="0" marL="0" rtl="0" algn="l">
              <a:lnSpc>
                <a:spcPct val="100000"/>
              </a:lnSpc>
              <a:spcBef>
                <a:spcPts val="0"/>
              </a:spcBef>
              <a:spcAft>
                <a:spcPts val="0"/>
              </a:spcAft>
              <a:buNone/>
            </a:pPr>
            <a:r>
              <a:t/>
            </a:r>
            <a:endParaRPr i="1" sz="1200">
              <a:solidFill>
                <a:srgbClr val="222222"/>
              </a:solidFill>
            </a:endParaRPr>
          </a:p>
          <a:p>
            <a:pPr indent="-304800" lvl="0" marL="457200" rtl="0" algn="l">
              <a:lnSpc>
                <a:spcPct val="100000"/>
              </a:lnSpc>
              <a:spcBef>
                <a:spcPts val="0"/>
              </a:spcBef>
              <a:spcAft>
                <a:spcPts val="0"/>
              </a:spcAft>
              <a:buClr>
                <a:srgbClr val="222222"/>
              </a:buClr>
              <a:buSzPts val="1200"/>
              <a:buChar char="●"/>
            </a:pPr>
            <a:r>
              <a:rPr lang="en-GB" sz="1100">
                <a:solidFill>
                  <a:srgbClr val="222222"/>
                </a:solidFill>
                <a:highlight>
                  <a:srgbClr val="FFFFFF"/>
                </a:highlight>
              </a:rPr>
              <a:t>“My buddy is doing better now,  she does have complex needs.  I find that face time is best for her and it helps me understand her wellbeing....She did say to me last week that she would have been in hospital if it was not for contact either by phone or FaceTime.” </a:t>
            </a:r>
            <a:endParaRPr i="1" sz="1200">
              <a:solidFill>
                <a:srgbClr val="222222"/>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7" name="Shape 157"/>
        <p:cNvGrpSpPr/>
        <p:nvPr/>
      </p:nvGrpSpPr>
      <p:grpSpPr>
        <a:xfrm>
          <a:off x="0" y="0"/>
          <a:ext cx="0" cy="0"/>
          <a:chOff x="0" y="0"/>
          <a:chExt cx="0" cy="0"/>
        </a:xfrm>
      </p:grpSpPr>
      <p:pic>
        <p:nvPicPr>
          <p:cNvPr id="158" name="Google Shape;158;p25"/>
          <p:cNvPicPr preferRelativeResize="0"/>
          <p:nvPr/>
        </p:nvPicPr>
        <p:blipFill>
          <a:blip r:embed="rId3">
            <a:alphaModFix/>
          </a:blip>
          <a:stretch>
            <a:fillRect/>
          </a:stretch>
        </p:blipFill>
        <p:spPr>
          <a:xfrm>
            <a:off x="0" y="-13122"/>
            <a:ext cx="9143999" cy="882707"/>
          </a:xfrm>
          <a:prstGeom prst="rect">
            <a:avLst/>
          </a:prstGeom>
          <a:noFill/>
          <a:ln>
            <a:noFill/>
          </a:ln>
        </p:spPr>
      </p:pic>
      <p:sp>
        <p:nvSpPr>
          <p:cNvPr id="159" name="Google Shape;159;p25"/>
          <p:cNvSpPr txBox="1"/>
          <p:nvPr>
            <p:ph type="title"/>
          </p:nvPr>
        </p:nvSpPr>
        <p:spPr>
          <a:xfrm>
            <a:off x="912250" y="93450"/>
            <a:ext cx="71859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solidFill>
                  <a:srgbClr val="FFFFFF"/>
                </a:solidFill>
              </a:rPr>
              <a:t>Feedback </a:t>
            </a:r>
            <a:endParaRPr b="1">
              <a:solidFill>
                <a:srgbClr val="FFFFFF"/>
              </a:solidFill>
            </a:endParaRPr>
          </a:p>
        </p:txBody>
      </p:sp>
      <p:sp>
        <p:nvSpPr>
          <p:cNvPr id="160" name="Google Shape;160;p25"/>
          <p:cNvSpPr txBox="1"/>
          <p:nvPr>
            <p:ph idx="1" type="body"/>
          </p:nvPr>
        </p:nvSpPr>
        <p:spPr>
          <a:xfrm>
            <a:off x="154950" y="847675"/>
            <a:ext cx="8834100" cy="4219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100"/>
          </a:p>
          <a:p>
            <a:pPr indent="0" lvl="0" marL="0" rtl="0" algn="l">
              <a:spcBef>
                <a:spcPts val="1000"/>
              </a:spcBef>
              <a:spcAft>
                <a:spcPts val="1000"/>
              </a:spcAft>
              <a:buNone/>
            </a:pPr>
            <a:r>
              <a:t/>
            </a:r>
            <a:endParaRPr sz="1100"/>
          </a:p>
        </p:txBody>
      </p:sp>
      <p:sp>
        <p:nvSpPr>
          <p:cNvPr id="161" name="Google Shape;161;p25"/>
          <p:cNvSpPr/>
          <p:nvPr/>
        </p:nvSpPr>
        <p:spPr>
          <a:xfrm>
            <a:off x="115000" y="916625"/>
            <a:ext cx="2966700" cy="2028300"/>
          </a:xfrm>
          <a:prstGeom prst="flowChartMagneticTap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25"/>
          <p:cNvSpPr txBox="1"/>
          <p:nvPr/>
        </p:nvSpPr>
        <p:spPr>
          <a:xfrm>
            <a:off x="395790" y="1187958"/>
            <a:ext cx="2647200" cy="171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sz="1000">
                <a:solidFill>
                  <a:schemeClr val="dk1"/>
                </a:solidFill>
                <a:highlight>
                  <a:srgbClr val="FFFFFF"/>
                </a:highlight>
              </a:rPr>
              <a:t>My buddy has been an amazing independent support. He is a really kind person - I am partially sighted and he has encouraged me to use audio books and this has been a very positive experience for me. He has also helped me in choosing some new IT equipment. I wish this scheme had been around before the lockdown period.  </a:t>
            </a:r>
            <a:endParaRPr sz="1000">
              <a:solidFill>
                <a:schemeClr val="dk1"/>
              </a:solidFill>
              <a:highlight>
                <a:srgbClr val="FFFFFF"/>
              </a:highlight>
            </a:endParaRPr>
          </a:p>
        </p:txBody>
      </p:sp>
      <p:sp>
        <p:nvSpPr>
          <p:cNvPr id="163" name="Google Shape;163;p25"/>
          <p:cNvSpPr/>
          <p:nvPr/>
        </p:nvSpPr>
        <p:spPr>
          <a:xfrm>
            <a:off x="3910600" y="1016500"/>
            <a:ext cx="2647200" cy="1863900"/>
          </a:xfrm>
          <a:prstGeom prst="flowChartMagneticTap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sz="1100">
                <a:solidFill>
                  <a:srgbClr val="434343"/>
                </a:solidFill>
                <a:highlight>
                  <a:srgbClr val="FFFFFF"/>
                </a:highlight>
              </a:rPr>
              <a:t>My buddy has been really supportive by encouraging me to look after my wellbeing and this has included making sure that I am eating properly as well as encouraging me to take up walking which I now do 3 times a week.  </a:t>
            </a:r>
            <a:endParaRPr sz="1100">
              <a:solidFill>
                <a:srgbClr val="434343"/>
              </a:solidFill>
              <a:highlight>
                <a:srgbClr val="FFFFFF"/>
              </a:highlight>
            </a:endParaRPr>
          </a:p>
        </p:txBody>
      </p:sp>
      <p:sp>
        <p:nvSpPr>
          <p:cNvPr id="164" name="Google Shape;164;p25"/>
          <p:cNvSpPr/>
          <p:nvPr/>
        </p:nvSpPr>
        <p:spPr>
          <a:xfrm>
            <a:off x="2400300" y="2813300"/>
            <a:ext cx="3101400" cy="2253900"/>
          </a:xfrm>
          <a:prstGeom prst="flowChartMagneticTap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25"/>
          <p:cNvSpPr txBox="1"/>
          <p:nvPr/>
        </p:nvSpPr>
        <p:spPr>
          <a:xfrm>
            <a:off x="2751600" y="3027325"/>
            <a:ext cx="2647200" cy="192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sz="900">
                <a:solidFill>
                  <a:srgbClr val="202124"/>
                </a:solidFill>
                <a:highlight>
                  <a:srgbClr val="FFFFFF"/>
                </a:highlight>
              </a:rPr>
              <a:t>K is really good, we have a lot in common. She helped me source a new bed from the Community Furniture Project which has been great as I was having problems with my old one which was over 20 years old. It was so bad I couldn't sleep and had insomnia, so getting a new one has helped improve my mental health. Having my buddy is like having my mum checking how I am doing and making sure that I am alright. I definitely have more good days than bad days now and speaking to her has helped me to improve my diet as she often asks me what I am having for my tea.</a:t>
            </a:r>
            <a:endParaRPr sz="900">
              <a:solidFill>
                <a:srgbClr val="202124"/>
              </a:solidFill>
              <a:highlight>
                <a:srgbClr val="FFFFFF"/>
              </a:highlight>
            </a:endParaRPr>
          </a:p>
          <a:p>
            <a:pPr indent="0" lvl="0" marL="0" rtl="0" algn="l">
              <a:spcBef>
                <a:spcPts val="0"/>
              </a:spcBef>
              <a:spcAft>
                <a:spcPts val="0"/>
              </a:spcAft>
              <a:buNone/>
            </a:pPr>
            <a:r>
              <a:t/>
            </a:r>
            <a:endParaRPr sz="1300"/>
          </a:p>
        </p:txBody>
      </p:sp>
      <p:pic>
        <p:nvPicPr>
          <p:cNvPr id="166" name="Google Shape;166;p25"/>
          <p:cNvPicPr preferRelativeResize="0"/>
          <p:nvPr/>
        </p:nvPicPr>
        <p:blipFill>
          <a:blip r:embed="rId4">
            <a:alphaModFix/>
          </a:blip>
          <a:stretch>
            <a:fillRect/>
          </a:stretch>
        </p:blipFill>
        <p:spPr>
          <a:xfrm>
            <a:off x="154950" y="3414375"/>
            <a:ext cx="2193024" cy="1417100"/>
          </a:xfrm>
          <a:prstGeom prst="rect">
            <a:avLst/>
          </a:prstGeom>
          <a:noFill/>
          <a:ln>
            <a:noFill/>
          </a:ln>
        </p:spPr>
      </p:pic>
      <p:pic>
        <p:nvPicPr>
          <p:cNvPr id="167" name="Google Shape;167;p25"/>
          <p:cNvPicPr preferRelativeResize="0"/>
          <p:nvPr/>
        </p:nvPicPr>
        <p:blipFill>
          <a:blip r:embed="rId5">
            <a:alphaModFix/>
          </a:blip>
          <a:stretch>
            <a:fillRect/>
          </a:stretch>
        </p:blipFill>
        <p:spPr>
          <a:xfrm>
            <a:off x="6557800" y="1016489"/>
            <a:ext cx="2446800" cy="1578186"/>
          </a:xfrm>
          <a:prstGeom prst="rect">
            <a:avLst/>
          </a:prstGeom>
          <a:noFill/>
          <a:ln>
            <a:noFill/>
          </a:ln>
        </p:spPr>
      </p:pic>
      <p:sp>
        <p:nvSpPr>
          <p:cNvPr id="168" name="Google Shape;168;p25"/>
          <p:cNvSpPr/>
          <p:nvPr/>
        </p:nvSpPr>
        <p:spPr>
          <a:xfrm>
            <a:off x="5930900" y="2945025"/>
            <a:ext cx="2853000" cy="1988700"/>
          </a:xfrm>
          <a:prstGeom prst="flowChartMagneticTap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25"/>
          <p:cNvSpPr txBox="1"/>
          <p:nvPr/>
        </p:nvSpPr>
        <p:spPr>
          <a:xfrm>
            <a:off x="6460225" y="3319275"/>
            <a:ext cx="1934100" cy="141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350">
                <a:solidFill>
                  <a:srgbClr val="202124"/>
                </a:solidFill>
                <a:highlight>
                  <a:srgbClr val="F8F9FA"/>
                </a:highlight>
                <a:latin typeface="Roboto"/>
                <a:ea typeface="Roboto"/>
                <a:cs typeface="Roboto"/>
                <a:sym typeface="Roboto"/>
              </a:rPr>
              <a:t>I think the way the volunteering has been organised is brilliant. It makes me proud to live in Kingston.</a:t>
            </a:r>
            <a:endParaRPr sz="17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3" name="Shape 173"/>
        <p:cNvGrpSpPr/>
        <p:nvPr/>
      </p:nvGrpSpPr>
      <p:grpSpPr>
        <a:xfrm>
          <a:off x="0" y="0"/>
          <a:ext cx="0" cy="0"/>
          <a:chOff x="0" y="0"/>
          <a:chExt cx="0" cy="0"/>
        </a:xfrm>
      </p:grpSpPr>
      <p:pic>
        <p:nvPicPr>
          <p:cNvPr id="174" name="Google Shape;174;p26"/>
          <p:cNvPicPr preferRelativeResize="0"/>
          <p:nvPr/>
        </p:nvPicPr>
        <p:blipFill>
          <a:blip r:embed="rId3">
            <a:alphaModFix/>
          </a:blip>
          <a:stretch>
            <a:fillRect/>
          </a:stretch>
        </p:blipFill>
        <p:spPr>
          <a:xfrm>
            <a:off x="0" y="-13122"/>
            <a:ext cx="9143999" cy="882707"/>
          </a:xfrm>
          <a:prstGeom prst="rect">
            <a:avLst/>
          </a:prstGeom>
          <a:noFill/>
          <a:ln>
            <a:noFill/>
          </a:ln>
        </p:spPr>
      </p:pic>
      <p:sp>
        <p:nvSpPr>
          <p:cNvPr id="175" name="Google Shape;175;p26"/>
          <p:cNvSpPr txBox="1"/>
          <p:nvPr>
            <p:ph type="title"/>
          </p:nvPr>
        </p:nvSpPr>
        <p:spPr>
          <a:xfrm>
            <a:off x="912250" y="93450"/>
            <a:ext cx="71859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solidFill>
                  <a:srgbClr val="FFFFFF"/>
                </a:solidFill>
              </a:rPr>
              <a:t>Feedback - service users</a:t>
            </a:r>
            <a:endParaRPr b="1">
              <a:solidFill>
                <a:srgbClr val="FFFFFF"/>
              </a:solidFill>
            </a:endParaRPr>
          </a:p>
        </p:txBody>
      </p:sp>
      <p:sp>
        <p:nvSpPr>
          <p:cNvPr id="176" name="Google Shape;176;p26"/>
          <p:cNvSpPr txBox="1"/>
          <p:nvPr>
            <p:ph idx="1" type="body"/>
          </p:nvPr>
        </p:nvSpPr>
        <p:spPr>
          <a:xfrm>
            <a:off x="154950" y="847675"/>
            <a:ext cx="8834100" cy="42195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en-GB" sz="1300"/>
              <a:t>Survey of users of the service (People In Need) currently live.  Selected results based on 35 respondents so far (click to update):</a:t>
            </a:r>
            <a:endParaRPr sz="1300"/>
          </a:p>
          <a:p>
            <a:pPr indent="0" lvl="0" marL="0" rtl="0" algn="l">
              <a:spcBef>
                <a:spcPts val="1000"/>
              </a:spcBef>
              <a:spcAft>
                <a:spcPts val="0"/>
              </a:spcAft>
              <a:buNone/>
            </a:pPr>
            <a:r>
              <a:t/>
            </a:r>
            <a:endParaRPr sz="1300"/>
          </a:p>
          <a:p>
            <a:pPr indent="0" lvl="0" marL="914400" rtl="0" algn="l">
              <a:spcBef>
                <a:spcPts val="1000"/>
              </a:spcBef>
              <a:spcAft>
                <a:spcPts val="0"/>
              </a:spcAft>
              <a:buNone/>
            </a:pPr>
            <a:r>
              <a:t/>
            </a:r>
            <a:endParaRPr sz="1300"/>
          </a:p>
          <a:p>
            <a:pPr indent="0" lvl="0" marL="0" rtl="0" algn="l">
              <a:spcBef>
                <a:spcPts val="1000"/>
              </a:spcBef>
              <a:spcAft>
                <a:spcPts val="0"/>
              </a:spcAft>
              <a:buNone/>
            </a:pPr>
            <a:r>
              <a:t/>
            </a:r>
            <a:endParaRPr sz="1100"/>
          </a:p>
          <a:p>
            <a:pPr indent="0" lvl="0" marL="0" rtl="0" algn="l">
              <a:spcBef>
                <a:spcPts val="1000"/>
              </a:spcBef>
              <a:spcAft>
                <a:spcPts val="0"/>
              </a:spcAft>
              <a:buNone/>
            </a:pPr>
            <a:r>
              <a:t/>
            </a:r>
            <a:endParaRPr sz="1100"/>
          </a:p>
          <a:p>
            <a:pPr indent="0" lvl="0" marL="0" rtl="0" algn="l">
              <a:spcBef>
                <a:spcPts val="1000"/>
              </a:spcBef>
              <a:spcAft>
                <a:spcPts val="0"/>
              </a:spcAft>
              <a:buNone/>
            </a:pPr>
            <a:r>
              <a:t/>
            </a:r>
            <a:endParaRPr sz="1100"/>
          </a:p>
          <a:p>
            <a:pPr indent="0" lvl="0" marL="0" rtl="0" algn="l">
              <a:spcBef>
                <a:spcPts val="1000"/>
              </a:spcBef>
              <a:spcAft>
                <a:spcPts val="1000"/>
              </a:spcAft>
              <a:buNone/>
            </a:pPr>
            <a:r>
              <a:t/>
            </a:r>
            <a:endParaRPr sz="1100"/>
          </a:p>
        </p:txBody>
      </p:sp>
      <p:pic>
        <p:nvPicPr>
          <p:cNvPr id="177" name="Google Shape;177;p26" title="Chart"/>
          <p:cNvPicPr preferRelativeResize="0"/>
          <p:nvPr/>
        </p:nvPicPr>
        <p:blipFill>
          <a:blip r:embed="rId4">
            <a:alphaModFix/>
          </a:blip>
          <a:stretch>
            <a:fillRect/>
          </a:stretch>
        </p:blipFill>
        <p:spPr>
          <a:xfrm>
            <a:off x="5061025" y="1493625"/>
            <a:ext cx="4011300" cy="2422522"/>
          </a:xfrm>
          <a:prstGeom prst="rect">
            <a:avLst/>
          </a:prstGeom>
          <a:noFill/>
          <a:ln cap="flat" cmpd="sng" w="9525">
            <a:solidFill>
              <a:schemeClr val="dk2"/>
            </a:solidFill>
            <a:prstDash val="solid"/>
            <a:round/>
            <a:headEnd len="sm" w="sm" type="none"/>
            <a:tailEnd len="sm" w="sm" type="none"/>
          </a:ln>
        </p:spPr>
      </p:pic>
      <p:pic>
        <p:nvPicPr>
          <p:cNvPr id="178" name="Google Shape;178;p26" title="Chart"/>
          <p:cNvPicPr preferRelativeResize="0"/>
          <p:nvPr/>
        </p:nvPicPr>
        <p:blipFill>
          <a:blip r:embed="rId5">
            <a:alphaModFix/>
          </a:blip>
          <a:stretch>
            <a:fillRect/>
          </a:stretch>
        </p:blipFill>
        <p:spPr>
          <a:xfrm>
            <a:off x="319950" y="1490375"/>
            <a:ext cx="4011300" cy="2422524"/>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2" name="Shape 182"/>
        <p:cNvGrpSpPr/>
        <p:nvPr/>
      </p:nvGrpSpPr>
      <p:grpSpPr>
        <a:xfrm>
          <a:off x="0" y="0"/>
          <a:ext cx="0" cy="0"/>
          <a:chOff x="0" y="0"/>
          <a:chExt cx="0" cy="0"/>
        </a:xfrm>
      </p:grpSpPr>
      <p:pic>
        <p:nvPicPr>
          <p:cNvPr id="183" name="Google Shape;183;p27"/>
          <p:cNvPicPr preferRelativeResize="0"/>
          <p:nvPr/>
        </p:nvPicPr>
        <p:blipFill>
          <a:blip r:embed="rId3">
            <a:alphaModFix/>
          </a:blip>
          <a:stretch>
            <a:fillRect/>
          </a:stretch>
        </p:blipFill>
        <p:spPr>
          <a:xfrm>
            <a:off x="0" y="-13122"/>
            <a:ext cx="9143999" cy="882707"/>
          </a:xfrm>
          <a:prstGeom prst="rect">
            <a:avLst/>
          </a:prstGeom>
          <a:noFill/>
          <a:ln>
            <a:noFill/>
          </a:ln>
        </p:spPr>
      </p:pic>
      <p:sp>
        <p:nvSpPr>
          <p:cNvPr id="184" name="Google Shape;184;p27"/>
          <p:cNvSpPr txBox="1"/>
          <p:nvPr>
            <p:ph type="title"/>
          </p:nvPr>
        </p:nvSpPr>
        <p:spPr>
          <a:xfrm>
            <a:off x="912250" y="93450"/>
            <a:ext cx="71859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solidFill>
                  <a:srgbClr val="FFFFFF"/>
                </a:solidFill>
              </a:rPr>
              <a:t>Feedback - volunteers</a:t>
            </a:r>
            <a:endParaRPr b="1">
              <a:solidFill>
                <a:srgbClr val="FFFFFF"/>
              </a:solidFill>
            </a:endParaRPr>
          </a:p>
        </p:txBody>
      </p:sp>
      <p:sp>
        <p:nvSpPr>
          <p:cNvPr id="185" name="Google Shape;185;p27"/>
          <p:cNvSpPr txBox="1"/>
          <p:nvPr>
            <p:ph idx="1" type="body"/>
          </p:nvPr>
        </p:nvSpPr>
        <p:spPr>
          <a:xfrm>
            <a:off x="154950" y="847675"/>
            <a:ext cx="8834100" cy="42195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en-GB" sz="1300"/>
              <a:t>Survey of volunteers of the service (Buddies) currently live.  Selected results based on 15 respondents so far (click to update):</a:t>
            </a:r>
            <a:endParaRPr sz="1300"/>
          </a:p>
          <a:p>
            <a:pPr indent="0" lvl="0" marL="0" rtl="0" algn="l">
              <a:spcBef>
                <a:spcPts val="1000"/>
              </a:spcBef>
              <a:spcAft>
                <a:spcPts val="0"/>
              </a:spcAft>
              <a:buNone/>
            </a:pPr>
            <a:r>
              <a:t/>
            </a:r>
            <a:endParaRPr sz="1300"/>
          </a:p>
          <a:p>
            <a:pPr indent="0" lvl="0" marL="914400" rtl="0" algn="l">
              <a:spcBef>
                <a:spcPts val="1000"/>
              </a:spcBef>
              <a:spcAft>
                <a:spcPts val="0"/>
              </a:spcAft>
              <a:buNone/>
            </a:pPr>
            <a:r>
              <a:t/>
            </a:r>
            <a:endParaRPr sz="1300"/>
          </a:p>
          <a:p>
            <a:pPr indent="0" lvl="0" marL="0" rtl="0" algn="l">
              <a:spcBef>
                <a:spcPts val="1000"/>
              </a:spcBef>
              <a:spcAft>
                <a:spcPts val="0"/>
              </a:spcAft>
              <a:buNone/>
            </a:pPr>
            <a:r>
              <a:t/>
            </a:r>
            <a:endParaRPr sz="1100"/>
          </a:p>
          <a:p>
            <a:pPr indent="0" lvl="0" marL="0" rtl="0" algn="l">
              <a:spcBef>
                <a:spcPts val="1000"/>
              </a:spcBef>
              <a:spcAft>
                <a:spcPts val="0"/>
              </a:spcAft>
              <a:buNone/>
            </a:pPr>
            <a:r>
              <a:t/>
            </a:r>
            <a:endParaRPr sz="1100"/>
          </a:p>
          <a:p>
            <a:pPr indent="0" lvl="0" marL="0" rtl="0" algn="l">
              <a:spcBef>
                <a:spcPts val="1000"/>
              </a:spcBef>
              <a:spcAft>
                <a:spcPts val="0"/>
              </a:spcAft>
              <a:buNone/>
            </a:pPr>
            <a:r>
              <a:t/>
            </a:r>
            <a:endParaRPr sz="1100"/>
          </a:p>
          <a:p>
            <a:pPr indent="0" lvl="0" marL="0" rtl="0" algn="l">
              <a:spcBef>
                <a:spcPts val="1000"/>
              </a:spcBef>
              <a:spcAft>
                <a:spcPts val="1000"/>
              </a:spcAft>
              <a:buNone/>
            </a:pPr>
            <a:r>
              <a:t/>
            </a:r>
            <a:endParaRPr sz="1100"/>
          </a:p>
        </p:txBody>
      </p:sp>
      <p:pic>
        <p:nvPicPr>
          <p:cNvPr id="186" name="Google Shape;186;p27" title="Chart"/>
          <p:cNvPicPr preferRelativeResize="0"/>
          <p:nvPr/>
        </p:nvPicPr>
        <p:blipFill>
          <a:blip r:embed="rId4">
            <a:alphaModFix/>
          </a:blip>
          <a:stretch>
            <a:fillRect/>
          </a:stretch>
        </p:blipFill>
        <p:spPr>
          <a:xfrm>
            <a:off x="257275" y="1518000"/>
            <a:ext cx="4111500" cy="2542276"/>
          </a:xfrm>
          <a:prstGeom prst="rect">
            <a:avLst/>
          </a:prstGeom>
          <a:noFill/>
          <a:ln cap="flat" cmpd="sng" w="9525">
            <a:solidFill>
              <a:schemeClr val="dk2"/>
            </a:solidFill>
            <a:prstDash val="solid"/>
            <a:round/>
            <a:headEnd len="sm" w="sm" type="none"/>
            <a:tailEnd len="sm" w="sm" type="none"/>
          </a:ln>
        </p:spPr>
      </p:pic>
      <p:pic>
        <p:nvPicPr>
          <p:cNvPr id="187" name="Google Shape;187;p27" title="Chart"/>
          <p:cNvPicPr preferRelativeResize="0"/>
          <p:nvPr/>
        </p:nvPicPr>
        <p:blipFill>
          <a:blip r:embed="rId5">
            <a:alphaModFix/>
          </a:blip>
          <a:stretch>
            <a:fillRect/>
          </a:stretch>
        </p:blipFill>
        <p:spPr>
          <a:xfrm>
            <a:off x="4804500" y="1536225"/>
            <a:ext cx="4082028" cy="2524050"/>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1" name="Shape 191"/>
        <p:cNvGrpSpPr/>
        <p:nvPr/>
      </p:nvGrpSpPr>
      <p:grpSpPr>
        <a:xfrm>
          <a:off x="0" y="0"/>
          <a:ext cx="0" cy="0"/>
          <a:chOff x="0" y="0"/>
          <a:chExt cx="0" cy="0"/>
        </a:xfrm>
      </p:grpSpPr>
      <p:sp>
        <p:nvSpPr>
          <p:cNvPr id="192" name="Google Shape;192;p28"/>
          <p:cNvSpPr txBox="1"/>
          <p:nvPr>
            <p:ph idx="1" type="body"/>
          </p:nvPr>
        </p:nvSpPr>
        <p:spPr>
          <a:xfrm>
            <a:off x="154950" y="847675"/>
            <a:ext cx="8834100" cy="4219500"/>
          </a:xfrm>
          <a:prstGeom prst="rect">
            <a:avLst/>
          </a:prstGeom>
        </p:spPr>
        <p:txBody>
          <a:bodyPr anchorCtr="0" anchor="t" bIns="91425" lIns="91425" spcFirstLastPara="1" rIns="91425" wrap="square" tIns="91425">
            <a:noAutofit/>
          </a:bodyPr>
          <a:lstStyle/>
          <a:p>
            <a:pPr indent="0" lvl="0" marL="457200" rtl="0" algn="l">
              <a:spcBef>
                <a:spcPts val="0"/>
              </a:spcBef>
              <a:spcAft>
                <a:spcPts val="0"/>
              </a:spcAft>
              <a:buNone/>
            </a:pPr>
            <a:r>
              <a:rPr b="1" lang="en-GB" sz="1400" u="sng">
                <a:solidFill>
                  <a:schemeClr val="dk1"/>
                </a:solidFill>
              </a:rPr>
              <a:t>What has worked well </a:t>
            </a:r>
            <a:endParaRPr b="1" sz="1400" u="sng">
              <a:solidFill>
                <a:schemeClr val="dk1"/>
              </a:solidFill>
            </a:endParaRPr>
          </a:p>
          <a:p>
            <a:pPr indent="0" lvl="0" marL="457200" rtl="0" algn="l">
              <a:spcBef>
                <a:spcPts val="0"/>
              </a:spcBef>
              <a:spcAft>
                <a:spcPts val="0"/>
              </a:spcAft>
              <a:buNone/>
            </a:pPr>
            <a:r>
              <a:t/>
            </a:r>
            <a:endParaRPr b="1" sz="1400" u="sng">
              <a:solidFill>
                <a:schemeClr val="dk1"/>
              </a:solidFill>
            </a:endParaRPr>
          </a:p>
          <a:p>
            <a:pPr indent="-311150" lvl="0" marL="457200" rtl="0" algn="l">
              <a:spcBef>
                <a:spcPts val="0"/>
              </a:spcBef>
              <a:spcAft>
                <a:spcPts val="0"/>
              </a:spcAft>
              <a:buClr>
                <a:srgbClr val="000000"/>
              </a:buClr>
              <a:buSzPts val="1300"/>
              <a:buChar char="●"/>
            </a:pPr>
            <a:r>
              <a:rPr lang="en-GB" sz="1300">
                <a:solidFill>
                  <a:srgbClr val="000000"/>
                </a:solidFill>
              </a:rPr>
              <a:t>T</a:t>
            </a:r>
            <a:r>
              <a:rPr lang="en-GB" sz="1400">
                <a:solidFill>
                  <a:srgbClr val="000000"/>
                </a:solidFill>
              </a:rPr>
              <a:t>he scheme was set up very quickly over the space of 2-3 weeks and we have received positive feedback from clients and volunteers.</a:t>
            </a:r>
            <a:endParaRPr sz="1400">
              <a:solidFill>
                <a:srgbClr val="000000"/>
              </a:solidFill>
            </a:endParaRPr>
          </a:p>
          <a:p>
            <a:pPr indent="-317500" lvl="0" marL="457200" rtl="0" algn="l">
              <a:spcBef>
                <a:spcPts val="0"/>
              </a:spcBef>
              <a:spcAft>
                <a:spcPts val="0"/>
              </a:spcAft>
              <a:buClr>
                <a:srgbClr val="000000"/>
              </a:buClr>
              <a:buSzPts val="1400"/>
              <a:buChar char="●"/>
            </a:pPr>
            <a:r>
              <a:rPr lang="en-GB" sz="1400">
                <a:solidFill>
                  <a:srgbClr val="000000"/>
                </a:solidFill>
              </a:rPr>
              <a:t> </a:t>
            </a:r>
            <a:r>
              <a:rPr lang="en-GB" sz="1400">
                <a:solidFill>
                  <a:srgbClr val="000000"/>
                </a:solidFill>
              </a:rPr>
              <a:t>This programme has shown a great need for a support service for people who feel lonely and would like that extra support from someone other then friends and family.</a:t>
            </a:r>
            <a:endParaRPr sz="1400">
              <a:solidFill>
                <a:srgbClr val="000000"/>
              </a:solidFill>
            </a:endParaRPr>
          </a:p>
          <a:p>
            <a:pPr indent="-317500" lvl="0" marL="457200" rtl="0" algn="l">
              <a:spcBef>
                <a:spcPts val="0"/>
              </a:spcBef>
              <a:spcAft>
                <a:spcPts val="0"/>
              </a:spcAft>
              <a:buClr>
                <a:srgbClr val="000000"/>
              </a:buClr>
              <a:buSzPts val="1400"/>
              <a:buChar char="●"/>
            </a:pPr>
            <a:r>
              <a:rPr lang="en-GB" sz="1400">
                <a:solidFill>
                  <a:srgbClr val="000000"/>
                </a:solidFill>
              </a:rPr>
              <a:t>Effective partnership work between RBK and KVA</a:t>
            </a:r>
            <a:endParaRPr sz="1400">
              <a:solidFill>
                <a:srgbClr val="000000"/>
              </a:solidFill>
            </a:endParaRPr>
          </a:p>
          <a:p>
            <a:pPr indent="-317500" lvl="0" marL="457200" rtl="0" algn="l">
              <a:spcBef>
                <a:spcPts val="0"/>
              </a:spcBef>
              <a:spcAft>
                <a:spcPts val="0"/>
              </a:spcAft>
              <a:buClr>
                <a:srgbClr val="000000"/>
              </a:buClr>
              <a:buSzPts val="1400"/>
              <a:buChar char="●"/>
            </a:pPr>
            <a:r>
              <a:rPr lang="en-GB" sz="1400">
                <a:solidFill>
                  <a:srgbClr val="000000"/>
                </a:solidFill>
              </a:rPr>
              <a:t>Providing 140 vulnerable residents with telephone support </a:t>
            </a:r>
            <a:endParaRPr sz="1400">
              <a:solidFill>
                <a:srgbClr val="000000"/>
              </a:solidFill>
            </a:endParaRPr>
          </a:p>
          <a:p>
            <a:pPr indent="-317500" lvl="0" marL="457200" rtl="0" algn="l">
              <a:spcBef>
                <a:spcPts val="0"/>
              </a:spcBef>
              <a:spcAft>
                <a:spcPts val="0"/>
              </a:spcAft>
              <a:buClr>
                <a:srgbClr val="000000"/>
              </a:buClr>
              <a:buSzPts val="1400"/>
              <a:buChar char="●"/>
            </a:pPr>
            <a:r>
              <a:rPr lang="en-GB" sz="1400">
                <a:solidFill>
                  <a:srgbClr val="000000"/>
                </a:solidFill>
              </a:rPr>
              <a:t>Great volunteer involvement </a:t>
            </a:r>
            <a:endParaRPr sz="1400">
              <a:solidFill>
                <a:srgbClr val="000000"/>
              </a:solidFill>
            </a:endParaRPr>
          </a:p>
          <a:p>
            <a:pPr indent="-317500" lvl="0" marL="457200" rtl="0" algn="l">
              <a:spcBef>
                <a:spcPts val="0"/>
              </a:spcBef>
              <a:spcAft>
                <a:spcPts val="0"/>
              </a:spcAft>
              <a:buClr>
                <a:srgbClr val="000000"/>
              </a:buClr>
              <a:buSzPts val="1400"/>
              <a:buChar char="●"/>
            </a:pPr>
            <a:r>
              <a:rPr lang="en-GB" sz="1400">
                <a:solidFill>
                  <a:srgbClr val="000000"/>
                </a:solidFill>
              </a:rPr>
              <a:t>We have a good team of RBK staff - most of whom have not worked together before - who offer a variety of skills and perspectives</a:t>
            </a:r>
            <a:endParaRPr sz="1400">
              <a:solidFill>
                <a:srgbClr val="000000"/>
              </a:solidFill>
            </a:endParaRPr>
          </a:p>
          <a:p>
            <a:pPr indent="-317500" lvl="0" marL="457200" rtl="0" algn="l">
              <a:spcBef>
                <a:spcPts val="0"/>
              </a:spcBef>
              <a:spcAft>
                <a:spcPts val="0"/>
              </a:spcAft>
              <a:buClr>
                <a:srgbClr val="000000"/>
              </a:buClr>
              <a:buSzPts val="1400"/>
              <a:buChar char="●"/>
            </a:pPr>
            <a:r>
              <a:rPr lang="en-GB" sz="1400">
                <a:solidFill>
                  <a:srgbClr val="000000"/>
                </a:solidFill>
              </a:rPr>
              <a:t>Linking up with colleagues in different Tiers of the KST Hub</a:t>
            </a:r>
            <a:endParaRPr sz="1400">
              <a:solidFill>
                <a:srgbClr val="000000"/>
              </a:solidFill>
            </a:endParaRPr>
          </a:p>
          <a:p>
            <a:pPr indent="-317500" lvl="0" marL="457200" rtl="0" algn="l">
              <a:spcBef>
                <a:spcPts val="0"/>
              </a:spcBef>
              <a:spcAft>
                <a:spcPts val="0"/>
              </a:spcAft>
              <a:buClr>
                <a:srgbClr val="000000"/>
              </a:buClr>
              <a:buSzPts val="1400"/>
              <a:buChar char="●"/>
            </a:pPr>
            <a:r>
              <a:rPr lang="en-GB" sz="1400">
                <a:solidFill>
                  <a:srgbClr val="000000"/>
                </a:solidFill>
              </a:rPr>
              <a:t>Identifying people who may have fallen through the gaps to receive </a:t>
            </a:r>
            <a:r>
              <a:rPr lang="en-GB" sz="1400">
                <a:solidFill>
                  <a:srgbClr val="000000"/>
                </a:solidFill>
              </a:rPr>
              <a:t>additional</a:t>
            </a:r>
            <a:r>
              <a:rPr lang="en-GB" sz="1400">
                <a:solidFill>
                  <a:srgbClr val="000000"/>
                </a:solidFill>
              </a:rPr>
              <a:t> support outside of covid. </a:t>
            </a:r>
            <a:endParaRPr sz="1400">
              <a:solidFill>
                <a:srgbClr val="000000"/>
              </a:solidFill>
            </a:endParaRPr>
          </a:p>
          <a:p>
            <a:pPr indent="0" lvl="0" marL="457200" rtl="0" algn="l">
              <a:spcBef>
                <a:spcPts val="0"/>
              </a:spcBef>
              <a:spcAft>
                <a:spcPts val="0"/>
              </a:spcAft>
              <a:buNone/>
            </a:pPr>
            <a:r>
              <a:t/>
            </a:r>
            <a:endParaRPr sz="1100">
              <a:solidFill>
                <a:schemeClr val="dk1"/>
              </a:solidFill>
            </a:endParaRPr>
          </a:p>
          <a:p>
            <a:pPr indent="0" lvl="0" marL="457200" rtl="0" algn="l">
              <a:spcBef>
                <a:spcPts val="1000"/>
              </a:spcBef>
              <a:spcAft>
                <a:spcPts val="0"/>
              </a:spcAft>
              <a:buNone/>
            </a:pPr>
            <a:r>
              <a:t/>
            </a:r>
            <a:endParaRPr sz="1100">
              <a:solidFill>
                <a:schemeClr val="dk1"/>
              </a:solidFill>
            </a:endParaRPr>
          </a:p>
          <a:p>
            <a:pPr indent="0" lvl="0" marL="457200" rtl="0" algn="l">
              <a:spcBef>
                <a:spcPts val="0"/>
              </a:spcBef>
              <a:spcAft>
                <a:spcPts val="1000"/>
              </a:spcAft>
              <a:buNone/>
            </a:pPr>
            <a:r>
              <a:t/>
            </a:r>
            <a:endParaRPr sz="1100"/>
          </a:p>
        </p:txBody>
      </p:sp>
      <p:pic>
        <p:nvPicPr>
          <p:cNvPr id="193" name="Google Shape;193;p28"/>
          <p:cNvPicPr preferRelativeResize="0"/>
          <p:nvPr/>
        </p:nvPicPr>
        <p:blipFill>
          <a:blip r:embed="rId3">
            <a:alphaModFix/>
          </a:blip>
          <a:stretch>
            <a:fillRect/>
          </a:stretch>
        </p:blipFill>
        <p:spPr>
          <a:xfrm>
            <a:off x="0" y="-13122"/>
            <a:ext cx="9143999" cy="882707"/>
          </a:xfrm>
          <a:prstGeom prst="rect">
            <a:avLst/>
          </a:prstGeom>
          <a:noFill/>
          <a:ln>
            <a:noFill/>
          </a:ln>
        </p:spPr>
      </p:pic>
      <p:sp>
        <p:nvSpPr>
          <p:cNvPr id="194" name="Google Shape;194;p28"/>
          <p:cNvSpPr txBox="1"/>
          <p:nvPr>
            <p:ph type="title"/>
          </p:nvPr>
        </p:nvSpPr>
        <p:spPr>
          <a:xfrm>
            <a:off x="912250" y="93450"/>
            <a:ext cx="71859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solidFill>
                  <a:srgbClr val="FFFFFF"/>
                </a:solidFill>
              </a:rPr>
              <a:t>Reflections so far</a:t>
            </a:r>
            <a:endParaRPr b="1">
              <a:solidFill>
                <a:srgbClr val="FFFFFF"/>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8" name="Shape 198"/>
        <p:cNvGrpSpPr/>
        <p:nvPr/>
      </p:nvGrpSpPr>
      <p:grpSpPr>
        <a:xfrm>
          <a:off x="0" y="0"/>
          <a:ext cx="0" cy="0"/>
          <a:chOff x="0" y="0"/>
          <a:chExt cx="0" cy="0"/>
        </a:xfrm>
      </p:grpSpPr>
      <p:sp>
        <p:nvSpPr>
          <p:cNvPr id="199" name="Google Shape;199;p29"/>
          <p:cNvSpPr txBox="1"/>
          <p:nvPr>
            <p:ph idx="1" type="body"/>
          </p:nvPr>
        </p:nvSpPr>
        <p:spPr>
          <a:xfrm>
            <a:off x="154950" y="847675"/>
            <a:ext cx="8834100" cy="4219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b="1" sz="1400" u="sng"/>
          </a:p>
          <a:p>
            <a:pPr indent="-311150" lvl="0" marL="457200" rtl="0" algn="l">
              <a:spcBef>
                <a:spcPts val="0"/>
              </a:spcBef>
              <a:spcAft>
                <a:spcPts val="0"/>
              </a:spcAft>
              <a:buClr>
                <a:schemeClr val="dk1"/>
              </a:buClr>
              <a:buSzPts val="1300"/>
              <a:buChar char="●"/>
            </a:pPr>
            <a:r>
              <a:rPr lang="en-GB" sz="1300">
                <a:solidFill>
                  <a:schemeClr val="dk1"/>
                </a:solidFill>
              </a:rPr>
              <a:t>To find out as much as you can about the service users including involvement with other professional services, </a:t>
            </a:r>
            <a:endParaRPr sz="1300">
              <a:solidFill>
                <a:schemeClr val="dk1"/>
              </a:solidFill>
            </a:endParaRPr>
          </a:p>
          <a:p>
            <a:pPr indent="-311150" lvl="0" marL="457200" rtl="0" algn="l">
              <a:spcBef>
                <a:spcPts val="0"/>
              </a:spcBef>
              <a:spcAft>
                <a:spcPts val="0"/>
              </a:spcAft>
              <a:buClr>
                <a:schemeClr val="dk1"/>
              </a:buClr>
              <a:buSzPts val="1300"/>
              <a:buChar char="●"/>
            </a:pPr>
            <a:r>
              <a:rPr lang="en-GB" sz="1300">
                <a:solidFill>
                  <a:schemeClr val="dk1"/>
                </a:solidFill>
              </a:rPr>
              <a:t>Develop a good case management system </a:t>
            </a:r>
            <a:endParaRPr sz="1300">
              <a:solidFill>
                <a:schemeClr val="dk1"/>
              </a:solidFill>
            </a:endParaRPr>
          </a:p>
          <a:p>
            <a:pPr indent="-311150" lvl="0" marL="457200" rtl="0" algn="l">
              <a:lnSpc>
                <a:spcPct val="100000"/>
              </a:lnSpc>
              <a:spcBef>
                <a:spcPts val="0"/>
              </a:spcBef>
              <a:spcAft>
                <a:spcPts val="0"/>
              </a:spcAft>
              <a:buClr>
                <a:schemeClr val="dk1"/>
              </a:buClr>
              <a:buSzPts val="1300"/>
              <a:buChar char="●"/>
            </a:pPr>
            <a:r>
              <a:rPr lang="en-GB" sz="1300">
                <a:solidFill>
                  <a:schemeClr val="dk1"/>
                </a:solidFill>
              </a:rPr>
              <a:t>Spend time training the volunteers and providing them with resources and setting clear boundaries for them to follow</a:t>
            </a:r>
            <a:endParaRPr sz="1300">
              <a:solidFill>
                <a:schemeClr val="dk1"/>
              </a:solidFill>
            </a:endParaRPr>
          </a:p>
          <a:p>
            <a:pPr indent="-311150" lvl="0" marL="457200" rtl="0" algn="l">
              <a:spcBef>
                <a:spcPts val="0"/>
              </a:spcBef>
              <a:spcAft>
                <a:spcPts val="0"/>
              </a:spcAft>
              <a:buClr>
                <a:schemeClr val="dk1"/>
              </a:buClr>
              <a:buSzPts val="1300"/>
              <a:buChar char="●"/>
            </a:pPr>
            <a:r>
              <a:rPr lang="en-GB" sz="1300">
                <a:solidFill>
                  <a:schemeClr val="dk1"/>
                </a:solidFill>
              </a:rPr>
              <a:t>Engaging Supervision sessions run at various times</a:t>
            </a:r>
            <a:endParaRPr sz="1300">
              <a:solidFill>
                <a:schemeClr val="dk1"/>
              </a:solidFill>
            </a:endParaRPr>
          </a:p>
          <a:p>
            <a:pPr indent="-311150" lvl="0" marL="457200" rtl="0" algn="l">
              <a:spcBef>
                <a:spcPts val="0"/>
              </a:spcBef>
              <a:spcAft>
                <a:spcPts val="0"/>
              </a:spcAft>
              <a:buClr>
                <a:schemeClr val="dk1"/>
              </a:buClr>
              <a:buSzPts val="1300"/>
              <a:buChar char="●"/>
            </a:pPr>
            <a:r>
              <a:rPr lang="en-GB" sz="1300">
                <a:solidFill>
                  <a:schemeClr val="dk1"/>
                </a:solidFill>
              </a:rPr>
              <a:t>Ensure you have an emergency process in place for volunteers to get in touch. </a:t>
            </a:r>
            <a:endParaRPr sz="1300">
              <a:solidFill>
                <a:schemeClr val="dk1"/>
              </a:solidFill>
            </a:endParaRPr>
          </a:p>
          <a:p>
            <a:pPr indent="-311150" lvl="0" marL="457200" rtl="0" algn="l">
              <a:spcBef>
                <a:spcPts val="0"/>
              </a:spcBef>
              <a:spcAft>
                <a:spcPts val="0"/>
              </a:spcAft>
              <a:buClr>
                <a:schemeClr val="dk1"/>
              </a:buClr>
              <a:buSzPts val="1300"/>
              <a:buChar char="●"/>
            </a:pPr>
            <a:r>
              <a:rPr lang="en-GB" sz="1300">
                <a:solidFill>
                  <a:schemeClr val="dk1"/>
                </a:solidFill>
              </a:rPr>
              <a:t>Mental health referral pathways </a:t>
            </a:r>
            <a:endParaRPr sz="1300">
              <a:solidFill>
                <a:schemeClr val="dk1"/>
              </a:solidFill>
            </a:endParaRPr>
          </a:p>
          <a:p>
            <a:pPr indent="-311150" lvl="0" marL="457200" rtl="0" algn="l">
              <a:spcBef>
                <a:spcPts val="0"/>
              </a:spcBef>
              <a:spcAft>
                <a:spcPts val="0"/>
              </a:spcAft>
              <a:buClr>
                <a:schemeClr val="dk1"/>
              </a:buClr>
              <a:buSzPts val="1300"/>
              <a:buChar char="●"/>
            </a:pPr>
            <a:r>
              <a:rPr lang="en-GB" sz="1300">
                <a:solidFill>
                  <a:schemeClr val="dk1"/>
                </a:solidFill>
              </a:rPr>
              <a:t>Encourage the volunteers to report back and good stories / feedback - It makes it all worthwhile </a:t>
            </a:r>
            <a:endParaRPr sz="1300">
              <a:solidFill>
                <a:schemeClr val="dk1"/>
              </a:solidFill>
            </a:endParaRPr>
          </a:p>
          <a:p>
            <a:pPr indent="0" lvl="0" marL="0" rtl="0" algn="l">
              <a:spcBef>
                <a:spcPts val="0"/>
              </a:spcBef>
              <a:spcAft>
                <a:spcPts val="0"/>
              </a:spcAft>
              <a:buNone/>
            </a:pPr>
            <a:r>
              <a:t/>
            </a:r>
            <a:endParaRPr sz="1100"/>
          </a:p>
          <a:p>
            <a:pPr indent="0" lvl="0" marL="0" rtl="0" algn="l">
              <a:spcBef>
                <a:spcPts val="1000"/>
              </a:spcBef>
              <a:spcAft>
                <a:spcPts val="0"/>
              </a:spcAft>
              <a:buNone/>
            </a:pPr>
            <a:r>
              <a:t/>
            </a:r>
            <a:endParaRPr sz="1100"/>
          </a:p>
          <a:p>
            <a:pPr indent="0" lvl="0" marL="457200" rtl="0" algn="l">
              <a:spcBef>
                <a:spcPts val="1000"/>
              </a:spcBef>
              <a:spcAft>
                <a:spcPts val="1000"/>
              </a:spcAft>
              <a:buNone/>
            </a:pPr>
            <a:r>
              <a:t/>
            </a:r>
            <a:endParaRPr sz="1100"/>
          </a:p>
        </p:txBody>
      </p:sp>
      <p:pic>
        <p:nvPicPr>
          <p:cNvPr id="200" name="Google Shape;200;p29"/>
          <p:cNvPicPr preferRelativeResize="0"/>
          <p:nvPr/>
        </p:nvPicPr>
        <p:blipFill>
          <a:blip r:embed="rId3">
            <a:alphaModFix/>
          </a:blip>
          <a:stretch>
            <a:fillRect/>
          </a:stretch>
        </p:blipFill>
        <p:spPr>
          <a:xfrm>
            <a:off x="0" y="-13122"/>
            <a:ext cx="9143999" cy="882707"/>
          </a:xfrm>
          <a:prstGeom prst="rect">
            <a:avLst/>
          </a:prstGeom>
          <a:noFill/>
          <a:ln>
            <a:noFill/>
          </a:ln>
        </p:spPr>
      </p:pic>
      <p:sp>
        <p:nvSpPr>
          <p:cNvPr id="201" name="Google Shape;201;p29"/>
          <p:cNvSpPr txBox="1"/>
          <p:nvPr>
            <p:ph type="title"/>
          </p:nvPr>
        </p:nvSpPr>
        <p:spPr>
          <a:xfrm>
            <a:off x="912250" y="93450"/>
            <a:ext cx="71859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solidFill>
                  <a:srgbClr val="FFFFFF"/>
                </a:solidFill>
              </a:rPr>
              <a:t>Learning</a:t>
            </a:r>
            <a:endParaRPr b="1">
              <a:solidFill>
                <a:srgbClr val="FFFFFF"/>
              </a:solidFill>
            </a:endParaRPr>
          </a:p>
        </p:txBody>
      </p:sp>
      <p:pic>
        <p:nvPicPr>
          <p:cNvPr id="202" name="Google Shape;202;p29"/>
          <p:cNvPicPr preferRelativeResize="0"/>
          <p:nvPr/>
        </p:nvPicPr>
        <p:blipFill>
          <a:blip r:embed="rId4">
            <a:alphaModFix/>
          </a:blip>
          <a:stretch>
            <a:fillRect/>
          </a:stretch>
        </p:blipFill>
        <p:spPr>
          <a:xfrm>
            <a:off x="7619275" y="2688325"/>
            <a:ext cx="281174" cy="28117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6" name="Shape 206"/>
        <p:cNvGrpSpPr/>
        <p:nvPr/>
      </p:nvGrpSpPr>
      <p:grpSpPr>
        <a:xfrm>
          <a:off x="0" y="0"/>
          <a:ext cx="0" cy="0"/>
          <a:chOff x="0" y="0"/>
          <a:chExt cx="0" cy="0"/>
        </a:xfrm>
      </p:grpSpPr>
      <p:sp>
        <p:nvSpPr>
          <p:cNvPr id="207" name="Google Shape;207;p30"/>
          <p:cNvSpPr txBox="1"/>
          <p:nvPr>
            <p:ph idx="1" type="body"/>
          </p:nvPr>
        </p:nvSpPr>
        <p:spPr>
          <a:xfrm>
            <a:off x="154950" y="847675"/>
            <a:ext cx="8834100" cy="4219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b="1" sz="1400" u="sng"/>
          </a:p>
          <a:p>
            <a:pPr indent="0" lvl="0" marL="457200" rtl="0" algn="l">
              <a:spcBef>
                <a:spcPts val="0"/>
              </a:spcBef>
              <a:spcAft>
                <a:spcPts val="0"/>
              </a:spcAft>
              <a:buNone/>
            </a:pPr>
            <a:r>
              <a:rPr lang="en-GB" sz="1600">
                <a:solidFill>
                  <a:schemeClr val="dk1"/>
                </a:solidFill>
              </a:rPr>
              <a:t>Project Lead Emma Hill - </a:t>
            </a:r>
            <a:r>
              <a:rPr lang="en-GB" sz="1600" u="sng">
                <a:solidFill>
                  <a:schemeClr val="hlink"/>
                </a:solidFill>
                <a:hlinkClick r:id="rId3"/>
              </a:rPr>
              <a:t>emma.hill@kingston.gov.uk</a:t>
            </a:r>
            <a:endParaRPr sz="1600">
              <a:solidFill>
                <a:schemeClr val="dk1"/>
              </a:solidFill>
            </a:endParaRPr>
          </a:p>
          <a:p>
            <a:pPr indent="0" lvl="0" marL="457200" rtl="0" algn="l">
              <a:spcBef>
                <a:spcPts val="0"/>
              </a:spcBef>
              <a:spcAft>
                <a:spcPts val="0"/>
              </a:spcAft>
              <a:buNone/>
            </a:pPr>
            <a:r>
              <a:t/>
            </a:r>
            <a:endParaRPr sz="1600">
              <a:solidFill>
                <a:schemeClr val="dk1"/>
              </a:solidFill>
            </a:endParaRPr>
          </a:p>
          <a:p>
            <a:pPr indent="0" lvl="0" marL="457200" rtl="0" algn="l">
              <a:spcBef>
                <a:spcPts val="0"/>
              </a:spcBef>
              <a:spcAft>
                <a:spcPts val="0"/>
              </a:spcAft>
              <a:buNone/>
            </a:pPr>
            <a:r>
              <a:rPr lang="en-GB" sz="1600">
                <a:solidFill>
                  <a:schemeClr val="dk1"/>
                </a:solidFill>
              </a:rPr>
              <a:t>Buddy Programme - covid-19tier3@kingston.gov.uk</a:t>
            </a:r>
            <a:endParaRPr sz="1600">
              <a:solidFill>
                <a:schemeClr val="dk1"/>
              </a:solidFill>
            </a:endParaRPr>
          </a:p>
          <a:p>
            <a:pPr indent="0" lvl="0" marL="0" rtl="0" algn="l">
              <a:spcBef>
                <a:spcPts val="0"/>
              </a:spcBef>
              <a:spcAft>
                <a:spcPts val="0"/>
              </a:spcAft>
              <a:buNone/>
            </a:pPr>
            <a:r>
              <a:t/>
            </a:r>
            <a:endParaRPr sz="1100"/>
          </a:p>
          <a:p>
            <a:pPr indent="0" lvl="0" marL="0" rtl="0" algn="l">
              <a:spcBef>
                <a:spcPts val="1000"/>
              </a:spcBef>
              <a:spcAft>
                <a:spcPts val="0"/>
              </a:spcAft>
              <a:buNone/>
            </a:pPr>
            <a:r>
              <a:t/>
            </a:r>
            <a:endParaRPr sz="1100"/>
          </a:p>
          <a:p>
            <a:pPr indent="0" lvl="0" marL="457200" rtl="0" algn="l">
              <a:spcBef>
                <a:spcPts val="1000"/>
              </a:spcBef>
              <a:spcAft>
                <a:spcPts val="1000"/>
              </a:spcAft>
              <a:buNone/>
            </a:pPr>
            <a:r>
              <a:t/>
            </a:r>
            <a:endParaRPr sz="1100"/>
          </a:p>
        </p:txBody>
      </p:sp>
      <p:pic>
        <p:nvPicPr>
          <p:cNvPr id="208" name="Google Shape;208;p30"/>
          <p:cNvPicPr preferRelativeResize="0"/>
          <p:nvPr/>
        </p:nvPicPr>
        <p:blipFill>
          <a:blip r:embed="rId4">
            <a:alphaModFix/>
          </a:blip>
          <a:stretch>
            <a:fillRect/>
          </a:stretch>
        </p:blipFill>
        <p:spPr>
          <a:xfrm>
            <a:off x="0" y="-13122"/>
            <a:ext cx="9143999" cy="882707"/>
          </a:xfrm>
          <a:prstGeom prst="rect">
            <a:avLst/>
          </a:prstGeom>
          <a:noFill/>
          <a:ln>
            <a:noFill/>
          </a:ln>
        </p:spPr>
      </p:pic>
      <p:sp>
        <p:nvSpPr>
          <p:cNvPr id="209" name="Google Shape;209;p30"/>
          <p:cNvSpPr txBox="1"/>
          <p:nvPr>
            <p:ph type="title"/>
          </p:nvPr>
        </p:nvSpPr>
        <p:spPr>
          <a:xfrm>
            <a:off x="912250" y="93450"/>
            <a:ext cx="71859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solidFill>
                  <a:srgbClr val="FFFFFF"/>
                </a:solidFill>
              </a:rPr>
              <a:t>Contact Details</a:t>
            </a:r>
            <a:endParaRPr b="1">
              <a:solidFill>
                <a:srgbClr val="FFFFFF"/>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 name="Shape 59"/>
        <p:cNvGrpSpPr/>
        <p:nvPr/>
      </p:nvGrpSpPr>
      <p:grpSpPr>
        <a:xfrm>
          <a:off x="0" y="0"/>
          <a:ext cx="0" cy="0"/>
          <a:chOff x="0" y="0"/>
          <a:chExt cx="0" cy="0"/>
        </a:xfrm>
      </p:grpSpPr>
      <p:pic>
        <p:nvPicPr>
          <p:cNvPr id="60" name="Google Shape;60;p14"/>
          <p:cNvPicPr preferRelativeResize="0"/>
          <p:nvPr/>
        </p:nvPicPr>
        <p:blipFill>
          <a:blip r:embed="rId3">
            <a:alphaModFix/>
          </a:blip>
          <a:stretch>
            <a:fillRect/>
          </a:stretch>
        </p:blipFill>
        <p:spPr>
          <a:xfrm>
            <a:off x="0" y="-13122"/>
            <a:ext cx="9143999" cy="882707"/>
          </a:xfrm>
          <a:prstGeom prst="rect">
            <a:avLst/>
          </a:prstGeom>
          <a:noFill/>
          <a:ln>
            <a:noFill/>
          </a:ln>
        </p:spPr>
      </p:pic>
      <p:sp>
        <p:nvSpPr>
          <p:cNvPr id="61" name="Google Shape;61;p14"/>
          <p:cNvSpPr txBox="1"/>
          <p:nvPr>
            <p:ph type="title"/>
          </p:nvPr>
        </p:nvSpPr>
        <p:spPr>
          <a:xfrm>
            <a:off x="912250" y="93450"/>
            <a:ext cx="71859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solidFill>
                  <a:srgbClr val="FFFFFF"/>
                </a:solidFill>
              </a:rPr>
              <a:t>Introduction</a:t>
            </a:r>
            <a:endParaRPr b="1">
              <a:solidFill>
                <a:srgbClr val="FFFFFF"/>
              </a:solidFill>
            </a:endParaRPr>
          </a:p>
        </p:txBody>
      </p:sp>
      <p:sp>
        <p:nvSpPr>
          <p:cNvPr id="62" name="Google Shape;62;p14"/>
          <p:cNvSpPr txBox="1"/>
          <p:nvPr>
            <p:ph idx="1" type="body"/>
          </p:nvPr>
        </p:nvSpPr>
        <p:spPr>
          <a:xfrm>
            <a:off x="154950" y="847675"/>
            <a:ext cx="8834100" cy="4219500"/>
          </a:xfrm>
          <a:prstGeom prst="rect">
            <a:avLst/>
          </a:prstGeom>
        </p:spPr>
        <p:txBody>
          <a:bodyPr anchorCtr="0" anchor="t" bIns="91425" lIns="91425" spcFirstLastPara="1" rIns="91425" wrap="square" tIns="91425">
            <a:noAutofit/>
          </a:bodyPr>
          <a:lstStyle/>
          <a:p>
            <a:pPr indent="0" lvl="0" marL="457200" rtl="0" algn="l">
              <a:spcBef>
                <a:spcPts val="0"/>
              </a:spcBef>
              <a:spcAft>
                <a:spcPts val="0"/>
              </a:spcAft>
              <a:buNone/>
            </a:pPr>
            <a:r>
              <a:rPr b="1" lang="en-GB" sz="1900" u="sng"/>
              <a:t>Aim </a:t>
            </a:r>
            <a:endParaRPr b="1" sz="1900" u="sng"/>
          </a:p>
          <a:p>
            <a:pPr indent="0" lvl="0" marL="457200" rtl="0" algn="l">
              <a:spcBef>
                <a:spcPts val="1000"/>
              </a:spcBef>
              <a:spcAft>
                <a:spcPts val="0"/>
              </a:spcAft>
              <a:buNone/>
            </a:pPr>
            <a:r>
              <a:rPr lang="en-GB" sz="1500"/>
              <a:t>The RBK befriending service or ‘tier 3’ was set up in partnership with KVA to provide emotional support for residents who were either in a </a:t>
            </a:r>
            <a:r>
              <a:rPr lang="en-GB" sz="1500"/>
              <a:t>vulnerable</a:t>
            </a:r>
            <a:r>
              <a:rPr lang="en-GB" sz="1500"/>
              <a:t> ‘shielding’ group or self isolating due to Covid-19. </a:t>
            </a:r>
            <a:endParaRPr sz="1500"/>
          </a:p>
          <a:p>
            <a:pPr indent="0" lvl="0" marL="457200" rtl="0" algn="l">
              <a:spcBef>
                <a:spcPts val="1000"/>
              </a:spcBef>
              <a:spcAft>
                <a:spcPts val="0"/>
              </a:spcAft>
              <a:buNone/>
            </a:pPr>
            <a:r>
              <a:t/>
            </a:r>
            <a:endParaRPr sz="1500"/>
          </a:p>
          <a:p>
            <a:pPr indent="0" lvl="0" marL="457200" rtl="0" algn="l">
              <a:spcBef>
                <a:spcPts val="1000"/>
              </a:spcBef>
              <a:spcAft>
                <a:spcPts val="0"/>
              </a:spcAft>
              <a:buNone/>
            </a:pPr>
            <a:r>
              <a:rPr b="1" lang="en-GB" sz="1900" u="sng"/>
              <a:t>Service </a:t>
            </a:r>
            <a:endParaRPr b="1" sz="1900" u="sng"/>
          </a:p>
          <a:p>
            <a:pPr indent="0" lvl="0" marL="457200" rtl="0" algn="l">
              <a:spcBef>
                <a:spcPts val="1000"/>
              </a:spcBef>
              <a:spcAft>
                <a:spcPts val="0"/>
              </a:spcAft>
              <a:buNone/>
            </a:pPr>
            <a:r>
              <a:rPr lang="en-GB" sz="1500"/>
              <a:t>A new programme was developed to provide support through assigning a volunteer "buddy" to ensure the resident  is keeping well, having regular contact with another person and issues are recognised and escalated. The programme aimed to reduce social isolation and reduce the number of people from accessing other services. </a:t>
            </a:r>
            <a:endParaRPr sz="1600"/>
          </a:p>
          <a:p>
            <a:pPr indent="0" lvl="0" marL="457200" rtl="0" algn="l">
              <a:spcBef>
                <a:spcPts val="1000"/>
              </a:spcBef>
              <a:spcAft>
                <a:spcPts val="1000"/>
              </a:spcAft>
              <a:buNone/>
            </a:pPr>
            <a:r>
              <a:t/>
            </a:r>
            <a:endParaRPr sz="11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6" name="Shape 66"/>
        <p:cNvGrpSpPr/>
        <p:nvPr/>
      </p:nvGrpSpPr>
      <p:grpSpPr>
        <a:xfrm>
          <a:off x="0" y="0"/>
          <a:ext cx="0" cy="0"/>
          <a:chOff x="0" y="0"/>
          <a:chExt cx="0" cy="0"/>
        </a:xfrm>
      </p:grpSpPr>
      <p:pic>
        <p:nvPicPr>
          <p:cNvPr id="67" name="Google Shape;67;p15"/>
          <p:cNvPicPr preferRelativeResize="0"/>
          <p:nvPr/>
        </p:nvPicPr>
        <p:blipFill>
          <a:blip r:embed="rId3">
            <a:alphaModFix/>
          </a:blip>
          <a:stretch>
            <a:fillRect/>
          </a:stretch>
        </p:blipFill>
        <p:spPr>
          <a:xfrm>
            <a:off x="0" y="-13122"/>
            <a:ext cx="9143999" cy="882707"/>
          </a:xfrm>
          <a:prstGeom prst="rect">
            <a:avLst/>
          </a:prstGeom>
          <a:noFill/>
          <a:ln>
            <a:noFill/>
          </a:ln>
        </p:spPr>
      </p:pic>
      <p:sp>
        <p:nvSpPr>
          <p:cNvPr id="68" name="Google Shape;68;p15"/>
          <p:cNvSpPr txBox="1"/>
          <p:nvPr>
            <p:ph type="title"/>
          </p:nvPr>
        </p:nvSpPr>
        <p:spPr>
          <a:xfrm>
            <a:off x="912250" y="93450"/>
            <a:ext cx="71859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solidFill>
                  <a:srgbClr val="FFFFFF"/>
                </a:solidFill>
              </a:rPr>
              <a:t>Befriending Team </a:t>
            </a:r>
            <a:endParaRPr b="1">
              <a:solidFill>
                <a:srgbClr val="FFFFFF"/>
              </a:solidFill>
            </a:endParaRPr>
          </a:p>
        </p:txBody>
      </p:sp>
      <p:sp>
        <p:nvSpPr>
          <p:cNvPr id="69" name="Google Shape;69;p15"/>
          <p:cNvSpPr txBox="1"/>
          <p:nvPr>
            <p:ph idx="1" type="body"/>
          </p:nvPr>
        </p:nvSpPr>
        <p:spPr>
          <a:xfrm>
            <a:off x="154950" y="847675"/>
            <a:ext cx="8834100" cy="4219500"/>
          </a:xfrm>
          <a:prstGeom prst="rect">
            <a:avLst/>
          </a:prstGeom>
        </p:spPr>
        <p:txBody>
          <a:bodyPr anchorCtr="0" anchor="t" bIns="91425" lIns="91425" spcFirstLastPara="1" rIns="91425" wrap="square" tIns="91425">
            <a:noAutofit/>
          </a:bodyPr>
          <a:lstStyle/>
          <a:p>
            <a:pPr indent="0" lvl="0" marL="457200" rtl="0" algn="l">
              <a:spcBef>
                <a:spcPts val="0"/>
              </a:spcBef>
              <a:spcAft>
                <a:spcPts val="0"/>
              </a:spcAft>
              <a:buNone/>
            </a:pPr>
            <a:r>
              <a:rPr b="1" lang="en-GB" sz="1400">
                <a:solidFill>
                  <a:srgbClr val="000000"/>
                </a:solidFill>
              </a:rPr>
              <a:t>Staff Structure </a:t>
            </a:r>
            <a:endParaRPr b="1" sz="1400">
              <a:solidFill>
                <a:srgbClr val="000000"/>
              </a:solidFill>
            </a:endParaRPr>
          </a:p>
          <a:p>
            <a:pPr indent="-317500" lvl="0" marL="457200" rtl="0" algn="l">
              <a:spcBef>
                <a:spcPts val="1000"/>
              </a:spcBef>
              <a:spcAft>
                <a:spcPts val="0"/>
              </a:spcAft>
              <a:buClr>
                <a:srgbClr val="000000"/>
              </a:buClr>
              <a:buSzPts val="1400"/>
              <a:buChar char="●"/>
            </a:pPr>
            <a:r>
              <a:rPr lang="en-GB" sz="1400">
                <a:solidFill>
                  <a:srgbClr val="000000"/>
                </a:solidFill>
              </a:rPr>
              <a:t>Project lead - Emma Hill </a:t>
            </a:r>
            <a:endParaRPr sz="1400">
              <a:solidFill>
                <a:srgbClr val="000000"/>
              </a:solidFill>
            </a:endParaRPr>
          </a:p>
          <a:p>
            <a:pPr indent="-317500" lvl="0" marL="457200" rtl="0" algn="l">
              <a:spcBef>
                <a:spcPts val="0"/>
              </a:spcBef>
              <a:spcAft>
                <a:spcPts val="0"/>
              </a:spcAft>
              <a:buClr>
                <a:srgbClr val="000000"/>
              </a:buClr>
              <a:buSzPts val="1400"/>
              <a:buChar char="●"/>
            </a:pPr>
            <a:r>
              <a:rPr lang="en-GB" sz="1400">
                <a:solidFill>
                  <a:srgbClr val="000000"/>
                </a:solidFill>
              </a:rPr>
              <a:t>Project Support - Helen May </a:t>
            </a:r>
            <a:endParaRPr sz="1400">
              <a:solidFill>
                <a:srgbClr val="000000"/>
              </a:solidFill>
            </a:endParaRPr>
          </a:p>
          <a:p>
            <a:pPr indent="-317500" lvl="0" marL="457200" rtl="0" algn="l">
              <a:spcBef>
                <a:spcPts val="0"/>
              </a:spcBef>
              <a:spcAft>
                <a:spcPts val="0"/>
              </a:spcAft>
              <a:buClr>
                <a:srgbClr val="000000"/>
              </a:buClr>
              <a:buSzPts val="1400"/>
              <a:buChar char="●"/>
            </a:pPr>
            <a:r>
              <a:rPr lang="en-GB" sz="1400">
                <a:solidFill>
                  <a:srgbClr val="000000"/>
                </a:solidFill>
              </a:rPr>
              <a:t>Project stat support - Chris Wiffen, Jo Lambert </a:t>
            </a:r>
            <a:endParaRPr sz="1400">
              <a:solidFill>
                <a:srgbClr val="000000"/>
              </a:solidFill>
            </a:endParaRPr>
          </a:p>
          <a:p>
            <a:pPr indent="-317500" lvl="0" marL="457200" rtl="0" algn="l">
              <a:spcBef>
                <a:spcPts val="0"/>
              </a:spcBef>
              <a:spcAft>
                <a:spcPts val="0"/>
              </a:spcAft>
              <a:buClr>
                <a:srgbClr val="000000"/>
              </a:buClr>
              <a:buSzPts val="1400"/>
              <a:buChar char="●"/>
            </a:pPr>
            <a:r>
              <a:rPr lang="en-GB" sz="1400">
                <a:solidFill>
                  <a:srgbClr val="000000"/>
                </a:solidFill>
              </a:rPr>
              <a:t>IT support - Pamela Deakin, Cheney Parsons</a:t>
            </a:r>
            <a:endParaRPr sz="1400">
              <a:solidFill>
                <a:srgbClr val="000000"/>
              </a:solidFill>
            </a:endParaRPr>
          </a:p>
          <a:p>
            <a:pPr indent="-317500" lvl="0" marL="457200" rtl="0" algn="l">
              <a:spcBef>
                <a:spcPts val="0"/>
              </a:spcBef>
              <a:spcAft>
                <a:spcPts val="0"/>
              </a:spcAft>
              <a:buClr>
                <a:srgbClr val="000000"/>
              </a:buClr>
              <a:buSzPts val="1400"/>
              <a:buChar char="●"/>
            </a:pPr>
            <a:r>
              <a:rPr lang="en-GB" sz="1400">
                <a:solidFill>
                  <a:srgbClr val="000000"/>
                </a:solidFill>
              </a:rPr>
              <a:t>KVA lead - Gurpreet Keila </a:t>
            </a:r>
            <a:endParaRPr sz="1400">
              <a:solidFill>
                <a:srgbClr val="000000"/>
              </a:solidFill>
            </a:endParaRPr>
          </a:p>
          <a:p>
            <a:pPr indent="-317500" lvl="0" marL="457200" rtl="0" algn="l">
              <a:spcBef>
                <a:spcPts val="0"/>
              </a:spcBef>
              <a:spcAft>
                <a:spcPts val="0"/>
              </a:spcAft>
              <a:buClr>
                <a:srgbClr val="000000"/>
              </a:buClr>
              <a:buSzPts val="1400"/>
              <a:buChar char="●"/>
            </a:pPr>
            <a:r>
              <a:rPr lang="en-GB" sz="1400">
                <a:solidFill>
                  <a:srgbClr val="000000"/>
                </a:solidFill>
              </a:rPr>
              <a:t>Volunteer supervision team - Kathryn Smith, Karen Penny (KVA)</a:t>
            </a:r>
            <a:endParaRPr sz="1400">
              <a:solidFill>
                <a:srgbClr val="000000"/>
              </a:solidFill>
            </a:endParaRPr>
          </a:p>
          <a:p>
            <a:pPr indent="-317500" lvl="0" marL="457200" rtl="0" algn="l">
              <a:spcBef>
                <a:spcPts val="0"/>
              </a:spcBef>
              <a:spcAft>
                <a:spcPts val="0"/>
              </a:spcAft>
              <a:buClr>
                <a:srgbClr val="000000"/>
              </a:buClr>
              <a:buSzPts val="1400"/>
              <a:buChar char="●"/>
            </a:pPr>
            <a:r>
              <a:rPr lang="en-GB" sz="1400">
                <a:solidFill>
                  <a:srgbClr val="000000"/>
                </a:solidFill>
              </a:rPr>
              <a:t>Buddy Allocating team - Adelaide, David, Bill, Sree, Lakhwinder, Chris W (KVA) </a:t>
            </a:r>
            <a:r>
              <a:rPr lang="en-GB" sz="1400">
                <a:solidFill>
                  <a:srgbClr val="FF0000"/>
                </a:solidFill>
              </a:rPr>
              <a:t>Leeni (KVA) Holly, Steph </a:t>
            </a:r>
            <a:endParaRPr sz="1400">
              <a:solidFill>
                <a:srgbClr val="FF0000"/>
              </a:solidFill>
            </a:endParaRPr>
          </a:p>
          <a:p>
            <a:pPr indent="0" lvl="0" marL="0" rtl="0" algn="l">
              <a:spcBef>
                <a:spcPts val="1000"/>
              </a:spcBef>
              <a:spcAft>
                <a:spcPts val="0"/>
              </a:spcAft>
              <a:buNone/>
            </a:pPr>
            <a:r>
              <a:rPr b="1" lang="en-GB" sz="1400">
                <a:solidFill>
                  <a:srgbClr val="000000"/>
                </a:solidFill>
              </a:rPr>
              <a:t>Hours </a:t>
            </a:r>
            <a:endParaRPr b="1" sz="1400">
              <a:solidFill>
                <a:srgbClr val="000000"/>
              </a:solidFill>
            </a:endParaRPr>
          </a:p>
          <a:p>
            <a:pPr indent="-317500" lvl="0" marL="457200" rtl="0" algn="l">
              <a:spcBef>
                <a:spcPts val="1000"/>
              </a:spcBef>
              <a:spcAft>
                <a:spcPts val="0"/>
              </a:spcAft>
              <a:buClr>
                <a:srgbClr val="000000"/>
              </a:buClr>
              <a:buSzPts val="1400"/>
              <a:buChar char="●"/>
            </a:pPr>
            <a:r>
              <a:rPr lang="en-GB" sz="1400">
                <a:solidFill>
                  <a:srgbClr val="000000"/>
                </a:solidFill>
              </a:rPr>
              <a:t>Helen and Emma work full time on the project and cover the inbox over the weekend / bank holidays. </a:t>
            </a:r>
            <a:endParaRPr sz="1400">
              <a:solidFill>
                <a:srgbClr val="000000"/>
              </a:solidFill>
            </a:endParaRPr>
          </a:p>
          <a:p>
            <a:pPr indent="-317500" lvl="0" marL="457200" rtl="0" algn="l">
              <a:spcBef>
                <a:spcPts val="0"/>
              </a:spcBef>
              <a:spcAft>
                <a:spcPts val="0"/>
              </a:spcAft>
              <a:buClr>
                <a:srgbClr val="000000"/>
              </a:buClr>
              <a:buSzPts val="1400"/>
              <a:buChar char="●"/>
            </a:pPr>
            <a:r>
              <a:rPr lang="en-GB" sz="1400">
                <a:solidFill>
                  <a:srgbClr val="000000"/>
                </a:solidFill>
              </a:rPr>
              <a:t>The rest of the team are part time and will do various hours throughout the week to ensure we always have a team of buddy allocators between 9-5 Monday to Friday. </a:t>
            </a:r>
            <a:endParaRPr sz="1400">
              <a:solidFill>
                <a:srgbClr val="00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3" name="Shape 73"/>
        <p:cNvGrpSpPr/>
        <p:nvPr/>
      </p:nvGrpSpPr>
      <p:grpSpPr>
        <a:xfrm>
          <a:off x="0" y="0"/>
          <a:ext cx="0" cy="0"/>
          <a:chOff x="0" y="0"/>
          <a:chExt cx="0" cy="0"/>
        </a:xfrm>
      </p:grpSpPr>
      <p:pic>
        <p:nvPicPr>
          <p:cNvPr id="74" name="Google Shape;74;p16"/>
          <p:cNvPicPr preferRelativeResize="0"/>
          <p:nvPr/>
        </p:nvPicPr>
        <p:blipFill>
          <a:blip r:embed="rId3">
            <a:alphaModFix/>
          </a:blip>
          <a:stretch>
            <a:fillRect/>
          </a:stretch>
        </p:blipFill>
        <p:spPr>
          <a:xfrm>
            <a:off x="0" y="-13122"/>
            <a:ext cx="9143999" cy="882707"/>
          </a:xfrm>
          <a:prstGeom prst="rect">
            <a:avLst/>
          </a:prstGeom>
          <a:noFill/>
          <a:ln>
            <a:noFill/>
          </a:ln>
        </p:spPr>
      </p:pic>
      <p:sp>
        <p:nvSpPr>
          <p:cNvPr id="75" name="Google Shape;75;p16"/>
          <p:cNvSpPr txBox="1"/>
          <p:nvPr>
            <p:ph type="title"/>
          </p:nvPr>
        </p:nvSpPr>
        <p:spPr>
          <a:xfrm>
            <a:off x="912250" y="93450"/>
            <a:ext cx="71859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solidFill>
                  <a:srgbClr val="FFFFFF"/>
                </a:solidFill>
              </a:rPr>
              <a:t>Service model</a:t>
            </a:r>
            <a:endParaRPr b="1">
              <a:solidFill>
                <a:srgbClr val="FFFFFF"/>
              </a:solidFill>
            </a:endParaRPr>
          </a:p>
        </p:txBody>
      </p:sp>
      <p:sp>
        <p:nvSpPr>
          <p:cNvPr id="76" name="Google Shape;76;p16"/>
          <p:cNvSpPr txBox="1"/>
          <p:nvPr/>
        </p:nvSpPr>
        <p:spPr>
          <a:xfrm>
            <a:off x="274250" y="4580900"/>
            <a:ext cx="8092500" cy="46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t>To view more clearly </a:t>
            </a:r>
            <a:r>
              <a:rPr lang="en-GB" sz="1100" u="sng">
                <a:solidFill>
                  <a:schemeClr val="hlink"/>
                </a:solidFill>
                <a:hlinkClick r:id="rId4"/>
              </a:rPr>
              <a:t>Full Buddy Process</a:t>
            </a:r>
            <a:endParaRPr/>
          </a:p>
        </p:txBody>
      </p:sp>
      <p:pic>
        <p:nvPicPr>
          <p:cNvPr id="77" name="Google Shape;77;p16"/>
          <p:cNvPicPr preferRelativeResize="0"/>
          <p:nvPr/>
        </p:nvPicPr>
        <p:blipFill>
          <a:blip r:embed="rId5">
            <a:alphaModFix/>
          </a:blip>
          <a:stretch>
            <a:fillRect/>
          </a:stretch>
        </p:blipFill>
        <p:spPr>
          <a:xfrm>
            <a:off x="1371600" y="869575"/>
            <a:ext cx="6995150" cy="37147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1" name="Shape 81"/>
        <p:cNvGrpSpPr/>
        <p:nvPr/>
      </p:nvGrpSpPr>
      <p:grpSpPr>
        <a:xfrm>
          <a:off x="0" y="0"/>
          <a:ext cx="0" cy="0"/>
          <a:chOff x="0" y="0"/>
          <a:chExt cx="0" cy="0"/>
        </a:xfrm>
      </p:grpSpPr>
      <p:pic>
        <p:nvPicPr>
          <p:cNvPr id="82" name="Google Shape;82;p17"/>
          <p:cNvPicPr preferRelativeResize="0"/>
          <p:nvPr/>
        </p:nvPicPr>
        <p:blipFill>
          <a:blip r:embed="rId3">
            <a:alphaModFix/>
          </a:blip>
          <a:stretch>
            <a:fillRect/>
          </a:stretch>
        </p:blipFill>
        <p:spPr>
          <a:xfrm>
            <a:off x="0" y="-13122"/>
            <a:ext cx="9143999" cy="882707"/>
          </a:xfrm>
          <a:prstGeom prst="rect">
            <a:avLst/>
          </a:prstGeom>
          <a:noFill/>
          <a:ln>
            <a:noFill/>
          </a:ln>
        </p:spPr>
      </p:pic>
      <p:sp>
        <p:nvSpPr>
          <p:cNvPr id="83" name="Google Shape;83;p17"/>
          <p:cNvSpPr txBox="1"/>
          <p:nvPr>
            <p:ph type="title"/>
          </p:nvPr>
        </p:nvSpPr>
        <p:spPr>
          <a:xfrm>
            <a:off x="912250" y="93450"/>
            <a:ext cx="71859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solidFill>
                  <a:srgbClr val="FFFFFF"/>
                </a:solidFill>
              </a:rPr>
              <a:t>Service platforms </a:t>
            </a:r>
            <a:endParaRPr b="1">
              <a:solidFill>
                <a:srgbClr val="FFFFFF"/>
              </a:solidFill>
            </a:endParaRPr>
          </a:p>
        </p:txBody>
      </p:sp>
      <p:sp>
        <p:nvSpPr>
          <p:cNvPr id="84" name="Google Shape;84;p17"/>
          <p:cNvSpPr txBox="1"/>
          <p:nvPr/>
        </p:nvSpPr>
        <p:spPr>
          <a:xfrm>
            <a:off x="0" y="1344175"/>
            <a:ext cx="6117300" cy="278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17"/>
          <p:cNvSpPr/>
          <p:nvPr/>
        </p:nvSpPr>
        <p:spPr>
          <a:xfrm>
            <a:off x="713225" y="1143200"/>
            <a:ext cx="1838100" cy="1618500"/>
          </a:xfrm>
          <a:prstGeom prst="homePlate">
            <a:avLst>
              <a:gd fmla="val 50000" name="adj"/>
            </a:avLst>
          </a:prstGeom>
          <a:solidFill>
            <a:srgbClr val="EA99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7"/>
          <p:cNvSpPr/>
          <p:nvPr/>
        </p:nvSpPr>
        <p:spPr>
          <a:xfrm>
            <a:off x="3218325" y="1143200"/>
            <a:ext cx="2204400" cy="1618500"/>
          </a:xfrm>
          <a:prstGeom prst="homePlate">
            <a:avLst>
              <a:gd fmla="val 50000" name="adj"/>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17"/>
          <p:cNvSpPr/>
          <p:nvPr/>
        </p:nvSpPr>
        <p:spPr>
          <a:xfrm>
            <a:off x="6089725" y="1143200"/>
            <a:ext cx="2160900" cy="1618500"/>
          </a:xfrm>
          <a:prstGeom prst="homePlate">
            <a:avLst>
              <a:gd fmla="val 50000" name="adj"/>
            </a:avLst>
          </a:prstGeom>
          <a:solidFill>
            <a:srgbClr val="B4A7D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17"/>
          <p:cNvSpPr txBox="1"/>
          <p:nvPr/>
        </p:nvSpPr>
        <p:spPr>
          <a:xfrm>
            <a:off x="795525" y="1440200"/>
            <a:ext cx="1152300" cy="882600"/>
          </a:xfrm>
          <a:prstGeom prst="rect">
            <a:avLst/>
          </a:prstGeom>
          <a:solidFill>
            <a:srgbClr val="EA9999"/>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t>Firmstep </a:t>
            </a:r>
            <a:endParaRPr/>
          </a:p>
          <a:p>
            <a:pPr indent="0" lvl="0" marL="0" rtl="0" algn="l">
              <a:spcBef>
                <a:spcPts val="0"/>
              </a:spcBef>
              <a:spcAft>
                <a:spcPts val="0"/>
              </a:spcAft>
              <a:buNone/>
            </a:pPr>
            <a:r>
              <a:rPr lang="en-GB"/>
              <a:t>Customer Platform </a:t>
            </a:r>
            <a:endParaRPr/>
          </a:p>
        </p:txBody>
      </p:sp>
      <p:sp>
        <p:nvSpPr>
          <p:cNvPr id="89" name="Google Shape;89;p17"/>
          <p:cNvSpPr txBox="1"/>
          <p:nvPr/>
        </p:nvSpPr>
        <p:spPr>
          <a:xfrm>
            <a:off x="3428750" y="1440200"/>
            <a:ext cx="1316700" cy="113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t>Volunteer</a:t>
            </a:r>
            <a:endParaRPr/>
          </a:p>
          <a:p>
            <a:pPr indent="0" lvl="0" marL="0" rtl="0" algn="l">
              <a:spcBef>
                <a:spcPts val="0"/>
              </a:spcBef>
              <a:spcAft>
                <a:spcPts val="0"/>
              </a:spcAft>
              <a:buNone/>
            </a:pPr>
            <a:r>
              <a:rPr lang="en-GB"/>
              <a:t>Master spreadsheet Form </a:t>
            </a:r>
            <a:endParaRPr/>
          </a:p>
        </p:txBody>
      </p:sp>
      <p:sp>
        <p:nvSpPr>
          <p:cNvPr id="90" name="Google Shape;90;p17"/>
          <p:cNvSpPr txBox="1"/>
          <p:nvPr/>
        </p:nvSpPr>
        <p:spPr>
          <a:xfrm>
            <a:off x="6309375" y="1460750"/>
            <a:ext cx="1316700" cy="841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t>Trello Board </a:t>
            </a:r>
            <a:endParaRPr/>
          </a:p>
        </p:txBody>
      </p:sp>
      <p:sp>
        <p:nvSpPr>
          <p:cNvPr id="91" name="Google Shape;91;p17"/>
          <p:cNvSpPr txBox="1"/>
          <p:nvPr/>
        </p:nvSpPr>
        <p:spPr>
          <a:xfrm>
            <a:off x="425200" y="3127250"/>
            <a:ext cx="2160900" cy="174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t>KST platform that provides all the case information from the Person in need. </a:t>
            </a:r>
            <a:endParaRPr/>
          </a:p>
        </p:txBody>
      </p:sp>
      <p:sp>
        <p:nvSpPr>
          <p:cNvPr id="92" name="Google Shape;92;p17"/>
          <p:cNvSpPr txBox="1"/>
          <p:nvPr/>
        </p:nvSpPr>
        <p:spPr>
          <a:xfrm>
            <a:off x="3140975" y="3127250"/>
            <a:ext cx="2441400" cy="172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t>Volunteer information from the google form that indicates experience, availability and deployment of volunteer</a:t>
            </a:r>
            <a:endParaRPr/>
          </a:p>
        </p:txBody>
      </p:sp>
      <p:sp>
        <p:nvSpPr>
          <p:cNvPr id="93" name="Google Shape;93;p17"/>
          <p:cNvSpPr txBox="1"/>
          <p:nvPr/>
        </p:nvSpPr>
        <p:spPr>
          <a:xfrm>
            <a:off x="6048750" y="3127250"/>
            <a:ext cx="2551200" cy="2016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t>Trello board used to case manage the tickets to show where in the process the case is;</a:t>
            </a:r>
            <a:endParaRPr/>
          </a:p>
          <a:p>
            <a:pPr indent="-317500" lvl="0" marL="457200" rtl="0" algn="l">
              <a:spcBef>
                <a:spcPts val="0"/>
              </a:spcBef>
              <a:spcAft>
                <a:spcPts val="0"/>
              </a:spcAft>
              <a:buSzPts val="1400"/>
              <a:buChar char="●"/>
            </a:pPr>
            <a:r>
              <a:rPr lang="en-GB"/>
              <a:t>Not spoken to</a:t>
            </a:r>
            <a:endParaRPr/>
          </a:p>
          <a:p>
            <a:pPr indent="-317500" lvl="0" marL="457200" rtl="0" algn="l">
              <a:spcBef>
                <a:spcPts val="0"/>
              </a:spcBef>
              <a:spcAft>
                <a:spcPts val="0"/>
              </a:spcAft>
              <a:buSzPts val="1400"/>
              <a:buChar char="●"/>
            </a:pPr>
            <a:r>
              <a:rPr lang="en-GB"/>
              <a:t>In progress</a:t>
            </a:r>
            <a:endParaRPr/>
          </a:p>
          <a:p>
            <a:pPr indent="-317500" lvl="0" marL="457200" rtl="0" algn="l">
              <a:spcBef>
                <a:spcPts val="0"/>
              </a:spcBef>
              <a:spcAft>
                <a:spcPts val="0"/>
              </a:spcAft>
              <a:buSzPts val="1400"/>
              <a:buChar char="●"/>
            </a:pPr>
            <a:r>
              <a:rPr lang="en-GB"/>
              <a:t>Matched</a:t>
            </a:r>
            <a:endParaRPr/>
          </a:p>
          <a:p>
            <a:pPr indent="-317500" lvl="0" marL="457200" rtl="0" algn="l">
              <a:spcBef>
                <a:spcPts val="0"/>
              </a:spcBef>
              <a:spcAft>
                <a:spcPts val="0"/>
              </a:spcAft>
              <a:buSzPts val="1400"/>
              <a:buChar char="●"/>
            </a:pPr>
            <a:r>
              <a:rPr lang="en-GB"/>
              <a:t>No longer requires support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7" name="Shape 97"/>
        <p:cNvGrpSpPr/>
        <p:nvPr/>
      </p:nvGrpSpPr>
      <p:grpSpPr>
        <a:xfrm>
          <a:off x="0" y="0"/>
          <a:ext cx="0" cy="0"/>
          <a:chOff x="0" y="0"/>
          <a:chExt cx="0" cy="0"/>
        </a:xfrm>
      </p:grpSpPr>
      <p:pic>
        <p:nvPicPr>
          <p:cNvPr id="98" name="Google Shape;98;p18"/>
          <p:cNvPicPr preferRelativeResize="0"/>
          <p:nvPr/>
        </p:nvPicPr>
        <p:blipFill>
          <a:blip r:embed="rId3">
            <a:alphaModFix/>
          </a:blip>
          <a:stretch>
            <a:fillRect/>
          </a:stretch>
        </p:blipFill>
        <p:spPr>
          <a:xfrm>
            <a:off x="0" y="-13122"/>
            <a:ext cx="9143999" cy="882707"/>
          </a:xfrm>
          <a:prstGeom prst="rect">
            <a:avLst/>
          </a:prstGeom>
          <a:noFill/>
          <a:ln>
            <a:noFill/>
          </a:ln>
        </p:spPr>
      </p:pic>
      <p:sp>
        <p:nvSpPr>
          <p:cNvPr id="99" name="Google Shape;99;p18"/>
          <p:cNvSpPr txBox="1"/>
          <p:nvPr>
            <p:ph type="title"/>
          </p:nvPr>
        </p:nvSpPr>
        <p:spPr>
          <a:xfrm>
            <a:off x="912250" y="93450"/>
            <a:ext cx="71859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solidFill>
                  <a:srgbClr val="FFFFFF"/>
                </a:solidFill>
              </a:rPr>
              <a:t>Service users</a:t>
            </a:r>
            <a:endParaRPr b="1">
              <a:solidFill>
                <a:srgbClr val="FFFFFF"/>
              </a:solidFill>
            </a:endParaRPr>
          </a:p>
        </p:txBody>
      </p:sp>
      <p:sp>
        <p:nvSpPr>
          <p:cNvPr id="100" name="Google Shape;100;p18"/>
          <p:cNvSpPr txBox="1"/>
          <p:nvPr>
            <p:ph idx="1" type="body"/>
          </p:nvPr>
        </p:nvSpPr>
        <p:spPr>
          <a:xfrm>
            <a:off x="154950" y="847675"/>
            <a:ext cx="8834100" cy="42195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Clr>
                <a:srgbClr val="666666"/>
              </a:buClr>
              <a:buSzPts val="1400"/>
              <a:buChar char="●"/>
            </a:pPr>
            <a:r>
              <a:rPr lang="en-GB" sz="1400"/>
              <a:t>Some of the findings from the analysis of Tier 3 People In Need</a:t>
            </a:r>
            <a:r>
              <a:rPr lang="en-GB" sz="1400">
                <a:solidFill>
                  <a:srgbClr val="666666"/>
                </a:solidFill>
              </a:rPr>
              <a:t>: </a:t>
            </a:r>
            <a:endParaRPr sz="1400">
              <a:solidFill>
                <a:srgbClr val="666666"/>
              </a:solidFill>
            </a:endParaRPr>
          </a:p>
          <a:p>
            <a:pPr indent="-317500" lvl="1" marL="914400" rtl="0" algn="l">
              <a:spcBef>
                <a:spcPts val="0"/>
              </a:spcBef>
              <a:spcAft>
                <a:spcPts val="0"/>
              </a:spcAft>
              <a:buClr>
                <a:srgbClr val="666666"/>
              </a:buClr>
              <a:buSzPts val="1400"/>
              <a:buChar char="○"/>
            </a:pPr>
            <a:r>
              <a:rPr lang="en-GB">
                <a:solidFill>
                  <a:srgbClr val="666666"/>
                </a:solidFill>
              </a:rPr>
              <a:t>Currently supporting </a:t>
            </a:r>
            <a:r>
              <a:rPr lang="en-GB">
                <a:solidFill>
                  <a:srgbClr val="FF0000"/>
                </a:solidFill>
              </a:rPr>
              <a:t>140</a:t>
            </a:r>
            <a:r>
              <a:rPr lang="en-GB">
                <a:solidFill>
                  <a:srgbClr val="666666"/>
                </a:solidFill>
              </a:rPr>
              <a:t> people with a buddy </a:t>
            </a:r>
            <a:endParaRPr>
              <a:solidFill>
                <a:srgbClr val="666666"/>
              </a:solidFill>
            </a:endParaRPr>
          </a:p>
          <a:p>
            <a:pPr indent="-317500" lvl="1" marL="914400" rtl="0" algn="l">
              <a:spcBef>
                <a:spcPts val="0"/>
              </a:spcBef>
              <a:spcAft>
                <a:spcPts val="0"/>
              </a:spcAft>
              <a:buClr>
                <a:srgbClr val="666666"/>
              </a:buClr>
              <a:buSzPts val="1400"/>
              <a:buChar char="○"/>
            </a:pPr>
            <a:r>
              <a:rPr lang="en-GB">
                <a:solidFill>
                  <a:srgbClr val="666666"/>
                </a:solidFill>
              </a:rPr>
              <a:t>Two-thirds of the People in Need live alone;</a:t>
            </a:r>
            <a:endParaRPr>
              <a:solidFill>
                <a:srgbClr val="666666"/>
              </a:solidFill>
            </a:endParaRPr>
          </a:p>
          <a:p>
            <a:pPr indent="-317500" lvl="1" marL="914400" rtl="0" algn="l">
              <a:spcBef>
                <a:spcPts val="0"/>
              </a:spcBef>
              <a:spcAft>
                <a:spcPts val="0"/>
              </a:spcAft>
              <a:buClr>
                <a:srgbClr val="666666"/>
              </a:buClr>
              <a:buSzPts val="1400"/>
              <a:buChar char="○"/>
            </a:pPr>
            <a:r>
              <a:rPr lang="en-GB">
                <a:solidFill>
                  <a:srgbClr val="666666"/>
                </a:solidFill>
              </a:rPr>
              <a:t>Pressing need for support, 80% require support within 4 days (20% require immediate support); </a:t>
            </a:r>
            <a:endParaRPr>
              <a:solidFill>
                <a:srgbClr val="666666"/>
              </a:solidFill>
            </a:endParaRPr>
          </a:p>
          <a:p>
            <a:pPr indent="-317500" lvl="1" marL="914400" rtl="0" algn="l">
              <a:spcBef>
                <a:spcPts val="0"/>
              </a:spcBef>
              <a:spcAft>
                <a:spcPts val="0"/>
              </a:spcAft>
              <a:buClr>
                <a:srgbClr val="666666"/>
              </a:buClr>
              <a:buSzPts val="1400"/>
              <a:buChar char="○"/>
            </a:pPr>
            <a:r>
              <a:rPr lang="en-GB">
                <a:solidFill>
                  <a:srgbClr val="666666"/>
                </a:solidFill>
              </a:rPr>
              <a:t>Nearly one in ten have a preference for a language over than English;</a:t>
            </a:r>
            <a:endParaRPr>
              <a:solidFill>
                <a:srgbClr val="666666"/>
              </a:solidFill>
            </a:endParaRPr>
          </a:p>
          <a:p>
            <a:pPr indent="-317500" lvl="1" marL="914400" rtl="0" algn="l">
              <a:spcBef>
                <a:spcPts val="0"/>
              </a:spcBef>
              <a:spcAft>
                <a:spcPts val="0"/>
              </a:spcAft>
              <a:buClr>
                <a:srgbClr val="666666"/>
              </a:buClr>
              <a:buSzPts val="1400"/>
              <a:buChar char="○"/>
            </a:pPr>
            <a:r>
              <a:rPr lang="en-GB">
                <a:solidFill>
                  <a:srgbClr val="666666"/>
                </a:solidFill>
              </a:rPr>
              <a:t>Over eight in ten belong to a vulnerable group - split closely between over 70s and those aged under 70 with a pre-existing health condition;</a:t>
            </a:r>
            <a:endParaRPr>
              <a:solidFill>
                <a:srgbClr val="666666"/>
              </a:solidFill>
            </a:endParaRPr>
          </a:p>
          <a:p>
            <a:pPr indent="-317500" lvl="1" marL="914400" rtl="0" algn="l">
              <a:spcBef>
                <a:spcPts val="0"/>
              </a:spcBef>
              <a:spcAft>
                <a:spcPts val="0"/>
              </a:spcAft>
              <a:buClr>
                <a:srgbClr val="666666"/>
              </a:buClr>
              <a:buSzPts val="1400"/>
              <a:buChar char="○"/>
            </a:pPr>
            <a:r>
              <a:rPr lang="en-GB">
                <a:solidFill>
                  <a:srgbClr val="666666"/>
                </a:solidFill>
              </a:rPr>
              <a:t>One in ten report having had COVID-19 symptoms within the last seven days of requesting help from the KST hub;</a:t>
            </a:r>
            <a:endParaRPr>
              <a:solidFill>
                <a:srgbClr val="666666"/>
              </a:solidFill>
            </a:endParaRPr>
          </a:p>
          <a:p>
            <a:pPr indent="-317500" lvl="1" marL="914400" rtl="0" algn="l">
              <a:spcBef>
                <a:spcPts val="0"/>
              </a:spcBef>
              <a:spcAft>
                <a:spcPts val="0"/>
              </a:spcAft>
              <a:buClr>
                <a:srgbClr val="666666"/>
              </a:buClr>
              <a:buSzPts val="1400"/>
              <a:buChar char="○"/>
            </a:pPr>
            <a:r>
              <a:rPr lang="en-GB">
                <a:solidFill>
                  <a:srgbClr val="666666"/>
                </a:solidFill>
              </a:rPr>
              <a:t>A third report feeling unsafe;</a:t>
            </a:r>
            <a:endParaRPr>
              <a:solidFill>
                <a:srgbClr val="666666"/>
              </a:solidFill>
            </a:endParaRPr>
          </a:p>
          <a:p>
            <a:pPr indent="-317500" lvl="1" marL="914400" rtl="0" algn="l">
              <a:spcBef>
                <a:spcPts val="0"/>
              </a:spcBef>
              <a:spcAft>
                <a:spcPts val="0"/>
              </a:spcAft>
              <a:buClr>
                <a:srgbClr val="666666"/>
              </a:buClr>
              <a:buSzPts val="1400"/>
              <a:buChar char="○"/>
            </a:pPr>
            <a:r>
              <a:rPr lang="en-GB">
                <a:solidFill>
                  <a:srgbClr val="666666"/>
                </a:solidFill>
              </a:rPr>
              <a:t>Nearly one in ten have been discharged from hospital</a:t>
            </a:r>
            <a:endParaRPr>
              <a:solidFill>
                <a:srgbClr val="666666"/>
              </a:solidFill>
            </a:endParaRPr>
          </a:p>
          <a:p>
            <a:pPr indent="-317500" lvl="1" marL="914400" rtl="0" algn="l">
              <a:spcBef>
                <a:spcPts val="0"/>
              </a:spcBef>
              <a:spcAft>
                <a:spcPts val="0"/>
              </a:spcAft>
              <a:buClr>
                <a:srgbClr val="666666"/>
              </a:buClr>
              <a:buSzPts val="1400"/>
              <a:buChar char="○"/>
            </a:pPr>
            <a:r>
              <a:rPr lang="en-GB">
                <a:solidFill>
                  <a:srgbClr val="666666"/>
                </a:solidFill>
              </a:rPr>
              <a:t>Over half of those answering would like to be contacted at least a few times a week, with telephone being the preferred method</a:t>
            </a:r>
            <a:endParaRPr>
              <a:solidFill>
                <a:srgbClr val="666666"/>
              </a:solidFill>
            </a:endParaRPr>
          </a:p>
          <a:p>
            <a:pPr indent="-317500" lvl="1" marL="914400" rtl="0" algn="l">
              <a:spcBef>
                <a:spcPts val="0"/>
              </a:spcBef>
              <a:spcAft>
                <a:spcPts val="0"/>
              </a:spcAft>
              <a:buClr>
                <a:srgbClr val="666666"/>
              </a:buClr>
              <a:buSzPts val="1400"/>
              <a:buChar char="○"/>
            </a:pPr>
            <a:r>
              <a:rPr lang="en-GB">
                <a:solidFill>
                  <a:srgbClr val="666666"/>
                </a:solidFill>
              </a:rPr>
              <a:t>20 people have been identified as ‘3.5’ and requiring further mental health support </a:t>
            </a:r>
            <a:endParaRPr>
              <a:solidFill>
                <a:srgbClr val="666666"/>
              </a:solidFill>
            </a:endParaRPr>
          </a:p>
          <a:p>
            <a:pPr indent="-317500" lvl="0" marL="457200" rtl="0" algn="l">
              <a:spcBef>
                <a:spcPts val="0"/>
              </a:spcBef>
              <a:spcAft>
                <a:spcPts val="0"/>
              </a:spcAft>
              <a:buSzPts val="1400"/>
              <a:buChar char="●"/>
            </a:pPr>
            <a:r>
              <a:rPr lang="en-GB" sz="1400" u="sng">
                <a:solidFill>
                  <a:schemeClr val="accent5"/>
                </a:solidFill>
                <a:hlinkClick r:id="rId4"/>
              </a:rPr>
              <a:t>Analysis of Tier 3 People In Need</a:t>
            </a:r>
            <a:endParaRPr sz="14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4" name="Shape 104"/>
        <p:cNvGrpSpPr/>
        <p:nvPr/>
      </p:nvGrpSpPr>
      <p:grpSpPr>
        <a:xfrm>
          <a:off x="0" y="0"/>
          <a:ext cx="0" cy="0"/>
          <a:chOff x="0" y="0"/>
          <a:chExt cx="0" cy="0"/>
        </a:xfrm>
      </p:grpSpPr>
      <p:pic>
        <p:nvPicPr>
          <p:cNvPr id="105" name="Google Shape;105;p19"/>
          <p:cNvPicPr preferRelativeResize="0"/>
          <p:nvPr/>
        </p:nvPicPr>
        <p:blipFill>
          <a:blip r:embed="rId3">
            <a:alphaModFix/>
          </a:blip>
          <a:stretch>
            <a:fillRect/>
          </a:stretch>
        </p:blipFill>
        <p:spPr>
          <a:xfrm>
            <a:off x="0" y="-13122"/>
            <a:ext cx="9143999" cy="882707"/>
          </a:xfrm>
          <a:prstGeom prst="rect">
            <a:avLst/>
          </a:prstGeom>
          <a:noFill/>
          <a:ln>
            <a:noFill/>
          </a:ln>
        </p:spPr>
      </p:pic>
      <p:sp>
        <p:nvSpPr>
          <p:cNvPr id="106" name="Google Shape;106;p19"/>
          <p:cNvSpPr txBox="1"/>
          <p:nvPr>
            <p:ph type="title"/>
          </p:nvPr>
        </p:nvSpPr>
        <p:spPr>
          <a:xfrm>
            <a:off x="912250" y="93450"/>
            <a:ext cx="71859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solidFill>
                  <a:srgbClr val="FFFFFF"/>
                </a:solidFill>
              </a:rPr>
              <a:t>Service users</a:t>
            </a:r>
            <a:endParaRPr b="1">
              <a:solidFill>
                <a:srgbClr val="FFFFFF"/>
              </a:solidFill>
            </a:endParaRPr>
          </a:p>
        </p:txBody>
      </p:sp>
      <p:sp>
        <p:nvSpPr>
          <p:cNvPr id="107" name="Google Shape;107;p19"/>
          <p:cNvSpPr txBox="1"/>
          <p:nvPr>
            <p:ph idx="1" type="body"/>
          </p:nvPr>
        </p:nvSpPr>
        <p:spPr>
          <a:xfrm>
            <a:off x="154950" y="847675"/>
            <a:ext cx="8834100" cy="42195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Char char="●"/>
            </a:pPr>
            <a:r>
              <a:rPr lang="en-GB" sz="1600"/>
              <a:t>3 cohorts of support</a:t>
            </a:r>
            <a:endParaRPr sz="1600"/>
          </a:p>
          <a:p>
            <a:pPr indent="0" lvl="0" marL="914400" rtl="0" algn="l">
              <a:spcBef>
                <a:spcPts val="1000"/>
              </a:spcBef>
              <a:spcAft>
                <a:spcPts val="1000"/>
              </a:spcAft>
              <a:buNone/>
            </a:pPr>
            <a:r>
              <a:t/>
            </a:r>
            <a:endParaRPr/>
          </a:p>
        </p:txBody>
      </p:sp>
      <p:sp>
        <p:nvSpPr>
          <p:cNvPr id="108" name="Google Shape;108;p19"/>
          <p:cNvSpPr/>
          <p:nvPr/>
        </p:nvSpPr>
        <p:spPr>
          <a:xfrm>
            <a:off x="1741925" y="1963275"/>
            <a:ext cx="1388100" cy="1560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9"/>
          <p:cNvSpPr/>
          <p:nvPr/>
        </p:nvSpPr>
        <p:spPr>
          <a:xfrm>
            <a:off x="2990075" y="1621525"/>
            <a:ext cx="2715600" cy="25101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9"/>
          <p:cNvSpPr txBox="1"/>
          <p:nvPr/>
        </p:nvSpPr>
        <p:spPr>
          <a:xfrm>
            <a:off x="3572975" y="2132925"/>
            <a:ext cx="1549800" cy="1220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000"/>
              </a:spcAft>
              <a:buNone/>
            </a:pPr>
            <a:r>
              <a:rPr lang="en-GB" sz="1900">
                <a:solidFill>
                  <a:schemeClr val="dk2"/>
                </a:solidFill>
              </a:rPr>
              <a:t>Basic befriending</a:t>
            </a:r>
            <a:endParaRPr sz="1900"/>
          </a:p>
        </p:txBody>
      </p:sp>
      <p:sp>
        <p:nvSpPr>
          <p:cNvPr id="111" name="Google Shape;111;p19"/>
          <p:cNvSpPr txBox="1"/>
          <p:nvPr/>
        </p:nvSpPr>
        <p:spPr>
          <a:xfrm>
            <a:off x="2018825" y="2132925"/>
            <a:ext cx="1111200" cy="1344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000"/>
              </a:spcAft>
              <a:buNone/>
            </a:pPr>
            <a:r>
              <a:rPr lang="en-GB" sz="1600">
                <a:solidFill>
                  <a:schemeClr val="dk2"/>
                </a:solidFill>
              </a:rPr>
              <a:t>‘3.5’s’  - Mental Health Support </a:t>
            </a:r>
            <a:endParaRPr sz="1600"/>
          </a:p>
        </p:txBody>
      </p:sp>
      <p:sp>
        <p:nvSpPr>
          <p:cNvPr id="112" name="Google Shape;112;p19"/>
          <p:cNvSpPr/>
          <p:nvPr/>
        </p:nvSpPr>
        <p:spPr>
          <a:xfrm>
            <a:off x="5251625" y="1757125"/>
            <a:ext cx="2100000" cy="22389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9"/>
          <p:cNvSpPr txBox="1"/>
          <p:nvPr/>
        </p:nvSpPr>
        <p:spPr>
          <a:xfrm>
            <a:off x="5565725" y="2081125"/>
            <a:ext cx="1714500" cy="159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600"/>
              <a:t>Those requiring a bit more support and help(eg; financial, food, housing issues)  </a:t>
            </a:r>
            <a:endParaRPr sz="16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7" name="Shape 117"/>
        <p:cNvGrpSpPr/>
        <p:nvPr/>
      </p:nvGrpSpPr>
      <p:grpSpPr>
        <a:xfrm>
          <a:off x="0" y="0"/>
          <a:ext cx="0" cy="0"/>
          <a:chOff x="0" y="0"/>
          <a:chExt cx="0" cy="0"/>
        </a:xfrm>
      </p:grpSpPr>
      <p:pic>
        <p:nvPicPr>
          <p:cNvPr id="118" name="Google Shape;118;p20"/>
          <p:cNvPicPr preferRelativeResize="0"/>
          <p:nvPr/>
        </p:nvPicPr>
        <p:blipFill>
          <a:blip r:embed="rId3">
            <a:alphaModFix/>
          </a:blip>
          <a:stretch>
            <a:fillRect/>
          </a:stretch>
        </p:blipFill>
        <p:spPr>
          <a:xfrm>
            <a:off x="0" y="-13122"/>
            <a:ext cx="9143999" cy="882707"/>
          </a:xfrm>
          <a:prstGeom prst="rect">
            <a:avLst/>
          </a:prstGeom>
          <a:noFill/>
          <a:ln>
            <a:noFill/>
          </a:ln>
        </p:spPr>
      </p:pic>
      <p:sp>
        <p:nvSpPr>
          <p:cNvPr id="119" name="Google Shape;119;p20"/>
          <p:cNvSpPr txBox="1"/>
          <p:nvPr>
            <p:ph type="title"/>
          </p:nvPr>
        </p:nvSpPr>
        <p:spPr>
          <a:xfrm>
            <a:off x="912250" y="93450"/>
            <a:ext cx="71859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solidFill>
                  <a:srgbClr val="FFFFFF"/>
                </a:solidFill>
              </a:rPr>
              <a:t>Buddy Volunteers</a:t>
            </a:r>
            <a:endParaRPr b="1">
              <a:solidFill>
                <a:srgbClr val="FFFFFF"/>
              </a:solidFill>
            </a:endParaRPr>
          </a:p>
          <a:p>
            <a:pPr indent="0" lvl="0" marL="0" rtl="0" algn="l">
              <a:spcBef>
                <a:spcPts val="0"/>
              </a:spcBef>
              <a:spcAft>
                <a:spcPts val="0"/>
              </a:spcAft>
              <a:buNone/>
            </a:pPr>
            <a:r>
              <a:t/>
            </a:r>
            <a:endParaRPr b="1">
              <a:solidFill>
                <a:srgbClr val="FFFFFF"/>
              </a:solidFill>
            </a:endParaRPr>
          </a:p>
        </p:txBody>
      </p:sp>
      <p:sp>
        <p:nvSpPr>
          <p:cNvPr id="120" name="Google Shape;120;p20"/>
          <p:cNvSpPr txBox="1"/>
          <p:nvPr>
            <p:ph idx="1" type="body"/>
          </p:nvPr>
        </p:nvSpPr>
        <p:spPr>
          <a:xfrm>
            <a:off x="154950" y="847675"/>
            <a:ext cx="8834100" cy="42195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en-GB" sz="1300"/>
              <a:t>The buddy programme support is provided by local volunteers. </a:t>
            </a:r>
            <a:endParaRPr sz="1300"/>
          </a:p>
          <a:p>
            <a:pPr indent="-311150" lvl="0" marL="457200" rtl="0" algn="l">
              <a:spcBef>
                <a:spcPts val="0"/>
              </a:spcBef>
              <a:spcAft>
                <a:spcPts val="0"/>
              </a:spcAft>
              <a:buSzPts val="1300"/>
              <a:buChar char="●"/>
            </a:pPr>
            <a:r>
              <a:rPr lang="en-GB" sz="1300"/>
              <a:t>Latest position (click each to update)</a:t>
            </a:r>
            <a:endParaRPr sz="1300"/>
          </a:p>
          <a:p>
            <a:pPr indent="-311150" lvl="0" marL="914400" rtl="0" algn="l">
              <a:spcBef>
                <a:spcPts val="0"/>
              </a:spcBef>
              <a:spcAft>
                <a:spcPts val="0"/>
              </a:spcAft>
              <a:buSzPts val="1300"/>
              <a:buChar char="●"/>
            </a:pPr>
            <a:r>
              <a:rPr lang="en-GB" sz="1300" u="sng">
                <a:solidFill>
                  <a:schemeClr val="hlink"/>
                </a:solidFill>
                <a:hlinkClick r:id="rId4"/>
              </a:rPr>
              <a:t>More data</a:t>
            </a:r>
            <a:r>
              <a:rPr lang="en-GB" sz="1300" u="sng">
                <a:solidFill>
                  <a:schemeClr val="hlink"/>
                </a:solidFill>
                <a:hlinkClick r:id="rId5"/>
              </a:rPr>
              <a:t> and charts</a:t>
            </a:r>
            <a:endParaRPr sz="1300"/>
          </a:p>
          <a:p>
            <a:pPr indent="0" lvl="0" marL="0" rtl="0" algn="l">
              <a:spcBef>
                <a:spcPts val="1000"/>
              </a:spcBef>
              <a:spcAft>
                <a:spcPts val="0"/>
              </a:spcAft>
              <a:buNone/>
            </a:pPr>
            <a:r>
              <a:t/>
            </a:r>
            <a:endParaRPr sz="1300"/>
          </a:p>
          <a:p>
            <a:pPr indent="0" lvl="0" marL="0" rtl="0" algn="l">
              <a:spcBef>
                <a:spcPts val="1000"/>
              </a:spcBef>
              <a:spcAft>
                <a:spcPts val="0"/>
              </a:spcAft>
              <a:buNone/>
            </a:pPr>
            <a:r>
              <a:t/>
            </a:r>
            <a:endParaRPr sz="1300"/>
          </a:p>
          <a:p>
            <a:pPr indent="0" lvl="0" marL="0" rtl="0" algn="l">
              <a:spcBef>
                <a:spcPts val="1000"/>
              </a:spcBef>
              <a:spcAft>
                <a:spcPts val="0"/>
              </a:spcAft>
              <a:buNone/>
            </a:pPr>
            <a:r>
              <a:t/>
            </a:r>
            <a:endParaRPr sz="1300"/>
          </a:p>
          <a:p>
            <a:pPr indent="0" lvl="0" marL="0" rtl="0" algn="l">
              <a:spcBef>
                <a:spcPts val="1000"/>
              </a:spcBef>
              <a:spcAft>
                <a:spcPts val="0"/>
              </a:spcAft>
              <a:buNone/>
            </a:pPr>
            <a:r>
              <a:t/>
            </a:r>
            <a:endParaRPr sz="1300"/>
          </a:p>
          <a:p>
            <a:pPr indent="0" lvl="0" marL="0" rtl="0" algn="l">
              <a:spcBef>
                <a:spcPts val="1000"/>
              </a:spcBef>
              <a:spcAft>
                <a:spcPts val="0"/>
              </a:spcAft>
              <a:buNone/>
            </a:pPr>
            <a:r>
              <a:t/>
            </a:r>
            <a:endParaRPr sz="1300"/>
          </a:p>
          <a:p>
            <a:pPr indent="-311150" lvl="0" marL="457200" rtl="0" algn="l">
              <a:spcBef>
                <a:spcPts val="1000"/>
              </a:spcBef>
              <a:spcAft>
                <a:spcPts val="0"/>
              </a:spcAft>
              <a:buSzPts val="1300"/>
              <a:buChar char="●"/>
            </a:pPr>
            <a:r>
              <a:rPr lang="en-GB" sz="1300"/>
              <a:t>A recent survey with volunteers showed that 80% of volunteers have enjoyed their experience as a buddy and 40% would like to continue for the long term </a:t>
            </a:r>
            <a:endParaRPr sz="1300"/>
          </a:p>
        </p:txBody>
      </p:sp>
      <p:pic>
        <p:nvPicPr>
          <p:cNvPr id="121" name="Google Shape;121;p20" title="Chart"/>
          <p:cNvPicPr preferRelativeResize="0"/>
          <p:nvPr/>
        </p:nvPicPr>
        <p:blipFill>
          <a:blip r:embed="rId6">
            <a:alphaModFix/>
          </a:blip>
          <a:stretch>
            <a:fillRect/>
          </a:stretch>
        </p:blipFill>
        <p:spPr>
          <a:xfrm>
            <a:off x="3055325" y="1764638"/>
            <a:ext cx="1928599" cy="922373"/>
          </a:xfrm>
          <a:prstGeom prst="rect">
            <a:avLst/>
          </a:prstGeom>
          <a:noFill/>
          <a:ln>
            <a:noFill/>
          </a:ln>
        </p:spPr>
      </p:pic>
      <p:pic>
        <p:nvPicPr>
          <p:cNvPr id="122" name="Google Shape;122;p20" title="Chart"/>
          <p:cNvPicPr preferRelativeResize="0"/>
          <p:nvPr/>
        </p:nvPicPr>
        <p:blipFill>
          <a:blip r:embed="rId7">
            <a:alphaModFix/>
          </a:blip>
          <a:stretch>
            <a:fillRect/>
          </a:stretch>
        </p:blipFill>
        <p:spPr>
          <a:xfrm>
            <a:off x="575625" y="1766325"/>
            <a:ext cx="1908194" cy="919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6" name="Shape 126"/>
        <p:cNvGrpSpPr/>
        <p:nvPr/>
      </p:nvGrpSpPr>
      <p:grpSpPr>
        <a:xfrm>
          <a:off x="0" y="0"/>
          <a:ext cx="0" cy="0"/>
          <a:chOff x="0" y="0"/>
          <a:chExt cx="0" cy="0"/>
        </a:xfrm>
      </p:grpSpPr>
      <p:pic>
        <p:nvPicPr>
          <p:cNvPr id="127" name="Google Shape;127;p21"/>
          <p:cNvPicPr preferRelativeResize="0"/>
          <p:nvPr/>
        </p:nvPicPr>
        <p:blipFill>
          <a:blip r:embed="rId3">
            <a:alphaModFix/>
          </a:blip>
          <a:stretch>
            <a:fillRect/>
          </a:stretch>
        </p:blipFill>
        <p:spPr>
          <a:xfrm>
            <a:off x="0" y="-13122"/>
            <a:ext cx="9143999" cy="882707"/>
          </a:xfrm>
          <a:prstGeom prst="rect">
            <a:avLst/>
          </a:prstGeom>
          <a:noFill/>
          <a:ln>
            <a:noFill/>
          </a:ln>
        </p:spPr>
      </p:pic>
      <p:sp>
        <p:nvSpPr>
          <p:cNvPr id="128" name="Google Shape;128;p21"/>
          <p:cNvSpPr txBox="1"/>
          <p:nvPr>
            <p:ph type="title"/>
          </p:nvPr>
        </p:nvSpPr>
        <p:spPr>
          <a:xfrm>
            <a:off x="912250" y="93450"/>
            <a:ext cx="71859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solidFill>
                  <a:srgbClr val="FFFFFF"/>
                </a:solidFill>
              </a:rPr>
              <a:t>Supervisions</a:t>
            </a:r>
            <a:endParaRPr b="1">
              <a:solidFill>
                <a:srgbClr val="FFFFFF"/>
              </a:solidFill>
            </a:endParaRPr>
          </a:p>
        </p:txBody>
      </p:sp>
      <p:sp>
        <p:nvSpPr>
          <p:cNvPr id="129" name="Google Shape;129;p21"/>
          <p:cNvSpPr txBox="1"/>
          <p:nvPr>
            <p:ph idx="1" type="body"/>
          </p:nvPr>
        </p:nvSpPr>
        <p:spPr>
          <a:xfrm>
            <a:off x="154950" y="847675"/>
            <a:ext cx="8834100" cy="42195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en-GB" sz="1300"/>
              <a:t>Supervision sessions have been provided for volunteers to ensure they touch base with staff and receive </a:t>
            </a:r>
            <a:r>
              <a:rPr lang="en-GB" sz="1300"/>
              <a:t>regular</a:t>
            </a:r>
            <a:r>
              <a:rPr lang="en-GB" sz="1300"/>
              <a:t> updates and advice on being a buddy. </a:t>
            </a:r>
            <a:endParaRPr sz="1300"/>
          </a:p>
          <a:p>
            <a:pPr indent="-311150" lvl="0" marL="457200" rtl="0" algn="l">
              <a:spcBef>
                <a:spcPts val="0"/>
              </a:spcBef>
              <a:spcAft>
                <a:spcPts val="0"/>
              </a:spcAft>
              <a:buSzPts val="1300"/>
              <a:buChar char="●"/>
            </a:pPr>
            <a:r>
              <a:rPr lang="en-GB" sz="1300"/>
              <a:t>Two sessions a week have been lead by KVA with various themes each week. Padlet and email after each session</a:t>
            </a:r>
            <a:endParaRPr sz="1300"/>
          </a:p>
          <a:p>
            <a:pPr indent="-311150" lvl="0" marL="457200" rtl="0" algn="l">
              <a:spcBef>
                <a:spcPts val="0"/>
              </a:spcBef>
              <a:spcAft>
                <a:spcPts val="0"/>
              </a:spcAft>
              <a:buSzPts val="1300"/>
              <a:buChar char="●"/>
            </a:pPr>
            <a:r>
              <a:rPr lang="en-GB" sz="1300"/>
              <a:t>Themes include;</a:t>
            </a:r>
            <a:endParaRPr sz="1300"/>
          </a:p>
          <a:p>
            <a:pPr indent="-311150" lvl="1" marL="914400" rtl="0" algn="l">
              <a:spcBef>
                <a:spcPts val="0"/>
              </a:spcBef>
              <a:spcAft>
                <a:spcPts val="0"/>
              </a:spcAft>
              <a:buSzPts val="1300"/>
              <a:buChar char="○"/>
            </a:pPr>
            <a:r>
              <a:rPr lang="en-GB" sz="1100">
                <a:solidFill>
                  <a:schemeClr val="dk1"/>
                </a:solidFill>
                <a:highlight>
                  <a:srgbClr val="FFFFFF"/>
                </a:highlight>
              </a:rPr>
              <a:t>Mental Health - Kingston Mind, 5 Ways to Wellbeing</a:t>
            </a:r>
            <a:endParaRPr sz="1100">
              <a:solidFill>
                <a:schemeClr val="dk1"/>
              </a:solidFill>
              <a:highlight>
                <a:srgbClr val="FFFFFF"/>
              </a:highlight>
            </a:endParaRPr>
          </a:p>
          <a:p>
            <a:pPr indent="-311150" lvl="1" marL="914400" rtl="0" algn="l">
              <a:spcBef>
                <a:spcPts val="0"/>
              </a:spcBef>
              <a:spcAft>
                <a:spcPts val="0"/>
              </a:spcAft>
              <a:buSzPts val="1300"/>
              <a:buChar char="○"/>
            </a:pPr>
            <a:r>
              <a:rPr lang="en-GB" sz="1100">
                <a:solidFill>
                  <a:schemeClr val="dk1"/>
                </a:solidFill>
                <a:highlight>
                  <a:srgbClr val="FFFFFF"/>
                </a:highlight>
              </a:rPr>
              <a:t>Physical Fitness - Bobby Ellington, Get Active Team and Nima Ajith, Better Bones (RBK), presented some simple exercises for residents self-isolating</a:t>
            </a:r>
            <a:endParaRPr sz="1100">
              <a:solidFill>
                <a:schemeClr val="dk1"/>
              </a:solidFill>
              <a:highlight>
                <a:srgbClr val="FFFFFF"/>
              </a:highlight>
            </a:endParaRPr>
          </a:p>
          <a:p>
            <a:pPr indent="-311150" lvl="1" marL="914400" rtl="0" algn="l">
              <a:lnSpc>
                <a:spcPct val="138000"/>
              </a:lnSpc>
              <a:spcBef>
                <a:spcPts val="0"/>
              </a:spcBef>
              <a:spcAft>
                <a:spcPts val="0"/>
              </a:spcAft>
              <a:buSzPts val="1300"/>
              <a:buChar char="○"/>
            </a:pPr>
            <a:r>
              <a:rPr lang="en-GB" sz="1100">
                <a:solidFill>
                  <a:schemeClr val="dk1"/>
                </a:solidFill>
                <a:highlight>
                  <a:srgbClr val="FFFFFF"/>
                </a:highlight>
              </a:rPr>
              <a:t>Dementia awareness - Alzheimer’s Society</a:t>
            </a:r>
            <a:endParaRPr sz="1100">
              <a:solidFill>
                <a:schemeClr val="dk1"/>
              </a:solidFill>
              <a:highlight>
                <a:srgbClr val="FFFFFF"/>
              </a:highlight>
            </a:endParaRPr>
          </a:p>
          <a:p>
            <a:pPr indent="-311150" lvl="1" marL="914400" rtl="0" algn="l">
              <a:lnSpc>
                <a:spcPct val="138000"/>
              </a:lnSpc>
              <a:spcBef>
                <a:spcPts val="0"/>
              </a:spcBef>
              <a:spcAft>
                <a:spcPts val="0"/>
              </a:spcAft>
              <a:buSzPts val="1300"/>
              <a:buChar char="○"/>
            </a:pPr>
            <a:r>
              <a:rPr lang="en-GB" sz="1100">
                <a:solidFill>
                  <a:schemeClr val="dk1"/>
                </a:solidFill>
                <a:highlight>
                  <a:srgbClr val="FFFFFF"/>
                </a:highlight>
              </a:rPr>
              <a:t>Solving digital and IT issues -  Superhighways</a:t>
            </a:r>
            <a:endParaRPr sz="1100">
              <a:solidFill>
                <a:schemeClr val="dk1"/>
              </a:solidFill>
              <a:highlight>
                <a:srgbClr val="FFFFFF"/>
              </a:highlight>
            </a:endParaRPr>
          </a:p>
          <a:p>
            <a:pPr indent="-311150" lvl="1" marL="914400" rtl="0" algn="l">
              <a:lnSpc>
                <a:spcPct val="138000"/>
              </a:lnSpc>
              <a:spcBef>
                <a:spcPts val="0"/>
              </a:spcBef>
              <a:spcAft>
                <a:spcPts val="0"/>
              </a:spcAft>
              <a:buSzPts val="1300"/>
              <a:buChar char="○"/>
            </a:pPr>
            <a:r>
              <a:rPr lang="en-GB" sz="1100">
                <a:solidFill>
                  <a:schemeClr val="dk1"/>
                </a:solidFill>
                <a:highlight>
                  <a:srgbClr val="FFFFFF"/>
                </a:highlight>
              </a:rPr>
              <a:t>Accessing online library services - RBK</a:t>
            </a:r>
            <a:endParaRPr sz="1100">
              <a:solidFill>
                <a:schemeClr val="dk1"/>
              </a:solidFill>
              <a:highlight>
                <a:srgbClr val="FFFFFF"/>
              </a:highlight>
            </a:endParaRPr>
          </a:p>
          <a:p>
            <a:pPr indent="-311150" lvl="1" marL="914400" rtl="0" algn="l">
              <a:lnSpc>
                <a:spcPct val="138000"/>
              </a:lnSpc>
              <a:spcBef>
                <a:spcPts val="0"/>
              </a:spcBef>
              <a:spcAft>
                <a:spcPts val="0"/>
              </a:spcAft>
              <a:buSzPts val="1300"/>
              <a:buChar char="○"/>
            </a:pPr>
            <a:r>
              <a:rPr lang="en-GB" sz="1100">
                <a:solidFill>
                  <a:schemeClr val="dk1"/>
                </a:solidFill>
                <a:highlight>
                  <a:srgbClr val="FFFFFF"/>
                </a:highlight>
              </a:rPr>
              <a:t>Advice on responding to buddies’ suicidal thoughts - RBK</a:t>
            </a:r>
            <a:endParaRPr sz="1100">
              <a:solidFill>
                <a:schemeClr val="dk1"/>
              </a:solidFill>
              <a:highlight>
                <a:srgbClr val="FFFFFF"/>
              </a:highlight>
            </a:endParaRPr>
          </a:p>
          <a:p>
            <a:pPr indent="-311150" lvl="1" marL="914400" rtl="0" algn="l">
              <a:lnSpc>
                <a:spcPct val="138000"/>
              </a:lnSpc>
              <a:spcBef>
                <a:spcPts val="0"/>
              </a:spcBef>
              <a:spcAft>
                <a:spcPts val="0"/>
              </a:spcAft>
              <a:buSzPts val="1300"/>
              <a:buChar char="○"/>
            </a:pPr>
            <a:r>
              <a:rPr lang="en-GB" sz="1100">
                <a:solidFill>
                  <a:schemeClr val="dk1"/>
                </a:solidFill>
                <a:highlight>
                  <a:srgbClr val="FFFFFF"/>
                </a:highlight>
              </a:rPr>
              <a:t>Social Prescribing - Community Connector</a:t>
            </a:r>
            <a:endParaRPr sz="1100">
              <a:solidFill>
                <a:schemeClr val="dk1"/>
              </a:solidFill>
              <a:highlight>
                <a:srgbClr val="FFFFFF"/>
              </a:highlight>
            </a:endParaRPr>
          </a:p>
          <a:p>
            <a:pPr indent="-311150" lvl="1" marL="914400" rtl="0" algn="l">
              <a:lnSpc>
                <a:spcPct val="138000"/>
              </a:lnSpc>
              <a:spcBef>
                <a:spcPts val="0"/>
              </a:spcBef>
              <a:spcAft>
                <a:spcPts val="0"/>
              </a:spcAft>
              <a:buSzPts val="1300"/>
              <a:buChar char="○"/>
            </a:pPr>
            <a:r>
              <a:rPr lang="en-GB" sz="1100">
                <a:solidFill>
                  <a:schemeClr val="dk1"/>
                </a:solidFill>
                <a:highlight>
                  <a:srgbClr val="FFFFFF"/>
                </a:highlight>
              </a:rPr>
              <a:t>An overview of Adult Social Care</a:t>
            </a:r>
            <a:endParaRPr sz="1100">
              <a:solidFill>
                <a:schemeClr val="dk1"/>
              </a:solidFill>
              <a:highlight>
                <a:srgbClr val="FFFFFF"/>
              </a:highlight>
            </a:endParaRPr>
          </a:p>
          <a:p>
            <a:pPr indent="-311150" lvl="0" marL="457200" rtl="0" algn="l">
              <a:spcBef>
                <a:spcPts val="0"/>
              </a:spcBef>
              <a:spcAft>
                <a:spcPts val="0"/>
              </a:spcAft>
              <a:buSzPts val="1300"/>
              <a:buChar char="●"/>
            </a:pPr>
            <a:r>
              <a:rPr lang="en-GB" sz="1300"/>
              <a:t>A total number of 53</a:t>
            </a:r>
            <a:r>
              <a:rPr lang="en-GB" sz="1300"/>
              <a:t> </a:t>
            </a:r>
            <a:r>
              <a:rPr lang="en-GB" sz="1300"/>
              <a:t>volunteers have attended. </a:t>
            </a:r>
            <a:endParaRPr sz="1300"/>
          </a:p>
          <a:p>
            <a:pPr indent="-311150" lvl="0" marL="457200" rtl="0" algn="l">
              <a:spcBef>
                <a:spcPts val="0"/>
              </a:spcBef>
              <a:spcAft>
                <a:spcPts val="0"/>
              </a:spcAft>
              <a:buSzPts val="1300"/>
              <a:buChar char="●"/>
            </a:pPr>
            <a:r>
              <a:rPr lang="en-GB" sz="1300"/>
              <a:t>More recently a reflection supervision has been developed with Icope and two clinical psychologists to offer volunteers who are having more </a:t>
            </a:r>
            <a:r>
              <a:rPr lang="en-GB" sz="1300"/>
              <a:t>difficult</a:t>
            </a:r>
            <a:r>
              <a:rPr lang="en-GB" sz="1300"/>
              <a:t> conversations with their buddy an opportunity to debrief and receive advice on best way to deal with these conversations. </a:t>
            </a:r>
            <a:endParaRPr sz="1300"/>
          </a:p>
          <a:p>
            <a:pPr indent="0" lvl="0" marL="0" rtl="0" algn="l">
              <a:spcBef>
                <a:spcPts val="1000"/>
              </a:spcBef>
              <a:spcAft>
                <a:spcPts val="0"/>
              </a:spcAft>
              <a:buNone/>
            </a:pPr>
            <a:r>
              <a:t/>
            </a:r>
            <a:endParaRPr sz="1100"/>
          </a:p>
          <a:p>
            <a:pPr indent="0" lvl="0" marL="0" rtl="0" algn="l">
              <a:spcBef>
                <a:spcPts val="1000"/>
              </a:spcBef>
              <a:spcAft>
                <a:spcPts val="0"/>
              </a:spcAft>
              <a:buNone/>
            </a:pPr>
            <a:r>
              <a:t/>
            </a:r>
            <a:endParaRPr sz="1100"/>
          </a:p>
          <a:p>
            <a:pPr indent="0" lvl="0" marL="0" rtl="0" algn="l">
              <a:spcBef>
                <a:spcPts val="1000"/>
              </a:spcBef>
              <a:spcAft>
                <a:spcPts val="0"/>
              </a:spcAft>
              <a:buNone/>
            </a:pPr>
            <a:r>
              <a:t/>
            </a:r>
            <a:endParaRPr sz="1100"/>
          </a:p>
          <a:p>
            <a:pPr indent="0" lvl="0" marL="0" rtl="0" algn="l">
              <a:spcBef>
                <a:spcPts val="1000"/>
              </a:spcBef>
              <a:spcAft>
                <a:spcPts val="1000"/>
              </a:spcAft>
              <a:buNone/>
            </a:pPr>
            <a:r>
              <a:t/>
            </a:r>
            <a:endParaRPr sz="1100"/>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